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4138" r:id="rId2"/>
  </p:sldMasterIdLst>
  <p:notesMasterIdLst>
    <p:notesMasterId r:id="rId13"/>
  </p:notesMasterIdLst>
  <p:sldIdLst>
    <p:sldId id="256" r:id="rId3"/>
    <p:sldId id="300" r:id="rId4"/>
    <p:sldId id="261" r:id="rId5"/>
    <p:sldId id="303" r:id="rId6"/>
    <p:sldId id="304" r:id="rId7"/>
    <p:sldId id="306" r:id="rId8"/>
    <p:sldId id="307" r:id="rId9"/>
    <p:sldId id="308" r:id="rId10"/>
    <p:sldId id="305" r:id="rId11"/>
    <p:sldId id="302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D070F"/>
    <a:srgbClr val="4C216D"/>
    <a:srgbClr val="B50BA9"/>
    <a:srgbClr val="E73DCF"/>
    <a:srgbClr val="C00000"/>
    <a:srgbClr val="0070C0"/>
    <a:srgbClr val="F8E19F"/>
    <a:srgbClr val="0D0D0D"/>
    <a:srgbClr val="3B2C24"/>
    <a:srgbClr val="00206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217" autoAdjust="0"/>
    <p:restoredTop sz="99635" autoAdjust="0"/>
  </p:normalViewPr>
  <p:slideViewPr>
    <p:cSldViewPr>
      <p:cViewPr>
        <p:scale>
          <a:sx n="80" d="100"/>
          <a:sy n="80" d="100"/>
        </p:scale>
        <p:origin x="-5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5E34DE-8E70-4D89-B962-B2C676C6578F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AEBB672-5E61-4843-8868-768EBECD58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7407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37D5D-ABA3-4668-96E0-DF32659AE1F9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42573-724C-4A33-8B77-168A6A4123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DB739-6050-4B04-8326-76B922A95511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86810-7DD9-4261-9AC2-DEEB54FA1F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20496-5904-4B8C-8162-053D194D2B65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078C7-12F7-40E8-AD40-65FA5AE4B5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9B0F2-D8A1-4222-BAE7-86A0DB145440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8522F-7D7E-41A1-A7FD-225C692F6B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D9A08-7558-4E8E-AEE4-DE9B6BEAA17C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F796A-4F98-40B9-B20F-E29FB067B2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9F5E4-3AF1-4941-9197-45D13C7A6C8C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27659-9887-4342-8CFE-EC288B0236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heck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57965-4A89-4A3D-A41A-30BA92FEB242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DADA4-A597-4EDD-8F84-3EB7B5B7B7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6D35C-0022-4B6A-B0F8-D39EEA0D7A66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B9174-EAC1-4BAC-BC6C-0EBECBE752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DE7EE-0B30-43A3-83D7-B586DFF328C7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2EF5A-E353-43E2-A78B-3CA3881E57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937F2-542C-40CD-9097-55F5D8E3A631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D8F88-2A91-42C1-9306-9961D4C515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5514E-AFDB-41C5-9517-234AC489A631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D8AA7-A1D2-4DF7-B724-5D6D6F11B7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09CA8-314A-4807-B505-23A5D59240E4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64BD1-2E73-462E-8F6F-76DAC4DBEC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F8FB2-072D-445A-9E3F-766EB1FEB5A0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2C11E-9D26-4D57-BA74-A76B9FA689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BC2A5-B180-4725-9D52-70967F9E7D8A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FBB73-45FB-41F5-9616-9EBD05D86A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0F40C-D03B-4E3F-AF6A-226A6DC3E3B3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A1099-C13B-4961-B98F-34DF12ED2B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7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8641E-3895-47E1-BBC5-5391D91EA73F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56B3C-523E-495F-9408-23E2F20D38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8B78F-9E1E-4449-AF85-D1C3BE28FAF1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7E2B0-6444-418B-9AFA-E79F8248C7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D4F0E-9737-42A3-B093-644B9C580583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22663-DE70-4E25-B49C-20CF5B7E05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FBB90-958F-4945-93CE-4330FA275FAA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6A87A-3CD3-4F0B-891B-9506693B14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BD271-056C-4446-86BE-9684AF61A1A7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635FB-37D6-4840-8FE4-9D0BB45BD6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B836E-122A-41B9-A707-2CBD4D1974D4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CBF2E-1F93-456A-97F7-578C615B1B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DD2FC-FA52-42AF-AC31-BB3FBDFA7702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6A686-FE20-47E2-BCDD-B1FF46D1F0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339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B4D595C-D8B4-42C3-8A5B-A36E3F05D64F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27FA6A-15BC-4F85-8666-20258A78E0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60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</p:sldLayoutIdLst>
  <p:transition spd="slow">
    <p:checker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36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D961398-7991-4661-95D1-CD58C694C601}" type="datetimeFigureOut">
              <a:rPr lang="ru-RU"/>
              <a:pPr>
                <a:defRPr/>
              </a:pPr>
              <a:t>30.07.2016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9B6FE68F-1A8E-4860-8EA4-C4C445E5AC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61" r:id="rId3"/>
    <p:sldLayoutId id="2147484452" r:id="rId4"/>
    <p:sldLayoutId id="2147484453" r:id="rId5"/>
    <p:sldLayoutId id="2147484454" r:id="rId6"/>
    <p:sldLayoutId id="2147484455" r:id="rId7"/>
    <p:sldLayoutId id="2147484456" r:id="rId8"/>
    <p:sldLayoutId id="2147484457" r:id="rId9"/>
    <p:sldLayoutId id="2147484458" r:id="rId10"/>
    <p:sldLayoutId id="2147484459" r:id="rId11"/>
  </p:sldLayoutIdLst>
  <p:transition spd="slow">
    <p:checker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884664"/>
            <a:ext cx="8572560" cy="401196"/>
          </a:xfrm>
        </p:spPr>
        <p:txBody>
          <a:bodyPr>
            <a:noAutofit/>
          </a:bodyPr>
          <a:lstStyle/>
          <a:p>
            <a:r>
              <a:rPr lang="ru-RU" sz="1600" dirty="0" smtClean="0"/>
              <a:t>Общество с ограниченной ответственностью</a:t>
            </a:r>
            <a:br>
              <a:rPr lang="ru-RU" sz="1600" dirty="0" smtClean="0"/>
            </a:br>
            <a:r>
              <a:rPr lang="ru-RU" sz="1600" dirty="0" smtClean="0"/>
              <a:t>«ПОРТАЛ-ГЕО»</a:t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357938"/>
            <a:ext cx="91440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3175">
                  <a:noFill/>
                </a:ln>
                <a:solidFill>
                  <a:srgbClr val="F8E1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Екатеринбург</a:t>
            </a:r>
            <a:r>
              <a:rPr lang="ru-RU" dirty="0">
                <a:solidFill>
                  <a:srgbClr val="F8E1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ru-RU" dirty="0" smtClean="0">
                <a:solidFill>
                  <a:srgbClr val="F8E1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2016</a:t>
            </a:r>
            <a:endParaRPr lang="ru-RU" dirty="0">
              <a:solidFill>
                <a:srgbClr val="F8E19F"/>
              </a:solidFill>
              <a:latin typeface="+mn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00034" y="3857628"/>
            <a:ext cx="8443915" cy="1428760"/>
          </a:xfrm>
          <a:prstGeom prst="rect">
            <a:avLst/>
          </a:prstGeom>
        </p:spPr>
        <p:txBody>
          <a:bodyPr lIns="45720" rIns="228600" anchor="b"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ПРОЕКТ ПЛАНИРОВКИ И ПРОЕКТ МЕЖЕВАНИЯ ТЕРРТОРИИ ПРИМЕНИТЕЛЬНО К ТЕРРИТОРИИ ЗЕМЕЛЬНОГО УЧАСТКА С КАДАСТРОВЫМ НОМЕРОМ 66:44:0103001:1155, РАСПОЛОЖЕННОГО в ЮГО-ЗАПАДНОЙ ЧАСТИ МУНИЦИПАЛЬНОГО ОБРАЗОВАНИЯ ГОРОД ИРБИТ СВЕРДЛОВСКОЙ ОБЛАСТИ</a:t>
            </a:r>
            <a:endParaRPr lang="ru-RU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6" grpId="0" autoUpdateAnimBg="0"/>
      <p:bldP spid="8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57250" y="2857500"/>
            <a:ext cx="78311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F8E1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СПАСИБО ЗА ВНИМАНИЕ </a:t>
            </a:r>
            <a:r>
              <a:rPr lang="ru-RU" sz="4400" dirty="0">
                <a:solidFill>
                  <a:srgbClr val="F8E1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!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85752" y="-142900"/>
            <a:ext cx="9644098" cy="988695"/>
          </a:xfrm>
          <a:prstGeom prst="round2DiagRect">
            <a:avLst>
              <a:gd name="adj1" fmla="val 43507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ПРОЕКТ ПЛАНИРОВКИ И ПРОЕКТ МЕЖЕВАНИЯ ТЕРРТОРИИ ПРИМЕНИТЕЛЬНО К ТЕРРИТОРИИ ЗЕМЕЛЬНОГО УЧАСТКА С КАДАСТРОВЫМ НОМЕРОМ 66:44:0103001:1155, РАСПОЛОЖЕННОГО в ЮГО-ЗАПАДНОЙ ЧАСТИ МУНИЦИПАЛЬНОГО ОБРАЗОВАНИЯ ГОРОД ИРБИТ СВЕРДЛОВСКОЙ ОБЛАСТИ</a:t>
            </a:r>
            <a:endParaRPr lang="ru-RU" sz="1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143250" y="2786058"/>
            <a:ext cx="600075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19050" algn="ctr" fontAlgn="auto">
              <a:spcBef>
                <a:spcPts val="0"/>
              </a:spcBef>
              <a:spcAft>
                <a:spcPts val="0"/>
              </a:spcAft>
              <a:tabLst>
                <a:tab pos="571500" algn="l"/>
                <a:tab pos="628650" algn="l"/>
              </a:tabLst>
              <a:defRPr/>
            </a:pPr>
            <a:r>
              <a:rPr lang="ru-RU" sz="1600" b="1" dirty="0">
                <a:solidFill>
                  <a:srgbClr val="FFC000"/>
                </a:solidFill>
                <a:latin typeface="+mj-lt"/>
                <a:cs typeface="Times New Roman" pitchFamily="18" charset="0"/>
              </a:rPr>
              <a:t>МАТЕРИАЛЫ ПО ОБОСНОВАНИЮ</a:t>
            </a:r>
          </a:p>
          <a:p>
            <a:pPr marL="342900" indent="19050" algn="ctr" fontAlgn="auto">
              <a:spcBef>
                <a:spcPts val="0"/>
              </a:spcBef>
              <a:spcAft>
                <a:spcPts val="0"/>
              </a:spcAft>
              <a:tabLst>
                <a:tab pos="571500" algn="l"/>
                <a:tab pos="628650" algn="l"/>
              </a:tabLst>
              <a:defRPr/>
            </a:pPr>
            <a:endParaRPr lang="ru-RU" sz="800" b="1" dirty="0">
              <a:solidFill>
                <a:srgbClr val="FFFFFF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1600" dirty="0" smtClean="0"/>
              <a:t>Схема расположения проектируемой территории в системе поселения</a:t>
            </a:r>
          </a:p>
          <a:p>
            <a:pPr algn="ctr"/>
            <a:r>
              <a:rPr lang="ru-RU" sz="1600" dirty="0" smtClean="0"/>
              <a:t>Схема использования территории в период подготовки проекта планировки</a:t>
            </a:r>
          </a:p>
          <a:p>
            <a:pPr algn="ctr"/>
            <a:r>
              <a:rPr lang="ru-RU" sz="1600" dirty="0" smtClean="0"/>
              <a:t>Схема организации и развития </a:t>
            </a:r>
            <a:r>
              <a:rPr lang="ru-RU" sz="1600" dirty="0" err="1" smtClean="0"/>
              <a:t>улично</a:t>
            </a:r>
            <a:r>
              <a:rPr lang="ru-RU" sz="1600" dirty="0" smtClean="0"/>
              <a:t>–дорожной сети</a:t>
            </a:r>
          </a:p>
          <a:p>
            <a:pPr algn="ctr"/>
            <a:r>
              <a:rPr lang="ru-RU" sz="1600" dirty="0" smtClean="0"/>
              <a:t>Комплексная оценка территории</a:t>
            </a:r>
          </a:p>
          <a:p>
            <a:pPr algn="ctr"/>
            <a:r>
              <a:rPr lang="ru-RU" sz="1600" dirty="0" smtClean="0"/>
              <a:t>Схема функционального зонирования, предложения для внесения изменений в генеральный план муниципального образования г.Ирбит</a:t>
            </a:r>
          </a:p>
          <a:p>
            <a:pPr algn="ctr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F8E1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Проект межевания</a:t>
            </a:r>
          </a:p>
          <a:p>
            <a:pPr algn="ctr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 smtClean="0"/>
              <a:t>Чертеж межевания территории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071813" y="928670"/>
            <a:ext cx="6072187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8E1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Проект планировки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FFFFFF"/>
              </a:solidFill>
              <a:latin typeface="+mj-lt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C000"/>
                </a:solidFill>
                <a:latin typeface="+mj-lt"/>
                <a:cs typeface="Times New Roman" pitchFamily="18" charset="0"/>
              </a:rPr>
              <a:t>УТВЕРЖДАЕМАЯ ЧАСТЬ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rgbClr val="FFFFFF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1600" dirty="0" smtClean="0"/>
              <a:t>Эскиз застройки. План красных линий</a:t>
            </a:r>
          </a:p>
          <a:p>
            <a:pPr algn="ctr"/>
            <a:r>
              <a:rPr lang="ru-RU" sz="1600" dirty="0" smtClean="0"/>
              <a:t>Схема размещения инженерных сетей и сооружений</a:t>
            </a:r>
          </a:p>
          <a:p>
            <a:pPr algn="ctr"/>
            <a:r>
              <a:rPr lang="ru-RU" sz="1600" dirty="0" smtClean="0"/>
              <a:t>Разбивочный чертеж красных линий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85750" y="1086941"/>
            <a:ext cx="3214688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8E1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 СОСТАВ ПРОЕКТА ПЛАНИРОВКИ И ПРОЕКТА МЕЖЕВАНИЯ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8E1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ГРАФИЧЕСКИЕ МАТЕРИАЛЫ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285752" y="-142900"/>
            <a:ext cx="9644098" cy="988695"/>
          </a:xfrm>
          <a:prstGeom prst="round2DiagRect">
            <a:avLst>
              <a:gd name="adj1" fmla="val 43507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ПРОЕКТ ПЛАНИРОВКИ И ПРОЕКТ МЕЖЕВАНИЯ ТЕРРТОРИИ ПРИМЕНИТЕЛЬНО К ТЕРРИТОРИИ ЗЕМЕЛЬНОГО УЧАСТКА С КАДАСТРОВЫМ НОМЕРОМ 66:44:0103001:1155, РАСПОЛОЖЕННОГО в ЮГО-ЗАПАДНОЙ ЧАСТИ МУНИЦИПАЛЬНОГО ОБРАЗОВАНИЯ ГОРОД ИРБИТ СВЕРДЛОВСКОЙ ОБЛАСТИ</a:t>
            </a:r>
            <a:endParaRPr lang="ru-RU" sz="1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-32" y="770263"/>
            <a:ext cx="39655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</a:rPr>
              <a:t>Схема расположения </a:t>
            </a:r>
          </a:p>
          <a:p>
            <a:r>
              <a:rPr lang="ru-RU" sz="2000" dirty="0" smtClean="0">
                <a:solidFill>
                  <a:srgbClr val="FFC000"/>
                </a:solidFill>
              </a:rPr>
              <a:t>проектируемой территории</a:t>
            </a:r>
          </a:p>
          <a:p>
            <a:r>
              <a:rPr lang="ru-RU" sz="2000" dirty="0" smtClean="0">
                <a:solidFill>
                  <a:srgbClr val="FFC000"/>
                </a:solidFill>
              </a:rPr>
              <a:t>в системе поселения</a:t>
            </a:r>
            <a:endParaRPr lang="ru-RU" sz="2000" b="1" dirty="0" smtClean="0">
              <a:solidFill>
                <a:srgbClr val="FFC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85752" y="-142900"/>
            <a:ext cx="9644098" cy="988695"/>
          </a:xfrm>
          <a:prstGeom prst="round2DiagRect">
            <a:avLst>
              <a:gd name="adj1" fmla="val 43507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ПРОЕКТ ПЛАНИРОВКИ И ПРОЕКТ МЕЖЕВАНИЯ ТЕРРТОРИИ ПРИМЕНИТЕЛЬНО К ТЕРРИТОРИИ ЗЕМЕЛЬНОГО УЧАСТКА С КАДАСТРОВЫМ НОМЕРОМ 66:44:0103001:1155, РАСПОЛОЖЕННОГО в ЮГО-ЗАПАДНОЙ ЧАСТИ МУНИЦИПАЛЬНОГО ОБРАЗОВАНИЯ ГОРОД ИРБИТ СВЕРДЛОВСКОЙ ОБЛАСТИ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7" name="Рисунок 6" descr="4.Схема расположения проектируемой территории 841х594.jpg"/>
          <p:cNvPicPr>
            <a:picLocks noChangeAspect="1"/>
          </p:cNvPicPr>
          <p:nvPr/>
        </p:nvPicPr>
        <p:blipFill>
          <a:blip r:embed="rId2" cstate="print"/>
          <a:srcRect l="3906" t="3545" r="36719" b="5757"/>
          <a:stretch>
            <a:fillRect/>
          </a:stretch>
        </p:blipFill>
        <p:spPr>
          <a:xfrm>
            <a:off x="3500430" y="785794"/>
            <a:ext cx="5429288" cy="5857916"/>
          </a:xfrm>
          <a:prstGeom prst="rect">
            <a:avLst/>
          </a:prstGeom>
        </p:spPr>
      </p:pic>
      <p:pic>
        <p:nvPicPr>
          <p:cNvPr id="8" name="Рисунок 7" descr="4.Схема расположения проектируемой территории 841х594.jpg"/>
          <p:cNvPicPr>
            <a:picLocks noChangeAspect="1"/>
          </p:cNvPicPr>
          <p:nvPr/>
        </p:nvPicPr>
        <p:blipFill>
          <a:blip r:embed="rId2" cstate="print"/>
          <a:srcRect l="73334" t="13352" r="3229" b="19177"/>
          <a:stretch>
            <a:fillRect/>
          </a:stretch>
        </p:blipFill>
        <p:spPr>
          <a:xfrm>
            <a:off x="1214414" y="2214554"/>
            <a:ext cx="2143140" cy="435771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-285752" y="-142900"/>
            <a:ext cx="9644098" cy="988695"/>
          </a:xfrm>
          <a:prstGeom prst="round2DiagRect">
            <a:avLst>
              <a:gd name="adj1" fmla="val 43507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ПРОЕКТ ПЛАНИРОВКИ И ПРОЕКТ МЕЖЕВАНИЯ ТЕРРТОРИИ ПРИМЕНИТЕЛЬНО К ТЕРРИТОРИИ ЗЕМЕЛЬНОГО УЧАСТКА С КАДАСТРОВЫМ НОМЕРОМ 66:44:0103001:1155, РАСПОЛОЖЕННОГО в ЮГО-ЗАПАДНОЙ ЧАСТИ МУНИЦИПАЛЬНОГО ОБРАЗОВАНИЯ ГОРОД ИРБИТ СВЕРДЛОВСКОЙ ОБЛАСТИ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8" name="Рисунок 7" descr="5_Схема использования тер_841х594.jpg"/>
          <p:cNvPicPr>
            <a:picLocks noChangeAspect="1"/>
          </p:cNvPicPr>
          <p:nvPr/>
        </p:nvPicPr>
        <p:blipFill>
          <a:blip r:embed="rId2" cstate="print"/>
          <a:srcRect l="7031" t="7947" r="28125" b="5757"/>
          <a:stretch>
            <a:fillRect/>
          </a:stretch>
        </p:blipFill>
        <p:spPr>
          <a:xfrm>
            <a:off x="2714612" y="775148"/>
            <a:ext cx="6319133" cy="5940000"/>
          </a:xfrm>
          <a:prstGeom prst="rect">
            <a:avLst/>
          </a:prstGeom>
        </p:spPr>
      </p:pic>
      <p:pic>
        <p:nvPicPr>
          <p:cNvPr id="9" name="Рисунок 8" descr="5_Схема использования тер_841х594.jpg"/>
          <p:cNvPicPr>
            <a:picLocks noChangeAspect="1"/>
          </p:cNvPicPr>
          <p:nvPr/>
        </p:nvPicPr>
        <p:blipFill>
          <a:blip r:embed="rId3" cstate="print"/>
          <a:srcRect l="75677" t="22201" r="3229" b="35768"/>
          <a:stretch>
            <a:fillRect/>
          </a:stretch>
        </p:blipFill>
        <p:spPr>
          <a:xfrm>
            <a:off x="71406" y="3071810"/>
            <a:ext cx="2557894" cy="3600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-32" y="785794"/>
            <a:ext cx="37862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Схема использования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территории в период подготовки проекта планировки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территории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06364" y="714356"/>
            <a:ext cx="27511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Эскиз застройки. План красных линий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-285752" y="-142900"/>
            <a:ext cx="9644098" cy="988695"/>
          </a:xfrm>
          <a:prstGeom prst="round2DiagRect">
            <a:avLst>
              <a:gd name="adj1" fmla="val 43507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ПРОЕКТ ПЛАНИРОВКИ И ПРОЕКТ МЕЖЕВАНИЯ ТЕРРТОРИИ ПРИМЕНИТЕЛЬНО К ТЕРРИТОРИИ ЗЕМЕЛЬНОГО УЧАСТКА С КАДАСТРОВЫМ НОМЕРОМ 66:44:0103001:1155, РАСПОЛОЖЕННОГО в ЮГО-ЗАПАДНОЙ ЧАСТИ МУНИЦИПАЛЬНОГО ОБРАЗОВАНИЯ ГОРОД ИРБИТ СВЕРДЛОВСКОЙ ОБЛАСТИ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8" name="Рисунок 7" descr="1_Эскиз застройки_841х594.jpg"/>
          <p:cNvPicPr>
            <a:picLocks noChangeAspect="1"/>
          </p:cNvPicPr>
          <p:nvPr/>
        </p:nvPicPr>
        <p:blipFill>
          <a:blip r:embed="rId2" cstate="print"/>
          <a:srcRect l="4687" t="4651" r="28125" b="5757"/>
          <a:stretch>
            <a:fillRect/>
          </a:stretch>
        </p:blipFill>
        <p:spPr>
          <a:xfrm>
            <a:off x="2643174" y="785794"/>
            <a:ext cx="6306667" cy="5940000"/>
          </a:xfrm>
          <a:prstGeom prst="rect">
            <a:avLst/>
          </a:prstGeom>
        </p:spPr>
      </p:pic>
      <p:pic>
        <p:nvPicPr>
          <p:cNvPr id="10" name="Рисунок 9" descr="1_Эскиз застройки_841х594.jpg"/>
          <p:cNvPicPr>
            <a:picLocks noChangeAspect="1"/>
          </p:cNvPicPr>
          <p:nvPr/>
        </p:nvPicPr>
        <p:blipFill>
          <a:blip r:embed="rId3" cstate="print"/>
          <a:srcRect l="71771" t="6716" r="2343" b="12541"/>
          <a:stretch>
            <a:fillRect/>
          </a:stretch>
        </p:blipFill>
        <p:spPr>
          <a:xfrm>
            <a:off x="214282" y="1500174"/>
            <a:ext cx="2366978" cy="521497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71406" y="719720"/>
            <a:ext cx="50720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Схема размещения 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инженерных сетей 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и сооружений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-285752" y="-142900"/>
            <a:ext cx="9644098" cy="988695"/>
          </a:xfrm>
          <a:prstGeom prst="round2DiagRect">
            <a:avLst>
              <a:gd name="adj1" fmla="val 43507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ПРОЕКТ ПЛАНИРОВКИ И ПРОЕКТ МЕЖЕВАНИЯ ТЕРРТОРИИ ПРИМЕНИТЕЛЬНО К ТЕРРИТОРИИ ЗЕМЕЛЬНОГО УЧАСТКА С КАДАСТРОВЫМ НОМЕРОМ 66:44:0103001:1155, РАСПОЛОЖЕННОГО в ЮГО-ЗАПАДНОЙ ЧАСТИ МУНИЦИПАЛЬНОГО ОБРАЗОВАНИЯ ГОРОД ИРБИТ СВЕРДЛОВСКОЙ ОБЛАСТИ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9" name="Рисунок 8" descr="2_Схема размещения инженерных сетей и сооруже-ний_841х594_М 1 2000.jpg"/>
          <p:cNvPicPr>
            <a:picLocks noChangeAspect="1"/>
          </p:cNvPicPr>
          <p:nvPr/>
        </p:nvPicPr>
        <p:blipFill>
          <a:blip r:embed="rId2" cstate="print"/>
          <a:srcRect l="5468" t="3537" r="28125" b="5749"/>
          <a:stretch>
            <a:fillRect/>
          </a:stretch>
        </p:blipFill>
        <p:spPr>
          <a:xfrm>
            <a:off x="2857488" y="785794"/>
            <a:ext cx="6157317" cy="5940000"/>
          </a:xfrm>
          <a:prstGeom prst="rect">
            <a:avLst/>
          </a:prstGeom>
        </p:spPr>
      </p:pic>
      <p:pic>
        <p:nvPicPr>
          <p:cNvPr id="10" name="Рисунок 9" descr="2_Схема размещения инженерных сетей и сооруже-ний_841х594_М 1 2000.jpg"/>
          <p:cNvPicPr>
            <a:picLocks noChangeAspect="1"/>
          </p:cNvPicPr>
          <p:nvPr/>
        </p:nvPicPr>
        <p:blipFill>
          <a:blip r:embed="rId3" cstate="print"/>
          <a:srcRect l="76105" t="5602" r="1667" b="51254"/>
          <a:stretch>
            <a:fillRect/>
          </a:stretch>
        </p:blipFill>
        <p:spPr>
          <a:xfrm>
            <a:off x="142844" y="3115148"/>
            <a:ext cx="262634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8051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42844" y="785794"/>
            <a:ext cx="41434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Схема организации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и развития</a:t>
            </a:r>
          </a:p>
          <a:p>
            <a:r>
              <a:rPr lang="ru-RU" b="1" dirty="0" err="1" smtClean="0">
                <a:solidFill>
                  <a:srgbClr val="FFC000"/>
                </a:solidFill>
              </a:rPr>
              <a:t>улично</a:t>
            </a:r>
            <a:r>
              <a:rPr lang="ru-RU" b="1" dirty="0" smtClean="0">
                <a:solidFill>
                  <a:srgbClr val="FFC000"/>
                </a:solidFill>
              </a:rPr>
              <a:t>–дорожной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сети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-285752" y="-142900"/>
            <a:ext cx="9644098" cy="988695"/>
          </a:xfrm>
          <a:prstGeom prst="round2DiagRect">
            <a:avLst>
              <a:gd name="adj1" fmla="val 43507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ПРОЕКТ ПЛАНИРОВКИ И ПРОЕКТ МЕЖЕВАНИЯ ТЕРРТОРИИ ПРИМЕНИТЕЛЬНО К ТЕРРИТОРИИ ЗЕМЕЛЬНОГО УЧАСТКА С КАДАСТРОВЫМ НОМЕРОМ 66:44:0103001:1155, РАСПОЛОЖЕННОГО в ЮГО-ЗАПАДНОЙ ЧАСТИ МУНИЦИПАЛЬНОГО ОБРАЗОВАНИЯ ГОРОД ИРБИТ СВЕРДЛОВСКОЙ ОБЛАСТИ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8" name="Рисунок 7" descr="6_Схема организации и развития улично-дорожной сети_841Х594.jpg"/>
          <p:cNvPicPr>
            <a:picLocks noChangeAspect="1"/>
          </p:cNvPicPr>
          <p:nvPr/>
        </p:nvPicPr>
        <p:blipFill>
          <a:blip r:embed="rId2" cstate="print"/>
          <a:srcRect l="4687" t="2431" r="28125" b="5749"/>
          <a:stretch>
            <a:fillRect/>
          </a:stretch>
        </p:blipFill>
        <p:spPr>
          <a:xfrm>
            <a:off x="2857488" y="785794"/>
            <a:ext cx="6143668" cy="5929354"/>
          </a:xfrm>
          <a:prstGeom prst="rect">
            <a:avLst/>
          </a:prstGeom>
        </p:spPr>
      </p:pic>
      <p:pic>
        <p:nvPicPr>
          <p:cNvPr id="9" name="Рисунок 8" descr="6_Схема организации и развития улично-дорожной сети_841Х594.jpg"/>
          <p:cNvPicPr>
            <a:picLocks noChangeAspect="1"/>
          </p:cNvPicPr>
          <p:nvPr/>
        </p:nvPicPr>
        <p:blipFill>
          <a:blip r:embed="rId3" cstate="print"/>
          <a:srcRect l="71771" t="2431" r="3125" b="43509"/>
          <a:stretch>
            <a:fillRect/>
          </a:stretch>
        </p:blipFill>
        <p:spPr>
          <a:xfrm>
            <a:off x="71406" y="2609129"/>
            <a:ext cx="2700000" cy="410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9822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42844" y="785794"/>
            <a:ext cx="4143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Генеральный план г. Ирбит</a:t>
            </a:r>
            <a:endParaRPr lang="ru-RU" b="1" dirty="0" smtClean="0">
              <a:solidFill>
                <a:srgbClr val="FFC00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-285752" y="-142900"/>
            <a:ext cx="9644098" cy="988695"/>
          </a:xfrm>
          <a:prstGeom prst="round2DiagRect">
            <a:avLst>
              <a:gd name="adj1" fmla="val 43507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ПРОЕКТ ПЛАНИРОВКИ И ПРОЕКТ МЕЖЕВАНИЯ ТЕРРТОРИИ ПРИМЕНИТЕЛЬНО К ТЕРРИТОРИИ ЗЕМЕЛЬНОГО УЧАСТКА С КАДАСТРОВЫМ НОМЕРОМ 66:44:0103001:1155, РАСПОЛОЖЕННОГО в ЮГО-ЗАПАДНОЙ ЧАСТИ МУНИЦИПАЛЬНОГО ОБРАЗОВАНИЯ ГОРОД ИРБИТ СВЕРДЛОВСКОЙ ОБЛАСТИ</a:t>
            </a:r>
            <a:endParaRPr lang="ru-RU" sz="1400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45156"/>
            <a:ext cx="4143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действующий</a:t>
            </a:r>
            <a:endParaRPr lang="ru-RU" b="1" dirty="0" smtClean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1016" y="1345156"/>
            <a:ext cx="4052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с внесением изменений</a:t>
            </a:r>
            <a:endParaRPr lang="ru-RU" b="1" dirty="0" smtClean="0">
              <a:solidFill>
                <a:srgbClr val="FFC000"/>
              </a:solidFill>
            </a:endParaRPr>
          </a:p>
        </p:txBody>
      </p:sp>
      <p:pic>
        <p:nvPicPr>
          <p:cNvPr id="10" name="Рисунок 9" descr="01.jpg"/>
          <p:cNvPicPr>
            <a:picLocks noChangeAspect="1"/>
          </p:cNvPicPr>
          <p:nvPr/>
        </p:nvPicPr>
        <p:blipFill>
          <a:blip r:embed="rId2" cstate="print"/>
          <a:srcRect l="781" r="2343"/>
          <a:stretch>
            <a:fillRect/>
          </a:stretch>
        </p:blipFill>
        <p:spPr>
          <a:xfrm>
            <a:off x="142876" y="1726774"/>
            <a:ext cx="8858280" cy="45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9822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42876" y="857232"/>
            <a:ext cx="30718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Чертеж межевания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территории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-285752" y="-142900"/>
            <a:ext cx="9644098" cy="988695"/>
          </a:xfrm>
          <a:prstGeom prst="round2DiagRect">
            <a:avLst>
              <a:gd name="adj1" fmla="val 43507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C000"/>
                </a:solidFill>
              </a:rPr>
              <a:t>ПРОЕКТ ПЛАНИРОВКИ И ПРОЕКТ МЕЖЕВАНИЯ ТЕРРТОРИИ ПРИМЕНИТЕЛЬНО К ТЕРРИТОРИИ ЗЕМЕЛЬНОГО УЧАСТКА С КАДАСТРОВЫМ НОМЕРОМ 66:44:0103001:1155, РАСПОЛОЖЕННОГО в ЮГО-ЗАПАДНОЙ ЧАСТИ МУНИЦИПАЛЬНОГО ОБРАЗОВАНИЯ ГОРОД ИРБИТ СВЕРДЛОВСКОЙ ОБЛАСТИ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8" name="Рисунок 7" descr="8.Чертеж межевания территории_841х594_1.jpg"/>
          <p:cNvPicPr>
            <a:picLocks noChangeAspect="1"/>
          </p:cNvPicPr>
          <p:nvPr/>
        </p:nvPicPr>
        <p:blipFill>
          <a:blip r:embed="rId2" cstate="print"/>
          <a:srcRect l="4687" t="3545" r="28125" b="5757"/>
          <a:stretch>
            <a:fillRect/>
          </a:stretch>
        </p:blipFill>
        <p:spPr>
          <a:xfrm>
            <a:off x="2857488" y="857232"/>
            <a:ext cx="6143668" cy="5857916"/>
          </a:xfrm>
          <a:prstGeom prst="rect">
            <a:avLst/>
          </a:prstGeom>
        </p:spPr>
      </p:pic>
      <p:pic>
        <p:nvPicPr>
          <p:cNvPr id="9" name="Рисунок 8" descr="8.Чертеж межевания территории_841х594_1.jpg"/>
          <p:cNvPicPr>
            <a:picLocks noChangeAspect="1"/>
          </p:cNvPicPr>
          <p:nvPr/>
        </p:nvPicPr>
        <p:blipFill>
          <a:blip r:embed="rId3" cstate="print"/>
          <a:srcRect l="71771" t="17776" r="3906" b="24708"/>
          <a:stretch>
            <a:fillRect/>
          </a:stretch>
        </p:blipFill>
        <p:spPr>
          <a:xfrm>
            <a:off x="71406" y="2205510"/>
            <a:ext cx="2700000" cy="450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6621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>
        <a:ln w="38100">
          <a:solidFill>
            <a:srgbClr val="0070C0"/>
          </a:solidFill>
          <a:prstDash val="dash"/>
        </a:ln>
      </a:spPr>
      <a:bodyPr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9050">
          <a:solidFill>
            <a:srgbClr val="C00000">
              <a:alpha val="58000"/>
            </a:srgbClr>
          </a:solidFill>
          <a:prstDash val="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rgbClr val="C00000"/>
        </a:solidFill>
        <a:ln cmpd="dbl">
          <a:solidFill>
            <a:schemeClr val="tx1"/>
          </a:solidFill>
        </a:ln>
      </a:spPr>
      <a:bodyPr wrap="none" rtlCol="0">
        <a:spAutoFit/>
      </a:bodyPr>
      <a:lstStyle>
        <a:defPPr>
          <a:defRPr sz="1100" b="1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16084</TotalTime>
  <Words>392</Words>
  <Application>Microsoft Office PowerPoint</Application>
  <PresentationFormat>Экран (4:3)</PresentationFormat>
  <Paragraphs>52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Апекс</vt:lpstr>
      <vt:lpstr>1_Апекс</vt:lpstr>
      <vt:lpstr>Общество с ограниченной ответственностью «ПОРТАЛ-ГЕО»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OTP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Kirillova</dc:creator>
  <cp:lastModifiedBy>Машенька</cp:lastModifiedBy>
  <cp:revision>1508</cp:revision>
  <dcterms:created xsi:type="dcterms:W3CDTF">2010-11-19T06:42:09Z</dcterms:created>
  <dcterms:modified xsi:type="dcterms:W3CDTF">2016-07-30T18:04:47Z</dcterms:modified>
</cp:coreProperties>
</file>