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charts/chart19.xml" ContentType="application/vnd.openxmlformats-officedocument.drawingml.chart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5.xml" ContentType="application/vnd.openxmlformats-officedocument.drawingml.chartshapes+xml"/>
  <Override PartName="/ppt/charts/chart25.xml" ContentType="application/vnd.openxmlformats-officedocument.drawingml.chart+xml"/>
  <Override PartName="/ppt/notesSlides/notesSlide8.xml" ContentType="application/vnd.openxmlformats-officedocument.presentationml.notesSlide+xml"/>
  <Override PartName="/ppt/charts/chart26.xml" ContentType="application/vnd.openxmlformats-officedocument.drawingml.chart+xml"/>
  <Override PartName="/ppt/notesSlides/notesSlide9.xml" ContentType="application/vnd.openxmlformats-officedocument.presentationml.notesSlide+xml"/>
  <Override PartName="/ppt/charts/chart2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8.xml" ContentType="application/vnd.openxmlformats-officedocument.drawingml.chart+xml"/>
  <Override PartName="/ppt/notesSlides/notesSlide13.xml" ContentType="application/vnd.openxmlformats-officedocument.presentationml.notesSlide+xml"/>
  <Override PartName="/ppt/charts/chart29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</p:sldMasterIdLst>
  <p:notesMasterIdLst>
    <p:notesMasterId r:id="rId78"/>
  </p:notesMasterIdLst>
  <p:handoutMasterIdLst>
    <p:handoutMasterId r:id="rId79"/>
  </p:handoutMasterIdLst>
  <p:sldIdLst>
    <p:sldId id="260" r:id="rId2"/>
    <p:sldId id="599" r:id="rId3"/>
    <p:sldId id="600" r:id="rId4"/>
    <p:sldId id="601" r:id="rId5"/>
    <p:sldId id="580" r:id="rId6"/>
    <p:sldId id="650" r:id="rId7"/>
    <p:sldId id="652" r:id="rId8"/>
    <p:sldId id="653" r:id="rId9"/>
    <p:sldId id="654" r:id="rId10"/>
    <p:sldId id="656" r:id="rId11"/>
    <p:sldId id="657" r:id="rId12"/>
    <p:sldId id="658" r:id="rId13"/>
    <p:sldId id="659" r:id="rId14"/>
    <p:sldId id="660" r:id="rId15"/>
    <p:sldId id="661" r:id="rId16"/>
    <p:sldId id="662" r:id="rId17"/>
    <p:sldId id="663" r:id="rId18"/>
    <p:sldId id="257" r:id="rId19"/>
    <p:sldId id="393" r:id="rId20"/>
    <p:sldId id="394" r:id="rId21"/>
    <p:sldId id="395" r:id="rId22"/>
    <p:sldId id="398" r:id="rId23"/>
    <p:sldId id="396" r:id="rId24"/>
    <p:sldId id="553" r:id="rId25"/>
    <p:sldId id="399" r:id="rId26"/>
    <p:sldId id="554" r:id="rId27"/>
    <p:sldId id="476" r:id="rId28"/>
    <p:sldId id="400" r:id="rId29"/>
    <p:sldId id="401" r:id="rId30"/>
    <p:sldId id="490" r:id="rId31"/>
    <p:sldId id="357" r:id="rId32"/>
    <p:sldId id="304" r:id="rId33"/>
    <p:sldId id="362" r:id="rId34"/>
    <p:sldId id="359" r:id="rId35"/>
    <p:sldId id="360" r:id="rId36"/>
    <p:sldId id="361" r:id="rId37"/>
    <p:sldId id="491" r:id="rId38"/>
    <p:sldId id="492" r:id="rId39"/>
    <p:sldId id="664" r:id="rId40"/>
    <p:sldId id="665" r:id="rId41"/>
    <p:sldId id="666" r:id="rId42"/>
    <p:sldId id="667" r:id="rId43"/>
    <p:sldId id="668" r:id="rId44"/>
    <p:sldId id="669" r:id="rId45"/>
    <p:sldId id="670" r:id="rId46"/>
    <p:sldId id="671" r:id="rId47"/>
    <p:sldId id="672" r:id="rId48"/>
    <p:sldId id="673" r:id="rId49"/>
    <p:sldId id="493" r:id="rId50"/>
    <p:sldId id="497" r:id="rId51"/>
    <p:sldId id="498" r:id="rId52"/>
    <p:sldId id="674" r:id="rId53"/>
    <p:sldId id="675" r:id="rId54"/>
    <p:sldId id="676" r:id="rId55"/>
    <p:sldId id="677" r:id="rId56"/>
    <p:sldId id="678" r:id="rId57"/>
    <p:sldId id="679" r:id="rId58"/>
    <p:sldId id="680" r:id="rId59"/>
    <p:sldId id="681" r:id="rId60"/>
    <p:sldId id="682" r:id="rId61"/>
    <p:sldId id="566" r:id="rId62"/>
    <p:sldId id="500" r:id="rId63"/>
    <p:sldId id="502" r:id="rId64"/>
    <p:sldId id="504" r:id="rId65"/>
    <p:sldId id="636" r:id="rId66"/>
    <p:sldId id="508" r:id="rId67"/>
    <p:sldId id="511" r:id="rId68"/>
    <p:sldId id="512" r:id="rId69"/>
    <p:sldId id="513" r:id="rId70"/>
    <p:sldId id="608" r:id="rId71"/>
    <p:sldId id="643" r:id="rId72"/>
    <p:sldId id="292" r:id="rId73"/>
    <p:sldId id="404" r:id="rId74"/>
    <p:sldId id="555" r:id="rId75"/>
    <p:sldId id="556" r:id="rId76"/>
    <p:sldId id="557" r:id="rId7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580"/>
            <p14:sldId id="650"/>
            <p14:sldId id="652"/>
            <p14:sldId id="653"/>
            <p14:sldId id="654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257"/>
            <p14:sldId id="393"/>
            <p14:sldId id="394"/>
            <p14:sldId id="395"/>
            <p14:sldId id="398"/>
            <p14:sldId id="396"/>
            <p14:sldId id="553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493"/>
            <p14:sldId id="497"/>
            <p14:sldId id="498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566"/>
            <p14:sldId id="500"/>
            <p14:sldId id="502"/>
            <p14:sldId id="504"/>
            <p14:sldId id="636"/>
            <p14:sldId id="508"/>
            <p14:sldId id="511"/>
            <p14:sldId id="512"/>
            <p14:sldId id="513"/>
            <p14:sldId id="608"/>
            <p14:sldId id="643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6FE3"/>
    <a:srgbClr val="EAB0E2"/>
    <a:srgbClr val="7D1161"/>
    <a:srgbClr val="82B0E2"/>
    <a:srgbClr val="F2CEED"/>
    <a:srgbClr val="DAF7FA"/>
    <a:srgbClr val="ACCAE2"/>
    <a:srgbClr val="B1EFF5"/>
    <a:srgbClr val="B6F0D6"/>
    <a:srgbClr val="47E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9008" autoAdjust="0"/>
  </p:normalViewPr>
  <p:slideViewPr>
    <p:cSldViewPr>
      <p:cViewPr varScale="1">
        <p:scale>
          <a:sx n="87" d="100"/>
          <a:sy n="87" d="100"/>
        </p:scale>
        <p:origin x="-1550" y="-91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73389472367148"/>
          <c:y val="4.9227436267765129E-2"/>
          <c:w val="0.76357535246892738"/>
          <c:h val="0.835775084819635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651.9</c:v>
                </c:pt>
                <c:pt idx="1">
                  <c:v>738.6</c:v>
                </c:pt>
                <c:pt idx="2">
                  <c:v>666.9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1"/>
              <c:layout>
                <c:manualLayout>
                  <c:x val="2.2260201940884607E-2"/>
                  <c:y val="5.4267474554109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5066664653225E-2"/>
                  <c:y val="2.713373727705468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597,5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712.2</c:v>
                </c:pt>
                <c:pt idx="1">
                  <c:v>724.9</c:v>
                </c:pt>
                <c:pt idx="2">
                  <c:v>597.5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2193792"/>
        <c:axId val="123367936"/>
        <c:axId val="0"/>
      </c:bar3DChart>
      <c:catAx>
        <c:axId val="5219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367936"/>
        <c:crosses val="autoZero"/>
        <c:auto val="1"/>
        <c:lblAlgn val="ctr"/>
        <c:lblOffset val="100"/>
        <c:noMultiLvlLbl val="0"/>
      </c:catAx>
      <c:valAx>
        <c:axId val="1233679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2193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162439879927046"/>
          <c:y val="0.41577111090220747"/>
          <c:w val="0.11837560120072958"/>
          <c:h val="0.163031030740174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7755218077674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5.326902906472656E-2"/>
                  <c:y val="-0.7194034825317916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22,0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91972874730685E-2"/>
                  <c:y val="0.17823745122847046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18,7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281142996950508E-2"/>
                  <c:y val="0.1808698287254981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18,2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3752819995568441"/>
                  <c:y val="0.18222830133301934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16,8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203452133914653E-2"/>
                  <c:y val="0.1790016697978831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год (факт) 23,0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18.7</c:v>
                </c:pt>
                <c:pt idx="1">
                  <c:v>18.2</c:v>
                </c:pt>
                <c:pt idx="2">
                  <c:v>16.8</c:v>
                </c:pt>
                <c:pt idx="3">
                  <c:v>23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1879552"/>
        <c:axId val="162820032"/>
      </c:barChart>
      <c:catAx>
        <c:axId val="16187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2820032"/>
        <c:crosses val="autoZero"/>
        <c:auto val="1"/>
        <c:lblAlgn val="ctr"/>
        <c:lblOffset val="100"/>
        <c:noMultiLvlLbl val="0"/>
      </c:catAx>
      <c:valAx>
        <c:axId val="1628200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61879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2018 год (факт) - 12,4 млн.руб. </c:v>
                </c:pt>
                <c:pt idx="1">
                  <c:v>2019 год (факт) - 9,9 млн.руб.</c:v>
                </c:pt>
                <c:pt idx="2">
                  <c:v>2020 год (факт) - 7,0 млн.руб.</c:v>
                </c:pt>
                <c:pt idx="3">
                  <c:v>2021 год (факт) - 12,5 млн.руб.</c:v>
                </c:pt>
                <c:pt idx="4">
                  <c:v>2022 год (факт) - 20,5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12.4</c:v>
                </c:pt>
                <c:pt idx="1">
                  <c:v>9.9</c:v>
                </c:pt>
                <c:pt idx="2">
                  <c:v>7</c:v>
                </c:pt>
                <c:pt idx="3">
                  <c:v>12.5</c:v>
                </c:pt>
                <c:pt idx="4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671616"/>
        <c:axId val="162821760"/>
      </c:barChart>
      <c:catAx>
        <c:axId val="162671616"/>
        <c:scaling>
          <c:orientation val="minMax"/>
        </c:scaling>
        <c:delete val="0"/>
        <c:axPos val="b"/>
        <c:majorTickMark val="out"/>
        <c:minorTickMark val="out"/>
        <c:tickLblPos val="nextTo"/>
        <c:crossAx val="162821760"/>
        <c:crosses val="autoZero"/>
        <c:auto val="1"/>
        <c:lblAlgn val="ctr"/>
        <c:lblOffset val="100"/>
        <c:noMultiLvlLbl val="0"/>
      </c:catAx>
      <c:valAx>
        <c:axId val="162821760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2671616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0.33454205698608652"/>
                  <c:y val="0.5655198850454524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4,2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50708464335200265"/>
                  <c:y val="0.6082971990040322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16,4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34815619963049704"/>
                  <c:y val="0.3064614552631406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35214977081966414"/>
                  <c:y val="0.3192523134684381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11,1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7900940810320851"/>
                  <c:y val="0.8429412663298848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4,5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10.1</c:v>
                </c:pt>
                <c:pt idx="1">
                  <c:v>11.1</c:v>
                </c:pt>
                <c:pt idx="2" formatCode="0.0">
                  <c:v>4.2</c:v>
                </c:pt>
                <c:pt idx="3">
                  <c:v>4.5</c:v>
                </c:pt>
                <c:pt idx="4">
                  <c:v>16.399999999999999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62672128"/>
        <c:axId val="167249024"/>
        <c:axId val="0"/>
      </c:bar3DChart>
      <c:valAx>
        <c:axId val="1672490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2672128"/>
        <c:crosses val="autoZero"/>
        <c:crossBetween val="between"/>
      </c:valAx>
      <c:catAx>
        <c:axId val="16267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724902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6720739768640031"/>
                  <c:y val="0.102283999139801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700,8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354257801108196"/>
                  <c:y val="-0.215494890987376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1 431,5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560.5</c:v>
                </c:pt>
                <c:pt idx="1">
                  <c:v>1431.5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8664521833619188E-2"/>
          <c:y val="0.7784702391054261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0815947075064E-2"/>
          <c:y val="0.18356458510259688"/>
          <c:w val="0.9191640743621079"/>
          <c:h val="0.774742377552591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- 2 204,9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874.8</c:v>
                </c:pt>
                <c:pt idx="1">
                  <c:v>1792.4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2 667,20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816,5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816.5</c:v>
                </c:pt>
                <c:pt idx="1">
                  <c:v>480.7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331927981411374E-3"/>
                  <c:y val="-1.641753453014718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98,8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74298487252604E-3"/>
                  <c:y val="2.7362557550245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#,##0.0">
                  <c:v>98.8</c:v>
                </c:pt>
                <c:pt idx="1">
                  <c:v>223.4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706,7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71492436263014E-3"/>
                  <c:y val="1.3681278775122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706.7</c:v>
                </c:pt>
                <c:pt idx="1">
                  <c:v>662.4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8.2087672650735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188,9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983115836132168E-3"/>
                  <c:y val="-1.3332460029659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2021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239.7</c:v>
                </c:pt>
                <c:pt idx="1">
                  <c:v>74.8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368704"/>
        <c:axId val="167254208"/>
        <c:axId val="0"/>
      </c:bar3DChart>
      <c:catAx>
        <c:axId val="167368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67254208"/>
        <c:crosses val="autoZero"/>
        <c:auto val="1"/>
        <c:lblAlgn val="ctr"/>
        <c:lblOffset val="100"/>
        <c:noMultiLvlLbl val="0"/>
      </c:catAx>
      <c:valAx>
        <c:axId val="167254208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6736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10427481038662"/>
          <c:y val="4.0675302343487006E-2"/>
          <c:w val="0.88328811796291873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30921979389020193"/>
                  <c:y val="0.46927856719659378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2020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1</a:t>
                    </a:r>
                    <a:r>
                      <a:rPr lang="ru-RU" sz="1200" b="1" baseline="0" dirty="0" smtClean="0"/>
                      <a:t> 737,1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7179946464465927"/>
                  <c:y val="0.5300041795860419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1 792,4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7734170269505026"/>
                  <c:y val="0.3527296617191018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2018 год (факт)</a:t>
                    </a:r>
                  </a:p>
                  <a:p>
                    <a:r>
                      <a:rPr lang="ru-RU" sz="1200" b="1" baseline="0" dirty="0" smtClean="0"/>
                      <a:t>990,8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6140265709747446"/>
                  <c:y val="0.2838440557033644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2019 год (факт)</a:t>
                    </a:r>
                  </a:p>
                  <a:p>
                    <a:r>
                      <a:rPr lang="ru-RU" sz="1200" b="1" dirty="0" smtClean="0"/>
                      <a:t>1 026,1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519878028944531"/>
                  <c:y val="0.4453299396415505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 год (факт)</a:t>
                    </a:r>
                  </a:p>
                  <a:p>
                    <a:r>
                      <a:rPr lang="ru-RU" baseline="0" dirty="0" smtClean="0"/>
                      <a:t> 1 431,5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990.8</c:v>
                </c:pt>
                <c:pt idx="1">
                  <c:v>1026.0999999999999</c:v>
                </c:pt>
                <c:pt idx="2">
                  <c:v>1737.1</c:v>
                </c:pt>
                <c:pt idx="3">
                  <c:v>1431.5</c:v>
                </c:pt>
                <c:pt idx="4">
                  <c:v>1792.4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201825792"/>
        <c:axId val="167887424"/>
        <c:axId val="218528256"/>
      </c:bar3DChart>
      <c:catAx>
        <c:axId val="20182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7887424"/>
        <c:crosses val="autoZero"/>
        <c:auto val="1"/>
        <c:lblAlgn val="ctr"/>
        <c:lblOffset val="100"/>
        <c:noMultiLvlLbl val="0"/>
      </c:catAx>
      <c:valAx>
        <c:axId val="16788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825792"/>
        <c:crosses val="autoZero"/>
        <c:crossBetween val="between"/>
      </c:valAx>
      <c:serAx>
        <c:axId val="218528256"/>
        <c:scaling>
          <c:orientation val="minMax"/>
        </c:scaling>
        <c:delete val="1"/>
        <c:axPos val="b"/>
        <c:majorTickMark val="out"/>
        <c:minorTickMark val="none"/>
        <c:tickLblPos val="nextTo"/>
        <c:crossAx val="16788742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13698101874486E-2"/>
          <c:y val="9.2825276358182426E-2"/>
          <c:w val="0.86444784436949362"/>
          <c:h val="0.834021671464088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2018 год (факт)- 27,0 тыс.руб.</c:v>
                </c:pt>
                <c:pt idx="1">
                  <c:v>2019 год (факт)-  28,1 тыс. руб.    </c:v>
                </c:pt>
                <c:pt idx="2">
                  <c:v>2020 год (факт)-  48,1 тыс. руб. </c:v>
                </c:pt>
                <c:pt idx="3">
                  <c:v>2021 год (факт) - 40,2 тыс. руб.</c:v>
                </c:pt>
                <c:pt idx="4">
                  <c:v>2022 год (факт) - 50,3 тыс. руб.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27</c:v>
                </c:pt>
                <c:pt idx="1">
                  <c:v>28.1</c:v>
                </c:pt>
                <c:pt idx="2" formatCode="General">
                  <c:v>48.1</c:v>
                </c:pt>
                <c:pt idx="3">
                  <c:v>40.200000000000003</c:v>
                </c:pt>
                <c:pt idx="4" formatCode="General">
                  <c:v>50.3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201432576"/>
        <c:axId val="167891456"/>
        <c:axId val="218367872"/>
      </c:bar3DChart>
      <c:catAx>
        <c:axId val="20143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67891456"/>
        <c:crosses val="autoZero"/>
        <c:auto val="0"/>
        <c:lblAlgn val="ctr"/>
        <c:lblOffset val="100"/>
        <c:noMultiLvlLbl val="0"/>
      </c:catAx>
      <c:valAx>
        <c:axId val="16789145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01432576"/>
        <c:crosses val="autoZero"/>
        <c:crossBetween val="between"/>
      </c:valAx>
      <c:serAx>
        <c:axId val="218367872"/>
        <c:scaling>
          <c:orientation val="minMax"/>
        </c:scaling>
        <c:delete val="1"/>
        <c:axPos val="b"/>
        <c:majorTickMark val="out"/>
        <c:minorTickMark val="none"/>
        <c:tickLblPos val="nextTo"/>
        <c:crossAx val="16789145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969193237788392"/>
          <c:y val="1.3092860483202124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2"/>
          <c:y val="0.72090084305878155"/>
          <c:w val="6.6142419360811763E-2"/>
          <c:h val="0.120467719349012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218138624"/>
        <c:axId val="167888576"/>
        <c:axId val="0"/>
      </c:bar3DChart>
      <c:catAx>
        <c:axId val="2181386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67888576"/>
        <c:crossesAt val="100"/>
        <c:auto val="1"/>
        <c:lblAlgn val="ctr"/>
        <c:lblOffset val="100"/>
        <c:noMultiLvlLbl val="0"/>
      </c:catAx>
      <c:valAx>
        <c:axId val="167888576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218138624"/>
        <c:crosses val="max"/>
        <c:crossBetween val="between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ru-RU" dirty="0" smtClean="0"/>
              <a:t>           Динамика </a:t>
            </a:r>
            <a:r>
              <a:rPr lang="ru-RU" dirty="0"/>
              <a:t>расходов бюджета </a:t>
            </a:r>
          </a:p>
          <a:p>
            <a:pPr algn="just">
              <a:defRPr/>
            </a:pPr>
            <a:r>
              <a:rPr lang="ru-RU" dirty="0"/>
              <a:t>         </a:t>
            </a:r>
            <a:r>
              <a:rPr lang="ru-RU" baseline="0" dirty="0" smtClean="0"/>
              <a:t>                                                        </a:t>
            </a:r>
            <a:r>
              <a:rPr lang="ru-RU" dirty="0" smtClean="0"/>
              <a:t>     в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19118482027637954"/>
          <c:y val="1.2080088513757224E-2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508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50800"/>
        </a:sp3d>
      </c:spPr>
    </c:backWall>
    <c:plotArea>
      <c:layout>
        <c:manualLayout>
          <c:layoutTarget val="inner"/>
          <c:xMode val="edge"/>
          <c:yMode val="edge"/>
          <c:x val="0.11036889371971272"/>
          <c:y val="0.17633633576368796"/>
          <c:w val="0.57020726219423512"/>
          <c:h val="0.796155319392372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 w="15875" cap="flat" cmpd="sng" algn="ctr">
              <a:solidFill>
                <a:schemeClr val="accent3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1871010058711426E-2"/>
                  <c:y val="-6.040044256878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58585798159179E-2"/>
                  <c:y val="-9.422469040730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6272721834326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71010058711363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654444377975036E-2"/>
                  <c:y val="-0.2005294693283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2018 год (факт)</c:v>
                </c:pt>
                <c:pt idx="1">
                  <c:v>2019 год (факт)</c:v>
                </c:pt>
                <c:pt idx="2">
                  <c:v>2020 год (факт)</c:v>
                </c:pt>
                <c:pt idx="3">
                  <c:v>2021 год (факт)</c:v>
                </c:pt>
                <c:pt idx="4">
                  <c:v>2022 год (факт)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1415</c:v>
                </c:pt>
                <c:pt idx="1">
                  <c:v>1579.7</c:v>
                </c:pt>
                <c:pt idx="2" formatCode="0.0">
                  <c:v>2162.5</c:v>
                </c:pt>
                <c:pt idx="3">
                  <c:v>2224.4</c:v>
                </c:pt>
                <c:pt idx="4">
                  <c:v>2653.4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0"/>
        <c:shape val="cylinder"/>
        <c:axId val="218138112"/>
        <c:axId val="167893760"/>
        <c:axId val="0"/>
      </c:bar3DChart>
      <c:catAx>
        <c:axId val="218138112"/>
        <c:scaling>
          <c:orientation val="minMax"/>
        </c:scaling>
        <c:delete val="1"/>
        <c:axPos val="b"/>
        <c:majorTickMark val="out"/>
        <c:minorTickMark val="none"/>
        <c:tickLblPos val="nextTo"/>
        <c:crossAx val="167893760"/>
        <c:crosses val="autoZero"/>
        <c:auto val="1"/>
        <c:lblAlgn val="ctr"/>
        <c:lblOffset val="100"/>
        <c:noMultiLvlLbl val="0"/>
      </c:catAx>
      <c:valAx>
        <c:axId val="167893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1381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3268418893627"/>
          <c:y val="3.6126194311743132E-2"/>
          <c:w val="0.6935990813648294"/>
          <c:h val="0.81086171259842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5000000000000001E-2"/>
                  <c:y val="-2.49999999999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749999999999999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</c:v>
                </c:pt>
                <c:pt idx="1">
                  <c:v>2022 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1587.2</c:v>
                </c:pt>
                <c:pt idx="1">
                  <c:v>1649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583333333333331E-2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166666666666669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г</c:v>
                </c:pt>
                <c:pt idx="1">
                  <c:v>2022 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1590</c:v>
                </c:pt>
                <c:pt idx="1">
                  <c:v>1568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640320"/>
        <c:axId val="106363648"/>
        <c:axId val="0"/>
      </c:bar3DChart>
      <c:catAx>
        <c:axId val="5164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6363648"/>
        <c:crosses val="autoZero"/>
        <c:auto val="1"/>
        <c:lblAlgn val="ctr"/>
        <c:lblOffset val="100"/>
        <c:noMultiLvlLbl val="0"/>
      </c:catAx>
      <c:valAx>
        <c:axId val="106363648"/>
        <c:scaling>
          <c:orientation val="minMax"/>
          <c:min val="1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1640320"/>
        <c:crosses val="autoZero"/>
        <c:crossBetween val="between"/>
        <c:majorUnit val="200"/>
      </c:valAx>
    </c:plotArea>
    <c:legend>
      <c:legendPos val="r"/>
      <c:layout/>
      <c:overlay val="0"/>
      <c:spPr>
        <a:noFill/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2018 год (факт) - 38,6 тыс.руб.</c:v>
                </c:pt>
                <c:pt idx="1">
                  <c:v>2019 год (факт) - 44,8 тыс.руб.</c:v>
                </c:pt>
                <c:pt idx="2">
                  <c:v>2020 год (факт) - 59,2 тыс.руб</c:v>
                </c:pt>
                <c:pt idx="3">
                  <c:v>2021 год (факт) - 61,6 тыс.руб.</c:v>
                </c:pt>
                <c:pt idx="4">
                  <c:v>2022 год (факт) -  74,5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38.6</c:v>
                </c:pt>
                <c:pt idx="1">
                  <c:v>44.8</c:v>
                </c:pt>
                <c:pt idx="2">
                  <c:v>59.2</c:v>
                </c:pt>
                <c:pt idx="3">
                  <c:v>61.6</c:v>
                </c:pt>
                <c:pt idx="4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3706624"/>
        <c:axId val="63520768"/>
      </c:barChart>
      <c:catAx>
        <c:axId val="263706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63520768"/>
        <c:crosses val="autoZero"/>
        <c:auto val="1"/>
        <c:lblAlgn val="ctr"/>
        <c:lblOffset val="100"/>
        <c:noMultiLvlLbl val="0"/>
      </c:catAx>
      <c:valAx>
        <c:axId val="63520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6370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100.1</c:v>
                </c:pt>
                <c:pt idx="1">
                  <c:v>107.8</c:v>
                </c:pt>
                <c:pt idx="2">
                  <c:v>109.1</c:v>
                </c:pt>
                <c:pt idx="3">
                  <c:v>199.9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14.4</c:v>
                </c:pt>
                <c:pt idx="1">
                  <c:v>16</c:v>
                </c:pt>
                <c:pt idx="2">
                  <c:v>17.8</c:v>
                </c:pt>
                <c:pt idx="3">
                  <c:v>20.6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65.2</c:v>
                </c:pt>
                <c:pt idx="1">
                  <c:v>258</c:v>
                </c:pt>
                <c:pt idx="2">
                  <c:v>235.2</c:v>
                </c:pt>
                <c:pt idx="3">
                  <c:v>340.1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161.4</c:v>
                </c:pt>
                <c:pt idx="1">
                  <c:v>383</c:v>
                </c:pt>
                <c:pt idx="2">
                  <c:v>244.2</c:v>
                </c:pt>
                <c:pt idx="3">
                  <c:v>314.10000000000002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868.2</c:v>
                </c:pt>
                <c:pt idx="1">
                  <c:v>963.2</c:v>
                </c:pt>
                <c:pt idx="2">
                  <c:v>1112.2</c:v>
                </c:pt>
                <c:pt idx="3">
                  <c:v>1270.3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147.19999999999999</c:v>
                </c:pt>
                <c:pt idx="1">
                  <c:v>204.1</c:v>
                </c:pt>
                <c:pt idx="2">
                  <c:v>159.5</c:v>
                </c:pt>
                <c:pt idx="3">
                  <c:v>307.3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146.69999999999999</c:v>
                </c:pt>
                <c:pt idx="1">
                  <c:v>152</c:v>
                </c:pt>
                <c:pt idx="2">
                  <c:v>149.30000000000001</c:v>
                </c:pt>
                <c:pt idx="3">
                  <c:v>132.6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76.5</c:v>
                </c:pt>
                <c:pt idx="1">
                  <c:v>75</c:v>
                </c:pt>
                <c:pt idx="2">
                  <c:v>97.1</c:v>
                </c:pt>
                <c:pt idx="3">
                  <c:v>68.5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3792128"/>
        <c:axId val="63523648"/>
        <c:axId val="0"/>
      </c:bar3DChart>
      <c:catAx>
        <c:axId val="26379212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63523648"/>
        <c:crosses val="autoZero"/>
        <c:auto val="1"/>
        <c:lblAlgn val="ctr"/>
        <c:lblOffset val="100"/>
        <c:noMultiLvlLbl val="0"/>
      </c:catAx>
      <c:valAx>
        <c:axId val="63523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63792128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32392321261597E-2"/>
          <c:y val="3.3317714845216111E-2"/>
          <c:w val="0.70290031297712785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ACCAE2"/>
            </a:solidFill>
          </c:spPr>
          <c:invertIfNegative val="0"/>
          <c:dLbls>
            <c:dLbl>
              <c:idx val="1"/>
              <c:layout>
                <c:manualLayout>
                  <c:x val="-6.902355202039076E-4"/>
                  <c:y val="1.178109839647446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- 65,2</c:v>
                </c:pt>
                <c:pt idx="1">
                  <c:v>2020 год - 258,0</c:v>
                </c:pt>
                <c:pt idx="2">
                  <c:v>2021 год - 235,2</c:v>
                </c:pt>
                <c:pt idx="3">
                  <c:v>2022 год - 340,1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49.8</c:v>
                </c:pt>
                <c:pt idx="1">
                  <c:v>223.3</c:v>
                </c:pt>
                <c:pt idx="2">
                  <c:v>211.4</c:v>
                </c:pt>
                <c:pt idx="3">
                  <c:v>299.39999999999998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2B0E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2019 год - 65,2</c:v>
                </c:pt>
                <c:pt idx="1">
                  <c:v>2020 год - 258,0</c:v>
                </c:pt>
                <c:pt idx="2">
                  <c:v>2021 год - 235,2</c:v>
                </c:pt>
                <c:pt idx="3">
                  <c:v>2022 год - 340,1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15.4</c:v>
                </c:pt>
                <c:pt idx="1">
                  <c:v>34.700000000000003</c:v>
                </c:pt>
                <c:pt idx="2">
                  <c:v>23.8</c:v>
                </c:pt>
                <c:pt idx="3">
                  <c:v>40.700000000000003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137216"/>
        <c:axId val="63524800"/>
      </c:barChart>
      <c:catAx>
        <c:axId val="264137216"/>
        <c:scaling>
          <c:orientation val="minMax"/>
        </c:scaling>
        <c:delete val="0"/>
        <c:axPos val="b"/>
        <c:majorTickMark val="out"/>
        <c:minorTickMark val="none"/>
        <c:tickLblPos val="nextTo"/>
        <c:crossAx val="63524800"/>
        <c:crosses val="autoZero"/>
        <c:auto val="1"/>
        <c:lblAlgn val="ctr"/>
        <c:lblOffset val="100"/>
        <c:noMultiLvlLbl val="0"/>
      </c:catAx>
      <c:valAx>
        <c:axId val="6352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137216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6718851716200498"/>
          <c:y val="4.8322405862863842E-2"/>
          <c:w val="0.2328115383318955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- 161,4</c:v>
                </c:pt>
                <c:pt idx="1">
                  <c:v>2020 год - 383,0</c:v>
                </c:pt>
                <c:pt idx="2">
                  <c:v>2021 год - 244,2</c:v>
                </c:pt>
                <c:pt idx="3">
                  <c:v>2022 год - 314,1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47.7</c:v>
                </c:pt>
                <c:pt idx="1">
                  <c:v>233.2</c:v>
                </c:pt>
                <c:pt idx="2">
                  <c:v>105.6</c:v>
                </c:pt>
                <c:pt idx="3">
                  <c:v>141.1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203658374873E-3"/>
                  <c:y val="3.288194586566404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741215133802336E-3"/>
                  <c:y val="-1.827282348744876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- 161,4</c:v>
                </c:pt>
                <c:pt idx="1">
                  <c:v>2020 год - 383,0</c:v>
                </c:pt>
                <c:pt idx="2">
                  <c:v>2021 год - 244,2</c:v>
                </c:pt>
                <c:pt idx="3">
                  <c:v>2022 год - 314,1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23.3</c:v>
                </c:pt>
                <c:pt idx="2">
                  <c:v>41.4</c:v>
                </c:pt>
                <c:pt idx="3">
                  <c:v>67.3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- 161,4</c:v>
                </c:pt>
                <c:pt idx="1">
                  <c:v>2020 год - 383,0</c:v>
                </c:pt>
                <c:pt idx="2">
                  <c:v>2021 год - 244,2</c:v>
                </c:pt>
                <c:pt idx="3">
                  <c:v>2022 год - 314,1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84.1</c:v>
                </c:pt>
                <c:pt idx="1">
                  <c:v>120.6</c:v>
                </c:pt>
                <c:pt idx="2">
                  <c:v>94.3</c:v>
                </c:pt>
                <c:pt idx="3">
                  <c:v>101.8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27570950897903E-2"/>
                  <c:y val="-4.851123997918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2254158140135E-3"/>
                  <c:y val="-5.959242832667715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615756851389377E-2"/>
                  <c:y val="-4.873398569749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265047611197324E-3"/>
                  <c:y val="-3.24890801606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- 161,4</c:v>
                </c:pt>
                <c:pt idx="1">
                  <c:v>2020 год - 383,0</c:v>
                </c:pt>
                <c:pt idx="2">
                  <c:v>2021 год - 244,2</c:v>
                </c:pt>
                <c:pt idx="3">
                  <c:v>2022 год - 314,1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7.6</c:v>
                </c:pt>
                <c:pt idx="1">
                  <c:v>5.9</c:v>
                </c:pt>
                <c:pt idx="2">
                  <c:v>3</c:v>
                </c:pt>
                <c:pt idx="3">
                  <c:v>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4582656"/>
        <c:axId val="63526528"/>
        <c:axId val="0"/>
      </c:bar3DChart>
      <c:catAx>
        <c:axId val="264582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63526528"/>
        <c:crosses val="autoZero"/>
        <c:auto val="1"/>
        <c:lblAlgn val="ctr"/>
        <c:lblOffset val="100"/>
        <c:noMultiLvlLbl val="0"/>
      </c:catAx>
      <c:valAx>
        <c:axId val="63526528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4582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01502162842117"/>
          <c:y val="8.9793385530262726E-2"/>
          <c:w val="0.23398497837157878"/>
          <c:h val="0.8703396990977611"/>
        </c:manualLayout>
      </c:layout>
      <c:overlay val="0"/>
      <c:txPr>
        <a:bodyPr/>
        <a:lstStyle/>
        <a:p>
          <a:pPr>
            <a:defRPr>
              <a:latin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06301151723887E-2"/>
          <c:y val="2.7382966933213383E-2"/>
          <c:w val="0.69328419527459917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66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- 868,2</c:v>
                </c:pt>
                <c:pt idx="1">
                  <c:v>2020 год - 963,2</c:v>
                </c:pt>
                <c:pt idx="2">
                  <c:v>2021 год - 1 112,2</c:v>
                </c:pt>
                <c:pt idx="3">
                  <c:v>2022 год - 1 270,3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372.6</c:v>
                </c:pt>
                <c:pt idx="1">
                  <c:v>411.4</c:v>
                </c:pt>
                <c:pt idx="2">
                  <c:v>469.4</c:v>
                </c:pt>
                <c:pt idx="3">
                  <c:v>558.6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351,3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89E-2"/>
                  <c:y val="3.03335637604051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390,4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5998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48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- 868,2</c:v>
                </c:pt>
                <c:pt idx="1">
                  <c:v>2020 год - 963,2</c:v>
                </c:pt>
                <c:pt idx="2">
                  <c:v>2021 год - 1 112,2</c:v>
                </c:pt>
                <c:pt idx="3">
                  <c:v>2022 год - 1 270,3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351.3</c:v>
                </c:pt>
                <c:pt idx="1">
                  <c:v>390.4</c:v>
                </c:pt>
                <c:pt idx="2">
                  <c:v>461</c:v>
                </c:pt>
                <c:pt idx="3">
                  <c:v>529.5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59,7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3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242431057795746E-2"/>
                  <c:y val="-5.9174797571511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- 868,2</c:v>
                </c:pt>
                <c:pt idx="1">
                  <c:v>2020 год - 963,2</c:v>
                </c:pt>
                <c:pt idx="2">
                  <c:v>2021 год - 1 112,2</c:v>
                </c:pt>
                <c:pt idx="3">
                  <c:v>2022 год - 1 270,3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59.7</c:v>
                </c:pt>
                <c:pt idx="1">
                  <c:v>66.7</c:v>
                </c:pt>
                <c:pt idx="2">
                  <c:v>53</c:v>
                </c:pt>
                <c:pt idx="3">
                  <c:v>61.6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096915157575088E-3"/>
                  <c:y val="4.929499703285000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757485279413399E-2"/>
                  <c:y val="-2.2570324164523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- 868,2</c:v>
                </c:pt>
                <c:pt idx="1">
                  <c:v>2020 год - 963,2</c:v>
                </c:pt>
                <c:pt idx="2">
                  <c:v>2021 год - 1 112,2</c:v>
                </c:pt>
                <c:pt idx="3">
                  <c:v>2022 год - 1 270,3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57.1</c:v>
                </c:pt>
                <c:pt idx="1">
                  <c:v>65.099999999999994</c:v>
                </c:pt>
                <c:pt idx="2">
                  <c:v>96</c:v>
                </c:pt>
                <c:pt idx="3">
                  <c:v>84.9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29,6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59146275998E-2"/>
                  <c:y val="-2.8306182714952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- 868,2</c:v>
                </c:pt>
                <c:pt idx="1">
                  <c:v>2020 год - 963,2</c:v>
                </c:pt>
                <c:pt idx="2">
                  <c:v>2021 год - 1 112,2</c:v>
                </c:pt>
                <c:pt idx="3">
                  <c:v>2022 год - 1 270,3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27.5</c:v>
                </c:pt>
                <c:pt idx="1">
                  <c:v>29.6</c:v>
                </c:pt>
                <c:pt idx="2">
                  <c:v>32.799999999999997</c:v>
                </c:pt>
                <c:pt idx="3">
                  <c:v>35.700000000000003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64690176"/>
        <c:axId val="167305792"/>
        <c:axId val="0"/>
      </c:bar3DChart>
      <c:catAx>
        <c:axId val="264690176"/>
        <c:scaling>
          <c:orientation val="minMax"/>
        </c:scaling>
        <c:delete val="1"/>
        <c:axPos val="b"/>
        <c:majorTickMark val="out"/>
        <c:minorTickMark val="none"/>
        <c:tickLblPos val="nextTo"/>
        <c:crossAx val="167305792"/>
        <c:crosses val="autoZero"/>
        <c:auto val="1"/>
        <c:lblAlgn val="ctr"/>
        <c:lblOffset val="100"/>
        <c:noMultiLvlLbl val="0"/>
      </c:catAx>
      <c:valAx>
        <c:axId val="16730579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469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2476186616787571E-2"/>
                  <c:y val="-0.1332100252749694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0947381074181E-2"/>
                  <c:y val="-0.1031963462393067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24682321272136E-2"/>
                  <c:y val="-5.231224308410176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- 147,1</c:v>
                </c:pt>
                <c:pt idx="1">
                  <c:v>2020 год - 203,9</c:v>
                </c:pt>
                <c:pt idx="2">
                  <c:v>2021 год - 259,5</c:v>
                </c:pt>
                <c:pt idx="3">
                  <c:v>2022 год - 307,3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129.9</c:v>
                </c:pt>
                <c:pt idx="1">
                  <c:v>188.2</c:v>
                </c:pt>
                <c:pt idx="2">
                  <c:v>241.9</c:v>
                </c:pt>
                <c:pt idx="3">
                  <c:v>286.5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416008421650782E-2"/>
                  <c:y val="-2.232043661815353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63548676740836E-2"/>
                  <c:y val="-2.3545994889456728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61733942130292E-2"/>
                  <c:y val="-6.5322603044106206E-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 - 147,1</c:v>
                </c:pt>
                <c:pt idx="1">
                  <c:v>2020 год - 203,9</c:v>
                </c:pt>
                <c:pt idx="2">
                  <c:v>2021 год - 259,5</c:v>
                </c:pt>
                <c:pt idx="3">
                  <c:v>2022 год - 307,3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17.2</c:v>
                </c:pt>
                <c:pt idx="1">
                  <c:v>15.7</c:v>
                </c:pt>
                <c:pt idx="2">
                  <c:v>17.600000000000001</c:v>
                </c:pt>
                <c:pt idx="3">
                  <c:v>20.8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64690688"/>
        <c:axId val="63529536"/>
        <c:axId val="0"/>
      </c:bar3DChart>
      <c:catAx>
        <c:axId val="264690688"/>
        <c:scaling>
          <c:orientation val="minMax"/>
        </c:scaling>
        <c:delete val="0"/>
        <c:axPos val="b"/>
        <c:majorTickMark val="out"/>
        <c:minorTickMark val="none"/>
        <c:tickLblPos val="nextTo"/>
        <c:crossAx val="63529536"/>
        <c:crosses val="autoZero"/>
        <c:auto val="1"/>
        <c:lblAlgn val="ctr"/>
        <c:lblOffset val="100"/>
        <c:noMultiLvlLbl val="0"/>
      </c:catAx>
      <c:valAx>
        <c:axId val="63529536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6469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7536266462192"/>
          <c:y val="0.34374164187518258"/>
          <c:w val="0.16412463733537805"/>
          <c:h val="0.444926558228783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2021</c:v>
                </c:pt>
                <c:pt idx="1">
                  <c:v>2073</c:v>
                </c:pt>
                <c:pt idx="2">
                  <c:v>2024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Детские сады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2908</c:v>
                </c:pt>
                <c:pt idx="1">
                  <c:v>2633</c:v>
                </c:pt>
                <c:pt idx="2">
                  <c:v>2373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4717</c:v>
                </c:pt>
                <c:pt idx="1">
                  <c:v>4856</c:v>
                </c:pt>
                <c:pt idx="2">
                  <c:v>4991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1484928"/>
        <c:axId val="218793088"/>
        <c:axId val="271364096"/>
      </c:bar3DChart>
      <c:catAx>
        <c:axId val="27148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0" baseline="0">
                <a:latin typeface="Liberation Serif" pitchFamily="18" charset="0"/>
              </a:defRPr>
            </a:pPr>
            <a:endParaRPr lang="ru-RU"/>
          </a:p>
        </c:txPr>
        <c:crossAx val="218793088"/>
        <c:crosses val="autoZero"/>
        <c:auto val="1"/>
        <c:lblAlgn val="ctr"/>
        <c:lblOffset val="100"/>
        <c:noMultiLvlLbl val="0"/>
      </c:catAx>
      <c:valAx>
        <c:axId val="21879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Liberation Serif" pitchFamily="18" charset="0"/>
              </a:defRPr>
            </a:pPr>
            <a:endParaRPr lang="ru-RU"/>
          </a:p>
        </c:txPr>
        <c:crossAx val="271484928"/>
        <c:crosses val="autoZero"/>
        <c:crossBetween val="between"/>
      </c:valAx>
      <c:serAx>
        <c:axId val="271364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Liberation Serif" pitchFamily="18" charset="0"/>
              </a:defRPr>
            </a:pPr>
            <a:endParaRPr lang="ru-RU"/>
          </a:p>
        </c:txPr>
        <c:crossAx val="2187930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4570026572731"/>
          <c:y val="6.0913705583756347E-2"/>
          <c:w val="0.68273222043959603"/>
          <c:h val="0.83248730964467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Лист1!$B$2:$B$4</c:f>
              <c:numCache>
                <c:formatCode>#,##0.000</c:formatCode>
                <c:ptCount val="3"/>
                <c:pt idx="0">
                  <c:v>38684.110999999997</c:v>
                </c:pt>
                <c:pt idx="1">
                  <c:v>653893.19200000004</c:v>
                </c:pt>
                <c:pt idx="2">
                  <c:v>542412.43299999996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Лист1!$C$2:$C$4</c:f>
              <c:numCache>
                <c:formatCode>#,##0.000</c:formatCode>
                <c:ptCount val="3"/>
                <c:pt idx="0">
                  <c:v>36394.870000000003</c:v>
                </c:pt>
                <c:pt idx="1">
                  <c:v>582064.97199999995</c:v>
                </c:pt>
                <c:pt idx="2">
                  <c:v>482966.95699999999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Лист1!$D$2:$D$4</c:f>
              <c:numCache>
                <c:formatCode>#,##0.000</c:formatCode>
                <c:ptCount val="3"/>
                <c:pt idx="0">
                  <c:v>14400.79</c:v>
                </c:pt>
                <c:pt idx="1">
                  <c:v>542269.89300000004</c:v>
                </c:pt>
                <c:pt idx="2">
                  <c:v>412462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606720"/>
        <c:axId val="218797696"/>
      </c:barChart>
      <c:catAx>
        <c:axId val="272606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85" baseline="0">
                <a:latin typeface="Liberation Serif" pitchFamily="18" charset="0"/>
              </a:defRPr>
            </a:pPr>
            <a:endParaRPr lang="ru-RU"/>
          </a:p>
        </c:txPr>
        <c:crossAx val="218797696"/>
        <c:crosses val="autoZero"/>
        <c:auto val="1"/>
        <c:lblAlgn val="ctr"/>
        <c:lblOffset val="50"/>
        <c:noMultiLvlLbl val="0"/>
      </c:catAx>
      <c:valAx>
        <c:axId val="218797696"/>
        <c:scaling>
          <c:orientation val="minMax"/>
        </c:scaling>
        <c:delete val="1"/>
        <c:axPos val="b"/>
        <c:numFmt formatCode="#,##0.000" sourceLinked="1"/>
        <c:majorTickMark val="out"/>
        <c:minorTickMark val="none"/>
        <c:tickLblPos val="nextTo"/>
        <c:crossAx val="272606720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3089108661417323"/>
          <c:y val="0.88709679350917636"/>
          <c:w val="0.39801973753280834"/>
          <c:h val="0.11290320649082364"/>
        </c:manualLayout>
      </c:layout>
      <c:overlay val="0"/>
      <c:txPr>
        <a:bodyPr/>
        <a:lstStyle/>
        <a:p>
          <a:pPr>
            <a:defRPr sz="1385" b="1" i="0" baseline="0">
              <a:latin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328290842025461E-2"/>
                  <c:y val="-1.400391580360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выданных свидетельств, шт.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372544867722778E-2"/>
                  <c:y val="-8.40234948216386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выданных свидетельств, шт.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5735680"/>
        <c:axId val="168406400"/>
        <c:axId val="0"/>
      </c:bar3DChart>
      <c:catAx>
        <c:axId val="305735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68406400"/>
        <c:crosses val="autoZero"/>
        <c:auto val="1"/>
        <c:lblAlgn val="ctr"/>
        <c:lblOffset val="100"/>
        <c:noMultiLvlLbl val="0"/>
      </c:catAx>
      <c:valAx>
        <c:axId val="168406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57356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032382204446423E-2"/>
          <c:y val="5.534841366832257E-2"/>
          <c:w val="0.64697415307764172"/>
          <c:h val="0.659231712349421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286848167312777E-2"/>
                  <c:y val="-0.267073499769866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42321452975236E-2"/>
                  <c:y val="-0.15369324043360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5092678984537039E-3"/>
                  <c:y val="-0.340140778008792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408428562018126E-2"/>
                  <c:y val="-0.23179983970035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42321452975236E-2"/>
                  <c:y val="-0.31494536321361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15.2</c:v>
                </c:pt>
                <c:pt idx="1">
                  <c:v>8.1</c:v>
                </c:pt>
                <c:pt idx="2">
                  <c:v>23.5</c:v>
                </c:pt>
                <c:pt idx="3">
                  <c:v>13.5</c:v>
                </c:pt>
                <c:pt idx="4">
                  <c:v>20.8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1791104"/>
        <c:axId val="313311808"/>
        <c:axId val="0"/>
      </c:bar3DChart>
      <c:catAx>
        <c:axId val="311791104"/>
        <c:scaling>
          <c:orientation val="minMax"/>
        </c:scaling>
        <c:delete val="0"/>
        <c:axPos val="b"/>
        <c:majorTickMark val="out"/>
        <c:minorTickMark val="none"/>
        <c:tickLblPos val="nextTo"/>
        <c:crossAx val="313311808"/>
        <c:crosses val="autoZero"/>
        <c:auto val="1"/>
        <c:lblAlgn val="ctr"/>
        <c:lblOffset val="100"/>
        <c:noMultiLvlLbl val="0"/>
      </c:catAx>
      <c:valAx>
        <c:axId val="3133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791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70397630715924"/>
          <c:y val="8.5604774072722059E-2"/>
          <c:w val="0.24149772967612648"/>
          <c:h val="0.528962654943101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63114240"/>
        <c:axId val="63509568"/>
        <c:axId val="0"/>
      </c:bar3DChart>
      <c:catAx>
        <c:axId val="63114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3509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3509568"/>
        <c:scaling>
          <c:orientation val="minMax"/>
          <c:max val="68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3114240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1990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2166555487657282E-2"/>
                  <c:y val="-0.11178132509446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1364301802539E-2"/>
                  <c:y val="-0.1220776568509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55250881264433E-2"/>
                  <c:y val="-0.1204647112033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rgbClr val="FFFFFF"/>
              </a:solidFill>
              <a:ln w="19906">
                <a:solidFill>
                  <a:srgbClr val="000000"/>
                </a:solidFill>
                <a:prstDash val="solid"/>
              </a:ln>
            </c:spPr>
            <c:txPr>
              <a:bodyPr/>
              <a:lstStyle/>
              <a:p>
                <a:pPr>
                  <a:defRPr sz="219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4969</c:v>
                </c:pt>
                <c:pt idx="1">
                  <c:v>4442</c:v>
                </c:pt>
                <c:pt idx="2">
                  <c:v>5437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62228992"/>
        <c:axId val="63511872"/>
        <c:axId val="0"/>
      </c:bar3DChart>
      <c:catAx>
        <c:axId val="62228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3511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3511872"/>
        <c:scaling>
          <c:orientation val="minMax"/>
          <c:max val="68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2228992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53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9841746142763671E-2"/>
          <c:y val="5.1623653671116508E-2"/>
          <c:w val="0.89368770764119598"/>
          <c:h val="0.75226586102719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99FF"/>
            </a:solidFill>
            <a:ln w="16896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/>
          </c:dPt>
          <c:dPt>
            <c:idx val="1"/>
            <c:invertIfNegative val="0"/>
            <c:bubble3D val="0"/>
            <c:spPr/>
          </c:dPt>
          <c:dPt>
            <c:idx val="2"/>
            <c:invertIfNegative val="0"/>
            <c:bubble3D val="0"/>
            <c:spPr/>
          </c:dPt>
          <c:dLbls>
            <c:dLbl>
              <c:idx val="0"/>
              <c:layout>
                <c:manualLayout>
                  <c:x val="6.7821795647970196E-2"/>
                  <c:y val="-0.10917098542956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3108460146419816E-2"/>
                  <c:y val="-0.10810864394587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444958531912694E-2"/>
                  <c:y val="-0.101490359177241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93687707641196016"/>
                  <c:y val="0.3202416918429003"/>
                </c:manualLayout>
              </c:layout>
              <c:numFmt formatCode="0.0" sourceLinked="0"/>
              <c:spPr>
                <a:solidFill>
                  <a:srgbClr val="FFFFCC"/>
                </a:solidFill>
                <a:ln w="33791">
                  <a:noFill/>
                </a:ln>
              </c:spPr>
              <c:txPr>
                <a:bodyPr/>
                <a:lstStyle/>
                <a:p>
                  <a:pPr>
                    <a:defRPr sz="16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.0" sourceLinked="0"/>
              <c:spPr>
                <a:solidFill>
                  <a:srgbClr val="FFFFCC"/>
                </a:solidFill>
                <a:ln w="33791">
                  <a:noFill/>
                </a:ln>
              </c:spPr>
              <c:txPr>
                <a:bodyPr/>
                <a:lstStyle/>
                <a:p>
                  <a:pPr>
                    <a:defRPr sz="16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98172757475083061"/>
                  <c:y val="0.35649546827794559"/>
                </c:manualLayout>
              </c:layout>
              <c:numFmt formatCode="0.0" sourceLinked="0"/>
              <c:spPr>
                <a:solidFill>
                  <a:srgbClr val="FFFFCC"/>
                </a:solidFill>
                <a:ln w="33791">
                  <a:noFill/>
                </a:ln>
              </c:spPr>
              <c:txPr>
                <a:bodyPr/>
                <a:lstStyle/>
                <a:p>
                  <a:pPr>
                    <a:defRPr sz="16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0.0" sourceLinked="0"/>
              <c:spPr>
                <a:solidFill>
                  <a:srgbClr val="FFFFCC"/>
                </a:solidFill>
                <a:ln w="33791">
                  <a:noFill/>
                </a:ln>
              </c:spPr>
              <c:txPr>
                <a:bodyPr/>
                <a:lstStyle/>
                <a:p>
                  <a:pPr>
                    <a:defRPr sz="16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rgbClr val="FFFFCC"/>
              </a:solidFill>
              <a:ln w="33791">
                <a:noFill/>
              </a:ln>
            </c:spPr>
            <c:txPr>
              <a:bodyPr/>
              <a:lstStyle/>
              <a:p>
                <a:pPr>
                  <a:defRPr sz="212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 formatCode="0.00">
                  <c:v>16.600000000000001</c:v>
                </c:pt>
                <c:pt idx="1">
                  <c:v>14.3</c:v>
                </c:pt>
                <c:pt idx="2">
                  <c:v>29.6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58300160"/>
        <c:axId val="51470912"/>
        <c:axId val="0"/>
      </c:bar3DChart>
      <c:catAx>
        <c:axId val="158300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224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863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1470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470912"/>
        <c:scaling>
          <c:orientation val="minMax"/>
          <c:max val="25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068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863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8300160"/>
        <c:crosses val="autoZero"/>
        <c:crossBetween val="between"/>
        <c:majorUnit val="5"/>
        <c:minorUnit val="5"/>
      </c:valAx>
      <c:spPr>
        <a:noFill/>
        <a:ln w="3379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2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 (факт)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60.4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10"/>
        <c:shape val="cylinder"/>
        <c:axId val="158298624"/>
        <c:axId val="51473216"/>
        <c:axId val="0"/>
      </c:bar3DChart>
      <c:catAx>
        <c:axId val="15829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473216"/>
        <c:crosses val="autoZero"/>
        <c:auto val="1"/>
        <c:lblAlgn val="ctr"/>
        <c:lblOffset val="100"/>
        <c:noMultiLvlLbl val="0"/>
      </c:catAx>
      <c:valAx>
        <c:axId val="5147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298624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7368011028991892"/>
          <c:y val="6.3156945825672897E-2"/>
          <c:w val="0.32631988971008108"/>
          <c:h val="0.70630714391611249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351968828860289E-2"/>
          <c:y val="2.5840626166932553E-2"/>
          <c:w val="0.92507330534702492"/>
          <c:h val="0.92374694546858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0.70982911620931022"/>
                  <c:y val="0.36041797047897051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     </a:t>
                    </a:r>
                  </a:p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692,4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0.16334196993984795"/>
                  <c:y val="0.4114717794812764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                 333,8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5959127061278905"/>
                  <c:y val="0.34756111880675339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год (факт) </a:t>
                    </a:r>
                  </a:p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417,4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6070796201215731"/>
                  <c:y val="0.52197207948882374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                332,7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5679111051153036"/>
                  <c:y val="0.64377872906154376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                 543,2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333.8</c:v>
                </c:pt>
                <c:pt idx="1">
                  <c:v>417.4</c:v>
                </c:pt>
                <c:pt idx="2">
                  <c:v>332.7</c:v>
                </c:pt>
                <c:pt idx="3">
                  <c:v>543.29999999999995</c:v>
                </c:pt>
                <c:pt idx="4">
                  <c:v>692.4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58301696"/>
        <c:axId val="51476672"/>
        <c:axId val="51537152"/>
      </c:bar3DChart>
      <c:catAx>
        <c:axId val="158301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476672"/>
        <c:crosses val="autoZero"/>
        <c:auto val="1"/>
        <c:lblAlgn val="ctr"/>
        <c:lblOffset val="100"/>
        <c:noMultiLvlLbl val="0"/>
      </c:catAx>
      <c:valAx>
        <c:axId val="5147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301696"/>
        <c:crosses val="autoZero"/>
        <c:crossBetween val="between"/>
      </c:valAx>
      <c:serAx>
        <c:axId val="51537152"/>
        <c:scaling>
          <c:orientation val="minMax"/>
        </c:scaling>
        <c:delete val="1"/>
        <c:axPos val="b"/>
        <c:majorTickMark val="out"/>
        <c:minorTickMark val="none"/>
        <c:tickLblPos val="nextTo"/>
        <c:crossAx val="514766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002625617020001E-2"/>
          <c:y val="5.5237831761383235E-2"/>
          <c:w val="0.90022943391697041"/>
          <c:h val="0.91204869780550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64632764699704437"/>
                  <c:y val="-0.5583191779860717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62,7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4024095662480682"/>
                  <c:y val="0.1350065635981966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 (факт)                </a:t>
                    </a:r>
                    <a:r>
                      <a:rPr lang="ru-RU" sz="1600" dirty="0" smtClean="0"/>
                      <a:t> 12,2 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652173260716268"/>
                  <c:y val="-9.357512907922511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27,1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2347313618700395"/>
                  <c:y val="0.1243471120167934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9,4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2957056908373468"/>
                  <c:y val="7.3967841292487971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</a:t>
                    </a:r>
                    <a:r>
                      <a:rPr lang="ru-RU" sz="1600" dirty="0"/>
                      <a:t>год (факт)      </a:t>
                    </a:r>
                    <a:r>
                      <a:rPr lang="ru-RU" sz="1600" dirty="0" smtClean="0"/>
                      <a:t>    52,6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13.2</c:v>
                </c:pt>
                <c:pt idx="1">
                  <c:v>27.1</c:v>
                </c:pt>
                <c:pt idx="2">
                  <c:v>29.4</c:v>
                </c:pt>
                <c:pt idx="3">
                  <c:v>52.6</c:v>
                </c:pt>
                <c:pt idx="4">
                  <c:v>62.7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1879040"/>
        <c:axId val="123370816"/>
        <c:axId val="0"/>
      </c:bar3DChart>
      <c:catAx>
        <c:axId val="16187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370816"/>
        <c:crosses val="autoZero"/>
        <c:auto val="1"/>
        <c:lblAlgn val="ctr"/>
        <c:lblOffset val="100"/>
        <c:noMultiLvlLbl val="0"/>
      </c:catAx>
      <c:valAx>
        <c:axId val="123370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879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30043312178361914"/>
                  <c:y val="-7.6719244506515502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2020 год (факт)</a:t>
                    </a:r>
                  </a:p>
                  <a:p>
                    <a:r>
                      <a:rPr lang="ru-RU" sz="1200" b="1" baseline="0" dirty="0" smtClean="0"/>
                      <a:t>0,5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8011822778352914"/>
                  <c:y val="-0.6861844292918031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7,2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7540880106825105"/>
                  <c:y val="-0.1247262548851620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2018 год (факт)</a:t>
                    </a:r>
                  </a:p>
                  <a:p>
                    <a:r>
                      <a:rPr lang="ru-RU" sz="1200" b="1" baseline="0" dirty="0" smtClean="0"/>
                      <a:t>0,3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7732181062549699"/>
                  <c:y val="0.1999395589564237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2019 год (факт)</a:t>
                    </a:r>
                  </a:p>
                  <a:p>
                    <a:r>
                      <a:rPr lang="ru-RU" sz="1200" b="1" baseline="0" dirty="0" smtClean="0"/>
                      <a:t>0,4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3719224017644158"/>
                  <c:y val="-0.4695038748772597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2021 год (факт) </a:t>
                    </a:r>
                  </a:p>
                  <a:p>
                    <a:pPr>
                      <a:defRPr sz="1200" b="1"/>
                    </a:pPr>
                    <a:r>
                      <a:rPr lang="ru-RU" sz="1200" b="1" dirty="0" smtClean="0"/>
                      <a:t>7</a:t>
                    </a:r>
                    <a:r>
                      <a:rPr lang="en-US" sz="1200" b="1" dirty="0" smtClean="0"/>
                      <a:t>,</a:t>
                    </a:r>
                    <a:r>
                      <a:rPr lang="ru-RU" sz="1200" b="1" dirty="0" smtClean="0"/>
                      <a:t>6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0.3</c:v>
                </c:pt>
                <c:pt idx="1">
                  <c:v>0.4</c:v>
                </c:pt>
                <c:pt idx="2">
                  <c:v>0.5</c:v>
                </c:pt>
                <c:pt idx="3">
                  <c:v>7.6</c:v>
                </c:pt>
                <c:pt idx="4">
                  <c:v>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61880064"/>
        <c:axId val="162818304"/>
        <c:axId val="0"/>
      </c:bar3DChart>
      <c:catAx>
        <c:axId val="16188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818304"/>
        <c:crosses val="autoZero"/>
        <c:auto val="1"/>
        <c:lblAlgn val="ctr"/>
        <c:lblOffset val="100"/>
        <c:noMultiLvlLbl val="0"/>
      </c:catAx>
      <c:valAx>
        <c:axId val="162818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88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0.03275</cdr:x>
      <cdr:y>0.08824</cdr:y>
    </cdr:from>
    <cdr:to>
      <cdr:x>0.95303</cdr:x>
      <cdr:y>0.22059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974" y="432048"/>
          <a:ext cx="345543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2021 год – 2 132,3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0.5625</cdr:x>
      <cdr:y>0.34811</cdr:y>
    </cdr:from>
    <cdr:to>
      <cdr:x>0.8125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6739" y="1453855"/>
          <a:ext cx="954106" cy="922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874,8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0.22917</cdr:x>
      <cdr:y>0.35916</cdr:y>
    </cdr:from>
    <cdr:to>
      <cdr:x>0.5</cdr:x>
      <cdr:y>0.60345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4597" y="1500000"/>
          <a:ext cx="1033615" cy="102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1 792,4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0.03448</cdr:y>
    </cdr:from>
    <cdr:to>
      <cdr:x>0.92453</cdr:x>
      <cdr:y>0.25862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144016"/>
          <a:ext cx="352839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2022 год – 2 667,2 </a:t>
          </a:r>
        </a:p>
        <a:p xmlns:a="http://schemas.openxmlformats.org/drawingml/2006/main">
          <a:r>
            <a:rPr lang="ru-RU" sz="1800" b="1" dirty="0" smtClean="0"/>
            <a:t>                 млн. </a:t>
          </a:r>
          <a:r>
            <a:rPr lang="ru-RU" sz="1800" b="1" dirty="0"/>
            <a:t>р</a:t>
          </a:r>
          <a:r>
            <a:rPr lang="ru-RU" sz="1800" b="1" dirty="0" smtClean="0"/>
            <a:t>уб.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2019 год – 868,2</a:t>
          </a:r>
        </a:p>
        <a:p xmlns:a="http://schemas.openxmlformats.org/drawingml/2006/main">
          <a:r>
            <a:rPr lang="ru-RU" sz="1800" b="1" dirty="0" smtClean="0"/>
            <a:t>                  2020 год – 963,2</a:t>
          </a:r>
        </a:p>
        <a:p xmlns:a="http://schemas.openxmlformats.org/drawingml/2006/main">
          <a:r>
            <a:rPr lang="ru-RU" sz="1800" b="1" dirty="0" smtClean="0"/>
            <a:t>                                       2021 год – 1 112,2</a:t>
          </a:r>
          <a:endParaRPr lang="ru-RU" sz="1800" b="1" dirty="0"/>
        </a:p>
        <a:p xmlns:a="http://schemas.openxmlformats.org/drawingml/2006/main">
          <a:r>
            <a:rPr lang="ru-RU" sz="1800" dirty="0" smtClean="0"/>
            <a:t>                                                             </a:t>
          </a:r>
          <a:r>
            <a:rPr lang="ru-RU" sz="1800" b="1" dirty="0" smtClean="0"/>
            <a:t>2022 год – 1 270,3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0.72857</cdr:y>
    </cdr:from>
    <cdr:to>
      <cdr:x>0.28704</cdr:x>
      <cdr:y>0.77143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75" y="3672408"/>
          <a:ext cx="50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0.68571</cdr:y>
    </cdr:from>
    <cdr:to>
      <cdr:x>0.60186</cdr:x>
      <cdr:y>0.72857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76464" y="3456384"/>
          <a:ext cx="50409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</cdr:y>
    </cdr:from>
    <cdr:to>
      <cdr:x>0.48148</cdr:x>
      <cdr:y>0.75714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413" y="3528392"/>
          <a:ext cx="36000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87" y="3168345"/>
          <a:ext cx="43200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0.71429</cdr:y>
    </cdr:from>
    <cdr:to>
      <cdr:x>0.38889</cdr:x>
      <cdr:y>0.77143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3600422"/>
          <a:ext cx="50406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28.03.2023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28.03.2023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697F4-84E8-4216-AD05-DDD6E501E73B}" type="slidenum">
              <a:rPr lang="ru-RU" altLang="ru-RU" sz="1200"/>
              <a:pPr eaLnBrk="1" hangingPunct="1">
                <a:spcBef>
                  <a:spcPct val="0"/>
                </a:spcBef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0834E-BC27-4886-9DD3-9F3467F048D1}" type="slidenum">
              <a:rPr lang="ru-RU" altLang="ru-RU" sz="1200"/>
              <a:pPr eaLnBrk="1" hangingPunct="1">
                <a:spcBef>
                  <a:spcPct val="0"/>
                </a:spcBef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D31CF0-9771-4BEB-BBDD-243A5BCA1B16}" type="slidenum">
              <a:rPr lang="ru-RU" altLang="ru-RU" sz="1200"/>
              <a:pPr eaLnBrk="1" hangingPunct="1">
                <a:spcBef>
                  <a:spcPct val="0"/>
                </a:spcBef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0937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30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CF84D6-6E01-4132-A2EF-626E6AED7A1B}" type="slidenum">
              <a:rPr lang="ru-RU" altLang="ru-RU" sz="1200"/>
              <a:pPr eaLnBrk="1" hangingPunct="1">
                <a:spcBef>
                  <a:spcPct val="0"/>
                </a:spcBef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FE1E99-CF74-484C-9FC6-CCF49E8FC8EA}" type="slidenum">
              <a:rPr lang="ru-RU" altLang="ru-RU" sz="1200"/>
              <a:pPr eaLnBrk="1" hangingPunct="1">
                <a:spcBef>
                  <a:spcPct val="0"/>
                </a:spcBef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6D63-0464-4BAC-82E5-CD926C23793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36045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Excel_97-2003_Worksheet4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oleObject" Target="../embeddings/Microsoft_Excel_97-2003_Worksheet5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chart" Target="../charts/chart27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44644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943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852EA592-1B46-4846-890C-BB179FAB85A9}" type="slidenum">
              <a:rPr lang="ru-RU" sz="1200"/>
              <a:pPr algn="r" eaLnBrk="1" hangingPunct="1"/>
              <a:t>10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053" name="Прямоугольник 9"/>
          <p:cNvSpPr>
            <a:spLocks noChangeArrowheads="1"/>
          </p:cNvSpPr>
          <p:nvPr/>
        </p:nvSpPr>
        <p:spPr bwMode="auto">
          <a:xfrm>
            <a:off x="357188" y="428625"/>
            <a:ext cx="835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7000875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167947"/>
              </p:ext>
            </p:extLst>
          </p:nvPr>
        </p:nvGraphicFramePr>
        <p:xfrm>
          <a:off x="527050" y="1476375"/>
          <a:ext cx="800735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1" name="Лист" r:id="rId3" imgW="7981827" imgH="4686146" progId="Excel.Sheet.8">
                  <p:embed/>
                </p:oleObj>
              </mc:Choice>
              <mc:Fallback>
                <p:oleObj name="Лист" r:id="rId3" imgW="7981827" imgH="468614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476375"/>
                        <a:ext cx="8007350" cy="468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9552" y="6237312"/>
            <a:ext cx="1395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предварительно</a:t>
            </a:r>
          </a:p>
        </p:txBody>
      </p:sp>
    </p:spTree>
    <p:extLst>
      <p:ext uri="{BB962C8B-B14F-4D97-AF65-F5344CB8AC3E}">
        <p14:creationId xmlns:p14="http://schemas.microsoft.com/office/powerpoint/2010/main" val="30267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</a:t>
            </a:r>
            <a:r>
              <a:rPr lang="ru-RU" sz="3200" b="1" dirty="0">
                <a:solidFill>
                  <a:srgbClr val="00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305654"/>
              </p:ext>
            </p:extLst>
          </p:nvPr>
        </p:nvGraphicFramePr>
        <p:xfrm>
          <a:off x="250825" y="1700213"/>
          <a:ext cx="8524875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55" name="Лист" r:id="rId3" imgW="8553370" imgH="4733758" progId="Excel.Sheet.8">
                  <p:embed/>
                </p:oleObj>
              </mc:Choice>
              <mc:Fallback>
                <p:oleObj name="Лист" r:id="rId3" imgW="8553370" imgH="473375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8524875" cy="488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7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216274" y="476672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в 2022 году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55776" y="5373216"/>
            <a:ext cx="2520280" cy="9620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составил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более 38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19" name="Скругленный прямоугольник 3"/>
          <p:cNvSpPr/>
          <p:nvPr/>
        </p:nvSpPr>
        <p:spPr>
          <a:xfrm>
            <a:off x="2555776" y="4457013"/>
            <a:ext cx="3456384" cy="5897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ShipulinaYN\Desktop\самобранк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5829" r="18374" b="11113"/>
          <a:stretch/>
        </p:blipFill>
        <p:spPr bwMode="auto">
          <a:xfrm>
            <a:off x="216274" y="3717032"/>
            <a:ext cx="1979462" cy="295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hipulinaYN\Desktop\блиномания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37586" r="13993" b="19050"/>
          <a:stretch/>
        </p:blipFill>
        <p:spPr bwMode="auto">
          <a:xfrm>
            <a:off x="6062789" y="4581128"/>
            <a:ext cx="2999954" cy="2045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hipulinaYN\Downloads\540A44CB-C1C3-4B03-B935-5BD01F3382C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7147" b="2159"/>
          <a:stretch/>
        </p:blipFill>
        <p:spPr bwMode="auto">
          <a:xfrm>
            <a:off x="152609" y="1741597"/>
            <a:ext cx="2015617" cy="169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3"/>
          <p:cNvSpPr/>
          <p:nvPr/>
        </p:nvSpPr>
        <p:spPr>
          <a:xfrm>
            <a:off x="2195736" y="1726462"/>
            <a:ext cx="6480720" cy="965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Открыто 28 объектов потребительского рынка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950237" y="2880590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076056" y="2879213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3"/>
          <p:cNvSpPr/>
          <p:nvPr/>
        </p:nvSpPr>
        <p:spPr>
          <a:xfrm>
            <a:off x="2221962" y="3373207"/>
            <a:ext cx="1773974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 объектов торговли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3"/>
          <p:cNvSpPr/>
          <p:nvPr/>
        </p:nvSpPr>
        <p:spPr>
          <a:xfrm>
            <a:off x="4150969" y="3373486"/>
            <a:ext cx="1994190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объектов бытового обслуживания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7490758" y="2896797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3"/>
          <p:cNvSpPr/>
          <p:nvPr/>
        </p:nvSpPr>
        <p:spPr>
          <a:xfrm>
            <a:off x="6444208" y="3373207"/>
            <a:ext cx="2160240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объектов общественного питания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13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0" y="665114"/>
            <a:ext cx="556185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Доходы населения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pic>
        <p:nvPicPr>
          <p:cNvPr id="176130" name="Picture 2" descr="Коронавирус может передаваться через деньги и банковские кар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0" y="627550"/>
            <a:ext cx="2972488" cy="18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9065" y="2132856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Liberation Serif" panose="02020603050405020304" pitchFamily="18" charset="0"/>
                <a:cs typeface="Times New Roman" pitchFamily="18" charset="0"/>
              </a:rPr>
              <a:t>Среднемесячная заработная плата по </a:t>
            </a:r>
            <a:r>
              <a:rPr lang="ru-RU" sz="24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Городскому округу «город Ирбит» Свердловской области </a:t>
            </a:r>
            <a:endParaRPr lang="ru-RU" sz="2400" b="1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8514" y="2525765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год – 38 849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год – 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42734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руб.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(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предварительно)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2910" y="5013176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01.01.2023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16 242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375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на душу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8719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39752" y="476672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/>
              <a:t>Динамика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уровня безработицы</a:t>
            </a:r>
            <a:endParaRPr lang="ru-RU" sz="3200" dirty="0"/>
          </a:p>
        </p:txBody>
      </p:sp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/>
          <a:stretch/>
        </p:blipFill>
        <p:spPr bwMode="auto">
          <a:xfrm>
            <a:off x="179512" y="327804"/>
            <a:ext cx="2160240" cy="167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429769"/>
              </p:ext>
            </p:extLst>
          </p:nvPr>
        </p:nvGraphicFramePr>
        <p:xfrm>
          <a:off x="1043608" y="1628800"/>
          <a:ext cx="7608888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9" name="Лист" r:id="rId4" imgW="6419886" imgH="5029161" progId="Excel.Sheet.8">
                  <p:embed/>
                </p:oleObj>
              </mc:Choice>
              <mc:Fallback>
                <p:oleObj name="Лист" r:id="rId4" imgW="6419886" imgH="502916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628800"/>
                        <a:ext cx="7608888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4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260648"/>
            <a:ext cx="5786437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Демография</a:t>
            </a:r>
          </a:p>
        </p:txBody>
      </p:sp>
      <p:pic>
        <p:nvPicPr>
          <p:cNvPr id="5124" name="Picture 9" descr="demografi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76" y="5700765"/>
            <a:ext cx="2514824" cy="117337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58033220"/>
              </p:ext>
            </p:extLst>
          </p:nvPr>
        </p:nvGraphicFramePr>
        <p:xfrm>
          <a:off x="827584" y="1052736"/>
          <a:ext cx="7313612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01" name="Лист" r:id="rId4" imgW="7324570" imgH="4838713" progId="Excel.Sheet.8">
                  <p:embed/>
                </p:oleObj>
              </mc:Choice>
              <mc:Fallback>
                <p:oleObj name="Лист" r:id="rId4" imgW="7324570" imgH="4838713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052736"/>
                        <a:ext cx="7313612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51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836712"/>
            <a:ext cx="5786437" cy="1000125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Жилищное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строительство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44822" y="1466850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468"/>
            <a:ext cx="2463800" cy="16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15129"/>
              </p:ext>
            </p:extLst>
          </p:nvPr>
        </p:nvGraphicFramePr>
        <p:xfrm>
          <a:off x="395536" y="3284984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915216"/>
              </p:ext>
            </p:extLst>
          </p:nvPr>
        </p:nvGraphicFramePr>
        <p:xfrm>
          <a:off x="395536" y="2060848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548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66A477AF-1E2F-4F25-AA76-34851FEB20D4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428625" y="214313"/>
            <a:ext cx="8358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Межведомственная комиссия </a:t>
            </a:r>
          </a:p>
          <a:p>
            <a:pPr algn="ctr"/>
            <a:r>
              <a:rPr lang="ru-RU" sz="3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вопросам укрепления финансовой </a:t>
            </a:r>
          </a:p>
          <a:p>
            <a:pPr algn="ctr"/>
            <a:r>
              <a:rPr lang="ru-RU" sz="3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самостоятельности бюджета </a:t>
            </a: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auto">
          <a:xfrm>
            <a:off x="357187" y="1928812"/>
            <a:ext cx="8429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200" b="1" i="1" dirty="0">
                <a:latin typeface="Liberation Serif" pitchFamily="18" charset="0"/>
              </a:rPr>
              <a:t>Сумма погашенной недоимки в </a:t>
            </a:r>
            <a:r>
              <a:rPr lang="ru-RU" altLang="ru-RU" sz="2200" b="1" i="1" dirty="0" smtClean="0">
                <a:latin typeface="Liberation Serif" pitchFamily="18" charset="0"/>
              </a:rPr>
              <a:t>2020-2022 </a:t>
            </a:r>
            <a:r>
              <a:rPr lang="ru-RU" altLang="ru-RU" sz="2200" b="1" i="1" dirty="0">
                <a:latin typeface="Liberation Serif" pitchFamily="18" charset="0"/>
              </a:rPr>
              <a:t>годах, млн. рублей </a:t>
            </a:r>
          </a:p>
        </p:txBody>
      </p:sp>
      <p:graphicFrame>
        <p:nvGraphicFramePr>
          <p:cNvPr id="7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635939"/>
              </p:ext>
            </p:extLst>
          </p:nvPr>
        </p:nvGraphicFramePr>
        <p:xfrm>
          <a:off x="611560" y="2481958"/>
          <a:ext cx="7756525" cy="421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75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800" b="1" dirty="0" smtClean="0"/>
              <a:t>(млн.руб</a:t>
            </a:r>
            <a:r>
              <a:rPr lang="ru-RU" sz="1800" b="1" dirty="0"/>
              <a:t>.)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046143"/>
              </p:ext>
            </p:extLst>
          </p:nvPr>
        </p:nvGraphicFramePr>
        <p:xfrm>
          <a:off x="827582" y="1628800"/>
          <a:ext cx="7272809" cy="36724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0574"/>
                <a:gridCol w="1108447"/>
                <a:gridCol w="1108447"/>
                <a:gridCol w="1108447"/>
                <a:gridCol w="1108447"/>
                <a:gridCol w="1108447"/>
              </a:tblGrid>
              <a:tr h="81695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2018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89237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1 446,5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1 586,6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2 204,9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2 132,3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667,2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3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1 415,0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1 579,7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2 162,5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2 224,4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2 653,4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17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+31,5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+6,9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+ 42,4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- 92,1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+13,8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445224" y="3159232"/>
            <a:ext cx="6858003" cy="53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186925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481228" y="3195228"/>
            <a:ext cx="6858000" cy="46754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en-US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 smtClean="0">
                <a:latin typeface="Liberation Serif" panose="02020603050405020304" pitchFamily="18" charset="0"/>
              </a:rPr>
              <a:t>план расходов и доходов на определенный период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Доходы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Расходы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выплачиваемые из бюджета денежные средства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Дефицит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превышение расходов бюджета над его доходами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Профицит бюджета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превышение </a:t>
            </a:r>
            <a:r>
              <a:rPr lang="ru-RU" sz="2900" b="1" dirty="0" smtClean="0">
                <a:latin typeface="Liberation Serif" panose="02020603050405020304" pitchFamily="18" charset="0"/>
              </a:rPr>
              <a:t>доходов </a:t>
            </a:r>
            <a:r>
              <a:rPr lang="ru-RU" sz="2900" b="1" dirty="0">
                <a:latin typeface="Liberation Serif" panose="02020603050405020304" pitchFamily="18" charset="0"/>
              </a:rPr>
              <a:t>бюджета над его </a:t>
            </a:r>
            <a:r>
              <a:rPr lang="ru-RU" sz="2900" b="1" dirty="0" smtClean="0">
                <a:latin typeface="Liberation Serif" panose="02020603050405020304" pitchFamily="18" charset="0"/>
              </a:rPr>
              <a:t>расходами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 денежные средства, предоставляемые </a:t>
            </a:r>
            <a:r>
              <a:rPr lang="ru-RU" sz="2900" b="1" dirty="0" smtClean="0">
                <a:latin typeface="Liberation Serif" panose="02020603050405020304" pitchFamily="18" charset="0"/>
              </a:rPr>
              <a:t>областным бюджетом бюджету муниципального образования на </a:t>
            </a:r>
            <a:r>
              <a:rPr lang="ru-RU" sz="2900" b="1" dirty="0">
                <a:latin typeface="Liberation Serif" panose="02020603050405020304" pitchFamily="18" charset="0"/>
              </a:rPr>
              <a:t>возвратной и возмездной </a:t>
            </a:r>
            <a:r>
              <a:rPr lang="ru-RU" sz="2900" b="1" dirty="0" smtClean="0">
                <a:latin typeface="Liberation Serif" panose="02020603050405020304" pitchFamily="18" charset="0"/>
              </a:rPr>
              <a:t>основах.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Муниципальные гарантии </a:t>
            </a:r>
            <a:r>
              <a:rPr lang="ru-RU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>
                <a:latin typeface="Liberation Serif" panose="02020603050405020304" pitchFamily="18" charset="0"/>
              </a:rPr>
              <a:t>способ обеспечения </a:t>
            </a:r>
            <a:r>
              <a:rPr lang="ru-RU" sz="2900" b="1" dirty="0" smtClean="0">
                <a:latin typeface="Liberation Serif" panose="02020603050405020304" pitchFamily="18" charset="0"/>
              </a:rPr>
              <a:t>гражданско-правовых </a:t>
            </a:r>
            <a:r>
              <a:rPr lang="ru-RU" sz="2900" b="1" dirty="0">
                <a:latin typeface="Liberation Serif" panose="02020603050405020304" pitchFamily="18" charset="0"/>
              </a:rPr>
              <a:t>обязательств, в силу которого </a:t>
            </a:r>
            <a:r>
              <a:rPr lang="ru-RU" sz="2900" b="1" dirty="0" smtClean="0">
                <a:latin typeface="Liberation Serif" panose="02020603050405020304" pitchFamily="18" charset="0"/>
              </a:rPr>
              <a:t>муниципальное образование </a:t>
            </a:r>
            <a:r>
              <a:rPr lang="ru-RU" sz="2900" b="1" dirty="0">
                <a:latin typeface="Liberation Serif" panose="02020603050405020304" pitchFamily="18" charset="0"/>
              </a:rPr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>
                <a:latin typeface="Liberation Serif" panose="02020603050405020304" pitchFamily="18" charset="0"/>
              </a:rPr>
              <a:t>лицами полностью</a:t>
            </a:r>
            <a:r>
              <a:rPr lang="ru-RU" sz="2900" b="1" dirty="0">
                <a:latin typeface="Liberation Serif" panose="02020603050405020304" pitchFamily="18" charset="0"/>
              </a:rPr>
              <a:t> или частично</a:t>
            </a:r>
            <a:r>
              <a:rPr lang="ru-RU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>
                <a:latin typeface="Liberation Serif" panose="02020603050405020304" pitchFamily="18" charset="0"/>
              </a:rPr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79929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Налог, взимаемый в связи с у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прощенной системы налогообложения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736550"/>
              </p:ext>
            </p:extLst>
          </p:nvPr>
        </p:nvGraphicFramePr>
        <p:xfrm>
          <a:off x="198157" y="1196752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</a:rPr>
              <a:t>Налог, взимаемый в связи с применением патентной системы налогообложения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961337"/>
              </p:ext>
            </p:extLst>
          </p:nvPr>
        </p:nvGraphicFramePr>
        <p:xfrm>
          <a:off x="179511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323871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743882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6669100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0536936"/>
              </p:ext>
            </p:extLst>
          </p:nvPr>
        </p:nvGraphicFramePr>
        <p:xfrm>
          <a:off x="179512" y="1628800"/>
          <a:ext cx="411480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99909293"/>
              </p:ext>
            </p:extLst>
          </p:nvPr>
        </p:nvGraphicFramePr>
        <p:xfrm>
          <a:off x="4499992" y="1988840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421010" y="3111433"/>
            <a:ext cx="6741368" cy="51850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704149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ГО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02089"/>
              </p:ext>
            </p:extLst>
          </p:nvPr>
        </p:nvGraphicFramePr>
        <p:xfrm>
          <a:off x="420632" y="1700808"/>
          <a:ext cx="7967792" cy="47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226655"/>
              </p:ext>
            </p:extLst>
          </p:nvPr>
        </p:nvGraphicFramePr>
        <p:xfrm>
          <a:off x="395536" y="1196752"/>
          <a:ext cx="797133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Межбюджетные   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трансферты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87685"/>
              </p:ext>
            </p:extLst>
          </p:nvPr>
        </p:nvGraphicFramePr>
        <p:xfrm>
          <a:off x="323528" y="260648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19646204"/>
              </p:ext>
            </p:extLst>
          </p:nvPr>
        </p:nvGraphicFramePr>
        <p:xfrm>
          <a:off x="611560" y="620688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4800230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31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                                                                                                                                    (млн. 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6011094"/>
              </p:ext>
            </p:extLst>
          </p:nvPr>
        </p:nvGraphicFramePr>
        <p:xfrm>
          <a:off x="107504" y="126876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6787530"/>
              </p:ext>
            </p:extLst>
          </p:nvPr>
        </p:nvGraphicFramePr>
        <p:xfrm>
          <a:off x="3635893" y="1342800"/>
          <a:ext cx="5256586" cy="519583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81988"/>
                <a:gridCol w="843651"/>
                <a:gridCol w="843649"/>
                <a:gridCol w="843649"/>
                <a:gridCol w="843649"/>
              </a:tblGrid>
              <a:tr h="511256">
                <a:tc>
                  <a:txBody>
                    <a:bodyPr/>
                    <a:lstStyle/>
                    <a:p>
                      <a:endParaRPr lang="ru-RU" sz="1100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2019</a:t>
                      </a:r>
                      <a:endParaRPr lang="ru-RU" sz="1400" b="1" baseline="0" dirty="0" smtClean="0">
                        <a:solidFill>
                          <a:srgbClr val="002060"/>
                        </a:solidFill>
                        <a:latin typeface="Liberation Serif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54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1 579,7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2 162,5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2 224,4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2 653,4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100,1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107,8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199,9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623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14,4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17,8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65,2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258,0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235,2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340,1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161,4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383,0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244,2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868,2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963,2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1 112,2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1 270,3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147,5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204,1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307,3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146,7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152,0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149,3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132,6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mtClean="0">
                          <a:latin typeface="Liberation Serif" panose="02020603050405020304" pitchFamily="18" charset="0"/>
                        </a:rPr>
                        <a:t>76,5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75,0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97,1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68,5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в области национальной экономики </a:t>
            </a:r>
            <a:b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(в  млн.руб.)</a:t>
            </a:r>
            <a:endParaRPr lang="ru-RU" sz="32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928772"/>
              </p:ext>
            </p:extLst>
          </p:nvPr>
        </p:nvGraphicFramePr>
        <p:xfrm>
          <a:off x="179512" y="1412776"/>
          <a:ext cx="928903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 на    ЖКХ</a:t>
            </a: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70869"/>
              </p:ext>
            </p:extLst>
          </p:nvPr>
        </p:nvGraphicFramePr>
        <p:xfrm>
          <a:off x="107504" y="1124744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на  образование            </a:t>
            </a:r>
            <a:b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(в млн.руб.)</a:t>
            </a:r>
            <a:endParaRPr lang="ru-RU" sz="22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859265"/>
              </p:ext>
            </p:extLst>
          </p:nvPr>
        </p:nvGraphicFramePr>
        <p:xfrm>
          <a:off x="-180528" y="708394"/>
          <a:ext cx="932452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7768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на культуру  (в млн.руб.)</a:t>
            </a:r>
            <a:endParaRPr lang="ru-RU" sz="28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440372"/>
              </p:ext>
            </p:extLst>
          </p:nvPr>
        </p:nvGraphicFramePr>
        <p:xfrm>
          <a:off x="179512" y="764704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в 2022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15 муниципальных программ (34 подпрограммы)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8 программ (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15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подпрограмм) 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79907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2 319,2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2 259,6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97,4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453,1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404,6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96,7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866,1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855,0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системы образования в Городском округе «город Ирбит» Свердловской области до 2024 года»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30025934"/>
              </p:ext>
            </p:extLst>
          </p:nvPr>
        </p:nvGraphicFramePr>
        <p:xfrm>
          <a:off x="467544" y="1628800"/>
          <a:ext cx="8496942" cy="5076542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797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дошкольного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2024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469 445,7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555 672,8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5862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общего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2024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463 853,7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533 738,3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2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147 430,7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134 081,6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32 520,2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34 537,7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«Развитие образования в сфере физической культуры и спорта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8 779,0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29029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1 113 250,3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1 266 809,4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325226" y="1124744"/>
            <a:ext cx="151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. рублей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116211" y="332656"/>
            <a:ext cx="748823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     МО город ИРБИТ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2636912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808288" y="1340768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012160" y="350100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УЧРЕЖДЕНИЕ СОПРОВОЖДЕНИЯ</a:t>
            </a:r>
            <a:endParaRPr lang="ru-RU" altLang="ru-RU" sz="1600" b="1" i="1" dirty="0">
              <a:solidFill>
                <a:srgbClr val="FF6600"/>
              </a:solidFill>
              <a:latin typeface="Liberation Serif" pitchFamily="18" charset="0"/>
              <a:cs typeface="Arial" pitchFamily="34" charset="0"/>
            </a:endParaRP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579913" y="3789040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2</a:t>
            </a:r>
            <a:r>
              <a:rPr lang="ru-RU" sz="3600" b="1" i="1" kern="10" dirty="0">
                <a:solidFill>
                  <a:srgbClr val="FFFFFF"/>
                </a:solidFill>
                <a:latin typeface="Liberation Serif" pitchFamily="18" charset="0"/>
              </a:rPr>
              <a:t>0</a:t>
            </a:r>
            <a:endParaRPr lang="ru-RU" sz="3600" b="1" i="1" kern="10" dirty="0" smtClean="0">
              <a:solidFill>
                <a:srgbClr val="FFFFFF"/>
              </a:solidFill>
              <a:latin typeface="Liberation Serif" pitchFamily="18" charset="0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131840" y="386104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091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1</a:t>
            </a:r>
          </a:p>
        </p:txBody>
      </p:sp>
      <p:pic>
        <p:nvPicPr>
          <p:cNvPr id="27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2" y="332656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270917"/>
            <a:ext cx="194882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desktop\Документы\2022-2023 учебный год\День учителя - 2022\Фото на День учителя\sKsfkHOD4P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10615" r="21489" b="23159"/>
          <a:stretch/>
        </p:blipFill>
        <p:spPr bwMode="auto">
          <a:xfrm>
            <a:off x="5632190" y="1645201"/>
            <a:ext cx="2023129" cy="12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esktop\Аналитическая информация\Открытый бюджет\фото\IMG-20200401-WA00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r="9205" b="10552"/>
          <a:stretch/>
        </p:blipFill>
        <p:spPr bwMode="auto">
          <a:xfrm>
            <a:off x="899816" y="1724099"/>
            <a:ext cx="2520056" cy="12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rbitsalut.ru/uploadedFiles/images/2022/5_smena_novosti/gGYwSKHwZssJeow3rpyQDwperHkfIspmMJJ4meJbOjMOCy-2QKX7jK663KIHPjM4mF6VWu9h2_-kdL7gHVOFx4E-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9098" r="4315"/>
          <a:stretch/>
        </p:blipFill>
        <p:spPr bwMode="auto">
          <a:xfrm>
            <a:off x="1475656" y="5305424"/>
            <a:ext cx="1983995" cy="131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Аналитическая информация\Открытый бюджет\фото\IMG-20200401-WA006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8"/>
          <a:stretch/>
        </p:blipFill>
        <p:spPr bwMode="auto">
          <a:xfrm>
            <a:off x="260168" y="4670074"/>
            <a:ext cx="1536115" cy="15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esktop\Аналитическая информация\Открытый бюджет\фото\IMG-20200401-WA00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27100" r="29326" b="15246"/>
          <a:stretch/>
        </p:blipFill>
        <p:spPr bwMode="auto">
          <a:xfrm>
            <a:off x="251520" y="2564308"/>
            <a:ext cx="1759209" cy="12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Документы\2022-2023 учебный год\День учителя - 2022\Фото на День учителя\DbDk3jfTIs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02" y="2492896"/>
            <a:ext cx="1624094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esktop\Документы\2022-2023 учебный год\День учителя - 2022\Фото на День учителя\DSC_0079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7973"/>
          <a:stretch/>
        </p:blipFill>
        <p:spPr bwMode="auto">
          <a:xfrm>
            <a:off x="7199604" y="4277756"/>
            <a:ext cx="1836892" cy="15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Документы\2022-2023 учебный год\День учителя - 2022\Фото на День учителя\d0n6mma7Sr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 bwMode="auto">
          <a:xfrm>
            <a:off x="5652120" y="5407497"/>
            <a:ext cx="1966834" cy="13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2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46441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5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8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1259632" y="150018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Система образования </a:t>
            </a:r>
            <a:r>
              <a:rPr lang="ru-RU" sz="2400" b="1" kern="0" dirty="0" smtClean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Городского округа «город Ирбит» Свердловской области 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547664" y="1136351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303526"/>
              </p:ext>
            </p:extLst>
          </p:nvPr>
        </p:nvGraphicFramePr>
        <p:xfrm>
          <a:off x="203200" y="1628775"/>
          <a:ext cx="8785225" cy="5105659"/>
        </p:xfrm>
        <a:graphic>
          <a:graphicData uri="http://schemas.openxmlformats.org/drawingml/2006/table">
            <a:tbl>
              <a:tblPr/>
              <a:tblGrid>
                <a:gridCol w="7392988"/>
                <a:gridCol w="1392237"/>
              </a:tblGrid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 31.12.2022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организаций, подведомственных Управлению образованием 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Городского округа «город Ирбит» Свердловской области,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детские сады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школы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организации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2 373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4 991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2 024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Общее количество работников в организациях,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1 520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педагогических работников в,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335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3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9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2" y="332656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726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70735416"/>
              </p:ext>
            </p:extLst>
          </p:nvPr>
        </p:nvGraphicFramePr>
        <p:xfrm>
          <a:off x="467544" y="1397000"/>
          <a:ext cx="822866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7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7424" y="290445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976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Развитие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материально-технической базы образовательных организаций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857250" y="1557338"/>
            <a:ext cx="18732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Бюджет системы образования (руб.)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138734" y="4221087"/>
            <a:ext cx="6185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Liberation Serif" pitchFamily="18" charset="0"/>
              </a:rPr>
              <a:t>Участие образовательных организаций </a:t>
            </a:r>
            <a:endParaRPr lang="ru-RU" altLang="ru-RU" sz="1600" b="1" dirty="0" smtClean="0">
              <a:solidFill>
                <a:srgbClr val="0000CC"/>
              </a:solidFill>
              <a:latin typeface="Liberation Serif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 dirty="0" smtClean="0">
                <a:solidFill>
                  <a:srgbClr val="0000CC"/>
                </a:solidFill>
                <a:latin typeface="Liberation Serif" pitchFamily="18" charset="0"/>
              </a:rPr>
              <a:t>в </a:t>
            </a:r>
            <a:r>
              <a:rPr lang="ru-RU" altLang="ru-RU" sz="1600" b="1" dirty="0">
                <a:solidFill>
                  <a:srgbClr val="0000CC"/>
                </a:solidFill>
                <a:latin typeface="Liberation Serif" pitchFamily="18" charset="0"/>
              </a:rPr>
              <a:t>реализации целевой программы</a:t>
            </a:r>
          </a:p>
        </p:txBody>
      </p:sp>
      <p:pic>
        <p:nvPicPr>
          <p:cNvPr id="925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720109"/>
              </p:ext>
            </p:extLst>
          </p:nvPr>
        </p:nvGraphicFramePr>
        <p:xfrm>
          <a:off x="179388" y="1952514"/>
          <a:ext cx="4608635" cy="219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01947"/>
              </p:ext>
            </p:extLst>
          </p:nvPr>
        </p:nvGraphicFramePr>
        <p:xfrm>
          <a:off x="179512" y="4869160"/>
          <a:ext cx="6096000" cy="1769872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95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МП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3345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Муниципальная программа «Развитие системы образования в Городском округе «город Ирбит» Свердловской области до 2025 года»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14 400,79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36 394,87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38 684,111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542 269,893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582 064,972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Liberation Serif" pitchFamily="18" charset="0"/>
                        </a:rPr>
                        <a:t>653 893,192</a:t>
                      </a:r>
                      <a:endParaRPr lang="ru-RU" sz="1000" dirty="0">
                        <a:latin typeface="Liberation Serif" pitchFamily="18" charset="0"/>
                      </a:endParaRP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98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412 462,000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482 966,957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542 412,433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969 132,68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1 101 426,799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1 234 989,736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D:\Desktop\фото тр на 13.09\фото 15 физ.лаборатори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20446" r="-1" b="6814"/>
          <a:stretch/>
        </p:blipFill>
        <p:spPr bwMode="auto">
          <a:xfrm>
            <a:off x="4422804" y="1880844"/>
            <a:ext cx="2691632" cy="151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5" r="3206" b="22256"/>
          <a:stretch/>
        </p:blipFill>
        <p:spPr bwMode="auto">
          <a:xfrm>
            <a:off x="6444208" y="3573016"/>
            <a:ext cx="2593442" cy="14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\\Starkovati-pc\мои документы\Конференция\Августовская конференция\Конференция 2021\Фото ремонта\ДОУ 27\image-18-08-21-12-00-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71" b="27186"/>
          <a:stretch/>
        </p:blipFill>
        <p:spPr bwMode="auto">
          <a:xfrm>
            <a:off x="6447865" y="5117768"/>
            <a:ext cx="25897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47938"/>
              </p:ext>
            </p:extLst>
          </p:nvPr>
        </p:nvGraphicFramePr>
        <p:xfrm>
          <a:off x="250825" y="1989138"/>
          <a:ext cx="8583613" cy="45171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611282">
                  <a:extLst>
                    <a:ext uri="{9D8B030D-6E8A-4147-A177-3AD203B41FA5}"/>
                  </a:extLst>
                </a:gridCol>
                <a:gridCol w="2014149">
                  <a:extLst>
                    <a:ext uri="{9D8B030D-6E8A-4147-A177-3AD203B41FA5}"/>
                  </a:extLst>
                </a:gridCol>
                <a:gridCol w="1958182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МБОУ «Школа № 1»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556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133 830,35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МБОУ «Школа № 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1170" algn="ctr"/>
                          <a:tab pos="790575" algn="l"/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12 077,00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МБОУ «Школа № 5»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181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140 540,40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СОШ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236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42 514,00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994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454 707,00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625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330 775,00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988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910 514.00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3 589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2 024 957,75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2" y="332656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241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72766" y="145157"/>
            <a:ext cx="6743650" cy="14116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Приобретение учебников </a:t>
            </a:r>
            <a:b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</a:br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в 2022 году</a:t>
            </a:r>
            <a:endParaRPr lang="ru-RU" altLang="ru-RU" sz="3200" dirty="0" smtClean="0">
              <a:solidFill>
                <a:srgbClr val="0000FF"/>
              </a:solidFill>
              <a:latin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 txBox="1">
            <a:spLocks noChangeArrowheads="1"/>
          </p:cNvSpPr>
          <p:nvPr/>
        </p:nvSpPr>
        <p:spPr bwMode="auto">
          <a:xfrm>
            <a:off x="571500" y="260350"/>
            <a:ext cx="7416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Единый государственный экзамен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sp>
        <p:nvSpPr>
          <p:cNvPr id="10244" name="TextBox 23"/>
          <p:cNvSpPr txBox="1">
            <a:spLocks noChangeArrowheads="1"/>
          </p:cNvSpPr>
          <p:nvPr/>
        </p:nvSpPr>
        <p:spPr bwMode="auto">
          <a:xfrm>
            <a:off x="1357313" y="785813"/>
            <a:ext cx="5597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>
                <a:solidFill>
                  <a:schemeClr val="tx1"/>
                </a:solidFill>
                <a:latin typeface="Liberation Serif" pitchFamily="18" charset="0"/>
              </a:rPr>
              <a:t>среднеобластных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 и </a:t>
            </a: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общероссийских. Самыми 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 dirty="0">
              <a:solidFill>
                <a:schemeClr val="tx1"/>
              </a:solidFill>
              <a:latin typeface="Liberation Serif" pitchFamily="18" charset="0"/>
            </a:endParaRPr>
          </a:p>
        </p:txBody>
      </p:sp>
      <p:pic>
        <p:nvPicPr>
          <p:cNvPr id="1036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347" y="2684035"/>
            <a:ext cx="388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Выпускники, </a:t>
            </a:r>
            <a:r>
              <a:rPr lang="ru-RU" altLang="ru-RU" sz="1600" b="1" dirty="0" smtClean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награжденные </a:t>
            </a:r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медалями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3" name="Таблица 1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50251"/>
              </p:ext>
            </p:extLst>
          </p:nvPr>
        </p:nvGraphicFramePr>
        <p:xfrm>
          <a:off x="279052" y="3356992"/>
          <a:ext cx="3330575" cy="1281029"/>
        </p:xfrm>
        <a:graphic>
          <a:graphicData uri="http://schemas.openxmlformats.org/drawingml/2006/table">
            <a:tbl>
              <a:tblPr/>
              <a:tblGrid>
                <a:gridCol w="1019048">
                  <a:extLst>
                    <a:ext uri="{9D8B030D-6E8A-4147-A177-3AD203B41FA5}"/>
                  </a:extLst>
                </a:gridCol>
                <a:gridCol w="1303538">
                  <a:extLst>
                    <a:ext uri="{9D8B030D-6E8A-4147-A177-3AD203B41FA5}"/>
                  </a:extLst>
                </a:gridCol>
                <a:gridCol w="1007989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10,46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13,97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156075" y="2204864"/>
            <a:ext cx="454663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Учащиеся, набравшие наивысшие баллы по предметам в 2022 году</a:t>
            </a:r>
            <a:endParaRPr lang="ru-RU" altLang="ru-RU" sz="1600" b="1" dirty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40123"/>
              </p:ext>
            </p:extLst>
          </p:nvPr>
        </p:nvGraphicFramePr>
        <p:xfrm>
          <a:off x="3889027" y="2749255"/>
          <a:ext cx="5111082" cy="2345298"/>
        </p:xfrm>
        <a:graphic>
          <a:graphicData uri="http://schemas.openxmlformats.org/drawingml/2006/table">
            <a:tbl>
              <a:tblPr/>
              <a:tblGrid>
                <a:gridCol w="1410058"/>
                <a:gridCol w="423017"/>
                <a:gridCol w="1610029"/>
                <a:gridCol w="1667978"/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Баллы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Фамилия Имя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Образовательное учреждение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0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Мещерякова Виолетта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Информатика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Liberation Serif"/>
                          <a:ea typeface="Calibri"/>
                          <a:cs typeface="Arial"/>
                        </a:rPr>
                        <a:t>Сапегин</a:t>
                      </a:r>
                      <a:r>
                        <a:rPr lang="ru-RU" sz="1200" dirty="0">
                          <a:effectLst/>
                          <a:latin typeface="Liberation Serif"/>
                          <a:ea typeface="Calibri"/>
                          <a:cs typeface="Arial"/>
                        </a:rPr>
                        <a:t> Александр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Химия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Мещерякова Виолетта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Мамедова Фатима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8»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Фоминцева Полина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Математика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Liberation Serif"/>
                          <a:ea typeface="Calibri"/>
                          <a:cs typeface="Arial"/>
                        </a:rPr>
                        <a:t>Сапегин</a:t>
                      </a:r>
                      <a:r>
                        <a:rPr lang="ru-RU" sz="1200" dirty="0">
                          <a:effectLst/>
                          <a:latin typeface="Liberation Serif"/>
                          <a:ea typeface="Calibri"/>
                          <a:cs typeface="Arial"/>
                        </a:rPr>
                        <a:t> Александр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Табарин Тимофей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18»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Английский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Койнова Алина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Биология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93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Мещерякова Виолетта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10»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87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Arial"/>
                        </a:rPr>
                        <a:t>Тищенко Полина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Calibri"/>
                        </a:rPr>
                        <a:t>МАОУ «Школа № 9»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379572" y="5081409"/>
            <a:ext cx="7323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/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Результаты ЕГЭ по русскому языку </a:t>
            </a:r>
            <a:r>
              <a:rPr lang="ru-RU" altLang="ru-RU" sz="1600" b="1" dirty="0" smtClean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выпускников </a:t>
            </a:r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города </a:t>
            </a:r>
            <a:r>
              <a:rPr lang="ru-RU" altLang="ru-RU" sz="1600" b="1" dirty="0" smtClean="0">
                <a:solidFill>
                  <a:srgbClr val="FF0000"/>
                </a:solidFill>
                <a:latin typeface="Liberation Serif" pitchFamily="18" charset="0"/>
                <a:cs typeface="Times New Roman" pitchFamily="18" charset="0"/>
              </a:rPr>
              <a:t>Ирбита </a:t>
            </a:r>
            <a:endParaRPr lang="ru-RU" altLang="ru-RU" sz="1600" b="1" dirty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758255"/>
              </p:ext>
            </p:extLst>
          </p:nvPr>
        </p:nvGraphicFramePr>
        <p:xfrm>
          <a:off x="1144721" y="5419963"/>
          <a:ext cx="7129462" cy="1321033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673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75,1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1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692275" y="188913"/>
            <a:ext cx="5183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Достижения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педагогов и обучающихся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образовательных организаций</a:t>
            </a:r>
          </a:p>
        </p:txBody>
      </p:sp>
      <p:pic>
        <p:nvPicPr>
          <p:cNvPr id="11275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6049" y="1556792"/>
            <a:ext cx="4371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</a:rPr>
              <a:t>Участие педагогов города Ирбита в конкурсах профессионального мастерства </a:t>
            </a: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251520" y="2132856"/>
            <a:ext cx="5400600" cy="45704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Региональный </a:t>
            </a:r>
            <a:r>
              <a:rPr lang="ru-RU" altLang="ru-RU" sz="1200" dirty="0">
                <a:latin typeface="Liberation Serif" pitchFamily="18" charset="0"/>
              </a:rPr>
              <a:t>этап </a:t>
            </a:r>
            <a:r>
              <a:rPr lang="en-US" altLang="ru-RU" sz="1200" dirty="0">
                <a:latin typeface="Liberation Serif" pitchFamily="18" charset="0"/>
              </a:rPr>
              <a:t>V </a:t>
            </a:r>
            <a:r>
              <a:rPr lang="ru-RU" altLang="ru-RU" sz="1200" dirty="0">
                <a:latin typeface="Liberation Serif" pitchFamily="18" charset="0"/>
              </a:rPr>
              <a:t>Всероссийского конкурса профессионального мастерства </a:t>
            </a:r>
            <a:r>
              <a:rPr lang="ru-RU" sz="1200" dirty="0">
                <a:latin typeface="Liberation Serif" panose="02020603050405020304" pitchFamily="18" charset="0"/>
              </a:rPr>
              <a:t>«Учитель-дефектолог России – 2022».</a:t>
            </a:r>
            <a:r>
              <a:rPr lang="ru-RU" altLang="ru-RU" sz="1200" dirty="0">
                <a:latin typeface="Liberation Serif" pitchFamily="18" charset="0"/>
              </a:rPr>
              <a:t> </a:t>
            </a: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                     Финалист </a:t>
            </a:r>
            <a:r>
              <a:rPr lang="ru-RU" altLang="ru-RU" sz="1200" dirty="0">
                <a:latin typeface="Liberation Serif" pitchFamily="18" charset="0"/>
              </a:rPr>
              <a:t>– Бессонова Евгения Сергеевна–   </a:t>
            </a: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                    </a:t>
            </a:r>
            <a:r>
              <a:rPr lang="ru-RU" altLang="ru-RU" sz="1200" dirty="0" smtClean="0">
                <a:latin typeface="Liberation Serif" pitchFamily="18" charset="0"/>
              </a:rPr>
              <a:t>учитель- </a:t>
            </a:r>
            <a:r>
              <a:rPr lang="ru-RU" altLang="ru-RU" sz="1200" dirty="0">
                <a:latin typeface="Liberation Serif" pitchFamily="18" charset="0"/>
              </a:rPr>
              <a:t>дефектолог МАДОУ «Детский сад № 9».</a:t>
            </a:r>
          </a:p>
          <a:p>
            <a:pPr>
              <a:defRPr/>
            </a:pPr>
            <a:endParaRPr lang="ru-RU" altLang="ru-RU" sz="900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Региональный </a:t>
            </a:r>
            <a:r>
              <a:rPr lang="ru-RU" altLang="ru-RU" sz="1200" dirty="0">
                <a:latin typeface="Liberation Serif" pitchFamily="18" charset="0"/>
              </a:rPr>
              <a:t>этап </a:t>
            </a:r>
            <a:r>
              <a:rPr lang="ru-RU" altLang="ru-RU" sz="1200" dirty="0" smtClean="0">
                <a:latin typeface="Liberation Serif" pitchFamily="18" charset="0"/>
              </a:rPr>
              <a:t>открытого заочного Всероссийского смотра - конкурса </a:t>
            </a:r>
            <a:r>
              <a:rPr lang="ru-RU" sz="1200" dirty="0">
                <a:latin typeface="Liberation Serif" panose="02020603050405020304" pitchFamily="18" charset="0"/>
              </a:rPr>
              <a:t>на лучшую постановку физкультурной работы и развитие массового спорта среди школьных спортивных клубов в номинации «Лучший руководитель школьного спортивного клуба». 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                    Победитель </a:t>
            </a:r>
            <a:r>
              <a:rPr lang="ru-RU" altLang="ru-RU" sz="1200" dirty="0">
                <a:latin typeface="Liberation Serif" pitchFamily="18" charset="0"/>
              </a:rPr>
              <a:t>– </a:t>
            </a:r>
            <a:r>
              <a:rPr lang="ru-RU" sz="1200" dirty="0">
                <a:latin typeface="Liberation Serif" panose="02020603050405020304" pitchFamily="18" charset="0"/>
              </a:rPr>
              <a:t>Кошелев Данил Анатольевич, 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   учитель </a:t>
            </a:r>
            <a:r>
              <a:rPr lang="ru-RU" sz="1200" dirty="0">
                <a:latin typeface="Liberation Serif" panose="02020603050405020304" pitchFamily="18" charset="0"/>
              </a:rPr>
              <a:t>физической культуры МАОУ «Школа № 10» 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>
              <a:defRPr/>
            </a:pPr>
            <a:endParaRPr lang="ru-RU" altLang="ru-RU" sz="900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Городской конкурс </a:t>
            </a:r>
            <a:r>
              <a:rPr lang="ru-RU" altLang="ru-RU" sz="1200" dirty="0" smtClean="0">
                <a:latin typeface="Liberation Serif" pitchFamily="18" charset="0"/>
              </a:rPr>
              <a:t>«Учитель года».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                   Абсолютный </a:t>
            </a:r>
            <a:r>
              <a:rPr lang="ru-RU" altLang="ru-RU" sz="1200" dirty="0">
                <a:latin typeface="Liberation Serif" pitchFamily="18" charset="0"/>
              </a:rPr>
              <a:t>победитель – </a:t>
            </a:r>
            <a:r>
              <a:rPr lang="ru-RU" altLang="ru-RU" sz="1200" dirty="0" smtClean="0">
                <a:latin typeface="Liberation Serif" pitchFamily="18" charset="0"/>
              </a:rPr>
              <a:t>Лавринова Лидия Александровна, 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                  </a:t>
            </a:r>
            <a:r>
              <a:rPr lang="ru-RU" altLang="ru-RU" sz="1200" dirty="0" smtClean="0">
                <a:latin typeface="Liberation Serif" pitchFamily="18" charset="0"/>
              </a:rPr>
              <a:t> учитель МАОУ «Школа </a:t>
            </a:r>
            <a:r>
              <a:rPr lang="ru-RU" altLang="ru-RU" sz="1200" dirty="0">
                <a:latin typeface="Liberation Serif" pitchFamily="18" charset="0"/>
              </a:rPr>
              <a:t>№ </a:t>
            </a:r>
            <a:r>
              <a:rPr lang="ru-RU" altLang="ru-RU" sz="1200" dirty="0" smtClean="0">
                <a:latin typeface="Liberation Serif" pitchFamily="18" charset="0"/>
              </a:rPr>
              <a:t>9».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endParaRPr lang="ru-RU" altLang="ru-RU" sz="900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Городской </a:t>
            </a:r>
            <a:r>
              <a:rPr lang="ru-RU" altLang="ru-RU" sz="1200" dirty="0">
                <a:latin typeface="Liberation Serif" pitchFamily="18" charset="0"/>
              </a:rPr>
              <a:t>конкурс </a:t>
            </a:r>
            <a:r>
              <a:rPr lang="ru-RU" altLang="ru-RU" sz="1200" dirty="0" smtClean="0">
                <a:latin typeface="Liberation Serif" pitchFamily="18" charset="0"/>
              </a:rPr>
              <a:t>«Педагогический дебют».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  Абсолютный </a:t>
            </a:r>
            <a:r>
              <a:rPr lang="ru-RU" altLang="ru-RU" sz="1200" dirty="0">
                <a:latin typeface="Liberation Serif" pitchFamily="18" charset="0"/>
              </a:rPr>
              <a:t>победитель </a:t>
            </a:r>
            <a:r>
              <a:rPr lang="ru-RU" altLang="ru-RU" sz="1200" dirty="0" smtClean="0">
                <a:latin typeface="Liberation Serif" pitchFamily="18" charset="0"/>
              </a:rPr>
              <a:t>– Иванова </a:t>
            </a:r>
            <a:r>
              <a:rPr lang="ru-RU" altLang="ru-RU" sz="1200" dirty="0">
                <a:latin typeface="Liberation Serif" pitchFamily="18" charset="0"/>
              </a:rPr>
              <a:t>М</a:t>
            </a:r>
            <a:r>
              <a:rPr lang="ru-RU" altLang="ru-RU" sz="1200" dirty="0" smtClean="0">
                <a:latin typeface="Liberation Serif" pitchFamily="18" charset="0"/>
              </a:rPr>
              <a:t>арина Владимировна, </a:t>
            </a: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   воспитатель МАДОУ </a:t>
            </a:r>
            <a:r>
              <a:rPr lang="ru-RU" altLang="ru-RU" sz="1200" dirty="0">
                <a:latin typeface="Liberation Serif" pitchFamily="18" charset="0"/>
              </a:rPr>
              <a:t>«Детский сад № 6</a:t>
            </a:r>
            <a:r>
              <a:rPr lang="ru-RU" altLang="ru-RU" sz="1200" dirty="0" smtClean="0">
                <a:latin typeface="Liberation Serif" pitchFamily="18" charset="0"/>
              </a:rPr>
              <a:t>».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endParaRPr lang="ru-RU" altLang="ru-RU" sz="700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Педагоги-лауреаты премии Губернатора в 2022 году:</a:t>
            </a: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	</a:t>
            </a:r>
            <a:r>
              <a:rPr lang="ru-RU" sz="1200" dirty="0" err="1">
                <a:latin typeface="Liberation Serif" panose="02020603050405020304" pitchFamily="18" charset="0"/>
              </a:rPr>
              <a:t>Лазуков</a:t>
            </a:r>
            <a:r>
              <a:rPr lang="ru-RU" sz="1200" dirty="0">
                <a:latin typeface="Liberation Serif" panose="02020603050405020304" pitchFamily="18" charset="0"/>
              </a:rPr>
              <a:t> Михаил </a:t>
            </a:r>
            <a:r>
              <a:rPr lang="ru-RU" sz="1200" dirty="0" smtClean="0">
                <a:latin typeface="Liberation Serif" panose="02020603050405020304" pitchFamily="18" charset="0"/>
              </a:rPr>
              <a:t>Яковлевич, </a:t>
            </a:r>
            <a:r>
              <a:rPr lang="ru-RU" altLang="ru-RU" sz="1200" dirty="0">
                <a:latin typeface="Liberation Serif" pitchFamily="18" charset="0"/>
              </a:rPr>
              <a:t>МАОУ «Школа № </a:t>
            </a:r>
            <a:r>
              <a:rPr lang="ru-RU" altLang="ru-RU" sz="1200" dirty="0" smtClean="0">
                <a:latin typeface="Liberation Serif" pitchFamily="18" charset="0"/>
              </a:rPr>
              <a:t>18»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	</a:t>
            </a:r>
            <a:r>
              <a:rPr lang="ru-RU" sz="1200" dirty="0">
                <a:latin typeface="Liberation Serif" panose="02020603050405020304" pitchFamily="18" charset="0"/>
              </a:rPr>
              <a:t>Мерлин Михаил </a:t>
            </a:r>
            <a:r>
              <a:rPr lang="ru-RU" sz="1200" dirty="0" smtClean="0">
                <a:latin typeface="Liberation Serif" panose="02020603050405020304" pitchFamily="18" charset="0"/>
              </a:rPr>
              <a:t>Васильевич, </a:t>
            </a:r>
            <a:r>
              <a:rPr lang="ru-RU" altLang="ru-RU" sz="1200" dirty="0">
                <a:latin typeface="Liberation Serif" pitchFamily="18" charset="0"/>
              </a:rPr>
              <a:t>МАОУ «Школа № </a:t>
            </a:r>
            <a:r>
              <a:rPr lang="ru-RU" altLang="ru-RU" sz="1200" dirty="0" smtClean="0">
                <a:latin typeface="Liberation Serif" pitchFamily="18" charset="0"/>
              </a:rPr>
              <a:t>10»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>
              <a:defRPr/>
            </a:pPr>
            <a:r>
              <a:rPr lang="ru-RU" sz="1200" dirty="0" smtClean="0">
                <a:latin typeface="Liberation Serif" panose="02020603050405020304" pitchFamily="18" charset="0"/>
              </a:rPr>
              <a:t>	Толмачев </a:t>
            </a:r>
            <a:r>
              <a:rPr lang="ru-RU" sz="1200" dirty="0">
                <a:latin typeface="Liberation Serif" panose="02020603050405020304" pitchFamily="18" charset="0"/>
              </a:rPr>
              <a:t>Владислав </a:t>
            </a:r>
            <a:r>
              <a:rPr lang="ru-RU" sz="1200" dirty="0" smtClean="0">
                <a:latin typeface="Liberation Serif" panose="02020603050405020304" pitchFamily="18" charset="0"/>
              </a:rPr>
              <a:t>Григорьевич, </a:t>
            </a:r>
            <a:r>
              <a:rPr lang="ru-RU" altLang="ru-RU" sz="1200" dirty="0">
                <a:latin typeface="Liberation Serif" pitchFamily="18" charset="0"/>
              </a:rPr>
              <a:t>МАОУ «Школа № </a:t>
            </a:r>
            <a:r>
              <a:rPr lang="ru-RU" altLang="ru-RU" sz="1200" dirty="0" smtClean="0">
                <a:latin typeface="Liberation Serif" pitchFamily="18" charset="0"/>
              </a:rPr>
              <a:t>13»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	</a:t>
            </a:r>
            <a:r>
              <a:rPr lang="ru-RU" sz="1200" dirty="0" err="1">
                <a:latin typeface="Liberation Serif" panose="02020603050405020304" pitchFamily="18" charset="0"/>
              </a:rPr>
              <a:t>Шушарин</a:t>
            </a:r>
            <a:r>
              <a:rPr lang="ru-RU" sz="1200" dirty="0">
                <a:latin typeface="Liberation Serif" panose="02020603050405020304" pitchFamily="18" charset="0"/>
              </a:rPr>
              <a:t> Владимир </a:t>
            </a:r>
            <a:r>
              <a:rPr lang="ru-RU" sz="1200" dirty="0" smtClean="0">
                <a:latin typeface="Liberation Serif" panose="02020603050405020304" pitchFamily="18" charset="0"/>
              </a:rPr>
              <a:t>Валентинович, </a:t>
            </a:r>
            <a:r>
              <a:rPr lang="ru-RU" altLang="ru-RU" sz="1200" dirty="0">
                <a:latin typeface="Liberation Serif" pitchFamily="18" charset="0"/>
              </a:rPr>
              <a:t>МАОУ «Школа № </a:t>
            </a:r>
            <a:r>
              <a:rPr lang="ru-RU" altLang="ru-RU" sz="1200" dirty="0" smtClean="0">
                <a:latin typeface="Liberation Serif" pitchFamily="18" charset="0"/>
              </a:rPr>
              <a:t>13»</a:t>
            </a:r>
            <a:endParaRPr lang="ru-RU" altLang="ru-RU" sz="1200" dirty="0">
              <a:latin typeface="Liberation Serif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022849" y="162562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Liberation Serif" pitchFamily="18" charset="0"/>
              </a:rPr>
              <a:t>Учащиеся - обладатели премии Губернатора Свердловской области</a:t>
            </a: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5508104" y="2209828"/>
            <a:ext cx="35544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1200" dirty="0" smtClean="0">
                <a:latin typeface="Liberation Serif" pitchFamily="18" charset="0"/>
              </a:rPr>
              <a:t>2020 год: Тимофеев Максим, ДЮСШ</a:t>
            </a:r>
          </a:p>
          <a:p>
            <a:pPr eaLnBrk="1" hangingPunct="1"/>
            <a:r>
              <a:rPr lang="ru-RU" altLang="ru-RU" sz="1200" dirty="0" smtClean="0">
                <a:latin typeface="Liberation Serif" pitchFamily="18" charset="0"/>
              </a:rPr>
              <a:t>2021 год: </a:t>
            </a:r>
            <a:r>
              <a:rPr lang="ru-RU" sz="1200" dirty="0">
                <a:latin typeface="Liberation Serif" panose="02020603050405020304" pitchFamily="18" charset="0"/>
              </a:rPr>
              <a:t>Аксенов Вячеслав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8,</a:t>
            </a:r>
          </a:p>
          <a:p>
            <a:pPr eaLnBrk="1" hangingPunct="1"/>
            <a:r>
              <a:rPr lang="ru-RU" altLang="ru-RU" sz="1200" dirty="0" smtClean="0">
                <a:latin typeface="Liberation Serif" pitchFamily="18" charset="0"/>
              </a:rPr>
              <a:t>                 </a:t>
            </a:r>
            <a:r>
              <a:rPr lang="ru-RU" sz="1200" dirty="0" err="1">
                <a:latin typeface="Liberation Serif" panose="02020603050405020304" pitchFamily="18" charset="0"/>
              </a:rPr>
              <a:t>Лопатников</a:t>
            </a:r>
            <a:r>
              <a:rPr lang="ru-RU" sz="1200" dirty="0">
                <a:latin typeface="Liberation Serif" panose="02020603050405020304" pitchFamily="18" charset="0"/>
              </a:rPr>
              <a:t> Кирилл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9,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Маркова</a:t>
            </a:r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Анастасия, ОУ № 9,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Медведев Матвей,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err="1">
                <a:latin typeface="Liberation Serif" panose="02020603050405020304" pitchFamily="18" charset="0"/>
              </a:rPr>
              <a:t>Удинцев</a:t>
            </a:r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Олег,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Кузнецова Светлана,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>
                <a:latin typeface="Liberation Serif" panose="02020603050405020304" pitchFamily="18" charset="0"/>
              </a:rPr>
              <a:t>Сахаров Дмитрий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10, 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</a:t>
            </a:r>
            <a:r>
              <a:rPr lang="ru-RU" sz="1200" dirty="0" err="1" smtClean="0">
                <a:latin typeface="Liberation Serif" panose="02020603050405020304" pitchFamily="18" charset="0"/>
              </a:rPr>
              <a:t>Удинцева</a:t>
            </a:r>
            <a:r>
              <a:rPr lang="ru-RU" sz="1200" dirty="0" smtClean="0">
                <a:latin typeface="Liberation Serif" panose="02020603050405020304" pitchFamily="18" charset="0"/>
              </a:rPr>
              <a:t> Анастасия, ОУ № 18</a:t>
            </a:r>
          </a:p>
          <a:p>
            <a:pPr fontAlgn="base"/>
            <a:r>
              <a:rPr lang="ru-RU" altLang="ru-RU" sz="1200" dirty="0" smtClean="0">
                <a:latin typeface="Liberation Serif" pitchFamily="18" charset="0"/>
              </a:rPr>
              <a:t>2022 </a:t>
            </a:r>
            <a:r>
              <a:rPr lang="ru-RU" altLang="ru-RU" sz="1200" dirty="0">
                <a:latin typeface="Liberation Serif" pitchFamily="18" charset="0"/>
              </a:rPr>
              <a:t>год</a:t>
            </a:r>
            <a:r>
              <a:rPr lang="ru-RU" sz="1200" dirty="0" smtClean="0">
                <a:latin typeface="Liberation Serif" panose="02020603050405020304" pitchFamily="18" charset="0"/>
              </a:rPr>
              <a:t>   </a:t>
            </a:r>
            <a:r>
              <a:rPr lang="ru-RU" sz="1200" dirty="0" err="1" smtClean="0">
                <a:latin typeface="Liberation Serif" panose="02020603050405020304" pitchFamily="18" charset="0"/>
              </a:rPr>
              <a:t>Деринг</a:t>
            </a:r>
            <a:r>
              <a:rPr lang="ru-RU" sz="1200" dirty="0" smtClean="0">
                <a:latin typeface="Liberation Serif" panose="02020603050405020304" pitchFamily="18" charset="0"/>
              </a:rPr>
              <a:t> Дарья</a:t>
            </a:r>
            <a:r>
              <a:rPr lang="ru-RU" sz="1200" dirty="0">
                <a:latin typeface="Liberation Serif" panose="02020603050405020304" pitchFamily="18" charset="0"/>
              </a:rPr>
              <a:t>, ОУ № 10, 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 fontAlgn="base"/>
            <a:r>
              <a:rPr lang="ru-RU" sz="1200" dirty="0" smtClean="0">
                <a:latin typeface="Liberation Serif" panose="02020603050405020304" pitchFamily="18" charset="0"/>
              </a:rPr>
              <a:t>                  </a:t>
            </a:r>
            <a:r>
              <a:rPr lang="ru-RU" sz="1200" dirty="0">
                <a:latin typeface="Liberation Serif" panose="02020603050405020304" pitchFamily="18" charset="0"/>
              </a:rPr>
              <a:t>Кузнецова Светлана, ОУ № </a:t>
            </a:r>
            <a:r>
              <a:rPr lang="ru-RU" sz="1200" dirty="0" smtClean="0">
                <a:latin typeface="Liberation Serif" panose="02020603050405020304" pitchFamily="18" charset="0"/>
              </a:rPr>
              <a:t>13,</a:t>
            </a:r>
          </a:p>
          <a:p>
            <a:pPr fontAlgn="base"/>
            <a:r>
              <a:rPr lang="ru-RU" sz="1200" dirty="0" smtClean="0"/>
              <a:t>                  Ильин Максим, ОУ № 13,</a:t>
            </a:r>
          </a:p>
          <a:p>
            <a:pPr fontAlgn="base"/>
            <a:r>
              <a:rPr lang="ru-RU" sz="1200" dirty="0" smtClean="0"/>
              <a:t>                  Киселев Кирилл, ОУ № 13,</a:t>
            </a:r>
          </a:p>
          <a:p>
            <a:pPr fontAlgn="base"/>
            <a:r>
              <a:rPr lang="ru-RU" sz="1200" dirty="0" smtClean="0"/>
              <a:t>                  Кривоногов </a:t>
            </a:r>
            <a:r>
              <a:rPr lang="ru-RU" sz="1200" dirty="0"/>
              <a:t>Дмитрий, ОУ № </a:t>
            </a:r>
            <a:r>
              <a:rPr lang="ru-RU" sz="1200" dirty="0" smtClean="0"/>
              <a:t>18</a:t>
            </a:r>
            <a:endParaRPr lang="ru-RU" sz="1200" dirty="0">
              <a:latin typeface="Liberation Serif" panose="02020603050405020304" pitchFamily="18" charset="0"/>
            </a:endParaRPr>
          </a:p>
        </p:txBody>
      </p:sp>
      <p:pic>
        <p:nvPicPr>
          <p:cNvPr id="1026" name="Picture 2" descr="https://xn--90anbvlob.xn--p1ai/upload/images/gallery/62/DSC_21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-1" b="2931"/>
          <a:stretch/>
        </p:blipFill>
        <p:spPr bwMode="auto">
          <a:xfrm>
            <a:off x="6156176" y="4969211"/>
            <a:ext cx="2376264" cy="15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/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 txBox="1">
            <a:spLocks noChangeArrowheads="1"/>
          </p:cNvSpPr>
          <p:nvPr/>
        </p:nvSpPr>
        <p:spPr bwMode="auto">
          <a:xfrm>
            <a:off x="1258888" y="142875"/>
            <a:ext cx="5741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Организация отдыха детей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и их оздоровления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pic>
        <p:nvPicPr>
          <p:cNvPr id="1229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331640" y="1086090"/>
            <a:ext cx="52403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300" dirty="0">
                <a:latin typeface="Liberation Serif" pitchFamily="18" charset="0"/>
              </a:rPr>
              <a:t>Эффективная организация отдыха детей и их оздоровления, развитие системы внеурочной, сезонной занятости несовершеннолетних в Городском округе «город Ирбит» Свердловской области является одной из наиболее актуальных задач.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07950" y="1906588"/>
            <a:ext cx="424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Финансирование  оздоровительной кампании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354513" y="1825625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Основные формы </a:t>
            </a:r>
          </a:p>
          <a:p>
            <a:pPr algn="ctr" eaLnBrk="1" hangingPunct="1"/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организации отдыха и оздоровления детей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79388" y="4490888"/>
            <a:ext cx="50403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Развитие материально-технической базы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загородного лагеря (</a:t>
            </a:r>
            <a:r>
              <a:rPr lang="ru-RU" altLang="ru-RU" sz="1400" b="1" dirty="0" err="1">
                <a:solidFill>
                  <a:srgbClr val="0000CC"/>
                </a:solidFill>
                <a:latin typeface="Liberation Serif" pitchFamily="18" charset="0"/>
              </a:rPr>
              <a:t>тыс.руб</a:t>
            </a:r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.)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81360"/>
              </p:ext>
            </p:extLst>
          </p:nvPr>
        </p:nvGraphicFramePr>
        <p:xfrm>
          <a:off x="107949" y="5001877"/>
          <a:ext cx="6192243" cy="1811499"/>
        </p:xfrm>
        <a:graphic>
          <a:graphicData uri="http://schemas.openxmlformats.org/drawingml/2006/table">
            <a:tbl>
              <a:tblPr/>
              <a:tblGrid>
                <a:gridCol w="15658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7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29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29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29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292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829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311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Свердловской области </a:t>
                      </a:r>
                      <a:r>
                        <a:rPr lang="ru-RU" sz="900" spc="-20" dirty="0" smtClean="0">
                          <a:effectLst/>
                          <a:latin typeface="Liberation Serif"/>
                          <a:ea typeface="Times New Roman"/>
                          <a:cs typeface="Liberation Serif"/>
                        </a:rPr>
                        <a:t>«Развитие системы образования и реализация молодежной политики в Свердловской области до 2025 года»,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1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2 206,80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1 424,00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1 212,33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1 344,70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1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2 216,00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1 561,00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1 440,00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1 813,96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3 067,04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5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4 422,80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2 985,00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3 000,00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3 026,29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4 411,74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lc="http://schemas.openxmlformats.org/drawingml/2006/lockedCanvas" xmlns="" xmlns:a16="http://schemas.microsoft.com/office/drawing/2014/main" id="{FD3A387F-34F0-40DA-B56C-210AC387F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5837" r="16139" b="11150"/>
          <a:stretch/>
        </p:blipFill>
        <p:spPr>
          <a:xfrm>
            <a:off x="254700" y="2327450"/>
            <a:ext cx="3697109" cy="214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AFFE3E-23F8-4067-93D1-8B45473DA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2201" r="10625" b="5417"/>
          <a:stretch/>
        </p:blipFill>
        <p:spPr>
          <a:xfrm>
            <a:off x="5011605" y="2357400"/>
            <a:ext cx="3872719" cy="2532902"/>
          </a:xfrm>
          <a:prstGeom prst="rect">
            <a:avLst/>
          </a:prstGeom>
        </p:spPr>
      </p:pic>
      <p:pic>
        <p:nvPicPr>
          <p:cNvPr id="1032" name="Picture 8" descr="https://irbitsalut.ru/uploadedFiles/images/2022/6_smena_novosti/LJmZD7R46jCOhkeNT-ozNivs2h82Oet-_tHep0L3Z9FzanW1Ddl_0AXwCN7CzWHUKWJ-SJh013IPG6CbHEkhJlM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0861" r="6323" b="12055"/>
          <a:stretch/>
        </p:blipFill>
        <p:spPr bwMode="auto">
          <a:xfrm>
            <a:off x="6406058" y="5085184"/>
            <a:ext cx="260779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26484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473154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МАОУ ДО «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Ирбитская</a:t>
            </a:r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 ДЮСШ» </a:t>
            </a: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7\Desktop\МЕДИА\ФОТО\эмблема нов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17" y="1772817"/>
            <a:ext cx="769598" cy="12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59715" y="1772817"/>
            <a:ext cx="8372682" cy="48925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   </a:t>
            </a:r>
            <a:r>
              <a:rPr lang="ru-RU" sz="1900" b="1" i="1" u="sng" dirty="0" smtClean="0">
                <a:latin typeface="Liberation Serif" pitchFamily="18" charset="0"/>
                <a:cs typeface="Times New Roman" pitchFamily="18" charset="0"/>
              </a:rPr>
              <a:t>96 выездов совершила спортивная школа за 2022 год: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Международные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соревнования – 1 чел., серебряный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призер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Первенство России, Всероссийские соревнования и </a:t>
            </a:r>
            <a:r>
              <a:rPr lang="ru-RU" sz="1900" dirty="0" err="1" smtClean="0">
                <a:latin typeface="Liberation Serif" pitchFamily="18" charset="0"/>
                <a:cs typeface="Times New Roman" pitchFamily="18" charset="0"/>
              </a:rPr>
              <a:t>УрФО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58 победителей и призеров.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Отборочные первенства Свердловской области – 64 победителя и призера.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Областные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и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региональные соревнования – 143 победителя и призера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.</a:t>
            </a:r>
            <a:endParaRPr lang="ru-RU" sz="1900" dirty="0" smtClean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Присвоение спортивных разрядов и званий: 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КМС – 5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спортивный разряд </a:t>
            </a:r>
            <a:r>
              <a:rPr lang="en-US" sz="1900" dirty="0" smtClean="0">
                <a:latin typeface="Liberation Serif" pitchFamily="18" charset="0"/>
                <a:cs typeface="Times New Roman" pitchFamily="18" charset="0"/>
              </a:rPr>
              <a:t>I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– 23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спортивный разряд </a:t>
            </a:r>
            <a:r>
              <a:rPr lang="en-US" sz="1900" dirty="0" smtClean="0">
                <a:latin typeface="Liberation Serif" pitchFamily="18" charset="0"/>
                <a:cs typeface="Times New Roman" pitchFamily="18" charset="0"/>
              </a:rPr>
              <a:t>II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-</a:t>
            </a:r>
            <a:r>
              <a:rPr lang="en-US" sz="1900" dirty="0" smtClean="0">
                <a:latin typeface="Liberation Serif" pitchFamily="18" charset="0"/>
                <a:cs typeface="Times New Roman" pitchFamily="18" charset="0"/>
              </a:rPr>
              <a:t>III – 101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массовые спортивные разряды – 225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звание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«Мастер спорта России» - 1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чел.</a:t>
            </a:r>
          </a:p>
          <a:p>
            <a:pPr marL="452628" indent="-342900">
              <a:buFont typeface="Wingdings" pitchFamily="2" charset="2"/>
              <a:buChar char="Ø"/>
              <a:defRPr/>
            </a:pPr>
            <a:endParaRPr lang="ru-RU" sz="1900" dirty="0" smtClean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20" name="Picture 6" descr="https://xn----btbhrb0cen2c4c.xn--p1ai/upload/images/gallery/153/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187220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tGhQi-nZd6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9485" r="8142" b="1301"/>
          <a:stretch/>
        </p:blipFill>
        <p:spPr bwMode="auto">
          <a:xfrm>
            <a:off x="7176994" y="5541519"/>
            <a:ext cx="1787494" cy="11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4474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--btbhrb0cen2c4c.xn--p1ai/upload/images/gallery/156/kcL-RfIeK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13338" r="14045" b="4468"/>
          <a:stretch/>
        </p:blipFill>
        <p:spPr bwMode="auto">
          <a:xfrm>
            <a:off x="7164288" y="3789040"/>
            <a:ext cx="1787494" cy="16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48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403648" y="438150"/>
            <a:ext cx="5976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МАОУ ДО </a:t>
            </a:r>
            <a:r>
              <a:rPr lang="ru-RU" altLang="ru-RU" sz="2400" b="1" dirty="0" smtClean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«Центр детского творчества» </a:t>
            </a:r>
            <a:endParaRPr lang="ru-RU" altLang="ru-RU" sz="2400" b="1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323528" y="1772817"/>
            <a:ext cx="7200800" cy="244827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925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b="1" i="1" u="sng" dirty="0">
                <a:latin typeface="Liberation Serif" pitchFamily="18" charset="0"/>
                <a:cs typeface="Times New Roman" pitchFamily="18" charset="0"/>
              </a:rPr>
              <a:t>Коллективы </a:t>
            </a:r>
            <a:r>
              <a:rPr lang="ru-RU" sz="1900" b="1" i="1" u="sng" dirty="0" smtClean="0">
                <a:latin typeface="Liberation Serif" pitchFamily="18" charset="0"/>
                <a:cs typeface="Times New Roman" pitchFamily="18" charset="0"/>
              </a:rPr>
              <a:t>ЦДТ за </a:t>
            </a:r>
            <a:r>
              <a:rPr lang="ru-RU" sz="1900" b="1" i="1" u="sng" dirty="0">
                <a:latin typeface="Liberation Serif" pitchFamily="18" charset="0"/>
                <a:cs typeface="Times New Roman" pitchFamily="18" charset="0"/>
              </a:rPr>
              <a:t>2022 год </a:t>
            </a:r>
            <a:r>
              <a:rPr lang="ru-RU" sz="1900" b="1" i="1" u="sng" dirty="0" smtClean="0">
                <a:latin typeface="Liberation Serif" pitchFamily="18" charset="0"/>
                <a:cs typeface="Times New Roman" pitchFamily="18" charset="0"/>
              </a:rPr>
              <a:t>приняли участие в 38 конкурсах:</a:t>
            </a: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Международные конкурсы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209 победителей</a:t>
            </a:r>
            <a:endParaRPr lang="ru-RU" sz="1900" dirty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Всероссийские конкурсы – 298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победителей </a:t>
            </a: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Областные конкурсы – 92 победителя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Всероссийские робототехнические соревнования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10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победителей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Региональные робототехнические соревнования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– 6 победителей</a:t>
            </a:r>
            <a:endParaRPr lang="ru-RU" sz="1900" dirty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53C8063-F310-46C2-88F0-EF9C9ED512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988840"/>
            <a:ext cx="1228782" cy="1152128"/>
          </a:xfrm>
          <a:prstGeom prst="ellipse">
            <a:avLst/>
          </a:prstGeom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35" y="4467028"/>
            <a:ext cx="2620606" cy="1744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77" y="4476151"/>
            <a:ext cx="2606779" cy="17371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" y="4437112"/>
            <a:ext cx="2623687" cy="1744341"/>
          </a:xfrm>
          <a:prstGeom prst="rect">
            <a:avLst/>
          </a:prstGeom>
        </p:spPr>
      </p:pic>
      <p:pic>
        <p:nvPicPr>
          <p:cNvPr id="1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241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76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жилищно-коммунального хозяйства и повышение энергетической эффективности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в Городском округе «город Ирбит» Свердловской области до 2024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года»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452320" y="1340768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6736"/>
              </p:ext>
            </p:extLst>
          </p:nvPr>
        </p:nvGraphicFramePr>
        <p:xfrm>
          <a:off x="249080" y="1710655"/>
          <a:ext cx="8640960" cy="4449366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8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Обращение с твердыми бытовыми (коммунальными) отходами на       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2 050,0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1 244,6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Организация предоставления услуг бань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2 886 ,4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3 844,7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918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Благоустройство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37 987,5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54 737,6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307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Газификация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Городского округа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29 469,9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20 605,3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10 763,1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45 102,5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2 515,7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2 493,7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85 672,6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128 028,4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775" y="623731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* в 2021 году </a:t>
            </a:r>
            <a:r>
              <a:rPr lang="ru-RU" sz="1200" dirty="0">
                <a:latin typeface="Liberation Serif" panose="02020603050405020304" pitchFamily="18" charset="0"/>
              </a:rPr>
              <a:t>финансирование расходов осуществлялось в рамках </a:t>
            </a:r>
            <a:r>
              <a:rPr lang="ru-RU" sz="1200" dirty="0" smtClean="0">
                <a:latin typeface="Liberation Serif" panose="02020603050405020304" pitchFamily="18" charset="0"/>
              </a:rPr>
              <a:t>подпрограммы –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Предоставление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субсидии на возмещение затрат организациям, оказывающим услуги бань в Муниципальном образовании  город Ирбит </a:t>
            </a:r>
            <a:r>
              <a:rPr lang="ru-RU" sz="1200" dirty="0">
                <a:solidFill>
                  <a:srgbClr val="000000"/>
                </a:solidFill>
                <a:latin typeface="Liberation Serif" panose="02020603050405020304" pitchFamily="18" charset="0"/>
                <a:cs typeface="Times New Roman" pitchFamily="18" charset="0"/>
              </a:rPr>
              <a:t>до 2024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Муниципальные учреждения МО 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Всего 48 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961686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0732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46855" y="0"/>
            <a:ext cx="8229600" cy="1366838"/>
          </a:xfrm>
        </p:spPr>
        <p:txBody>
          <a:bodyPr>
            <a:normAutofit fontScale="90000"/>
          </a:bodyPr>
          <a:lstStyle/>
          <a:p>
            <a:pPr fontAlgn="t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туризма на территории 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2024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  <a:endParaRPr lang="ru-RU" sz="2800" b="1" dirty="0">
              <a:solidFill>
                <a:srgbClr val="000000"/>
              </a:solidFill>
              <a:effectLst/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3076095"/>
              </p:ext>
            </p:extLst>
          </p:nvPr>
        </p:nvGraphicFramePr>
        <p:xfrm>
          <a:off x="611560" y="1627639"/>
          <a:ext cx="7920880" cy="2332464"/>
        </p:xfrm>
        <a:graphic>
          <a:graphicData uri="http://schemas.openxmlformats.org/drawingml/2006/table">
            <a:tbl>
              <a:tblPr/>
              <a:tblGrid>
                <a:gridCol w="4968552"/>
                <a:gridCol w="1512168"/>
                <a:gridCol w="144016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Эстетика городского пространства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3 091,8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36 272,3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6 155,7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14 639,8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17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9 247,5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50 912,1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6732239" y="1196752"/>
            <a:ext cx="19442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59B149-0B00-4CFD-8378-E60A5666A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67538"/>
            <a:ext cx="3222393" cy="214301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F496FE-1554-4DF3-BFFF-F27635523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51" y="4394721"/>
            <a:ext cx="3051537" cy="2288653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99324526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сферы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культуры в Городском округе «город Ирбит» Свердловской области до 2024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года»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46276222"/>
              </p:ext>
            </p:extLst>
          </p:nvPr>
        </p:nvGraphicFramePr>
        <p:xfrm>
          <a:off x="251520" y="2852936"/>
          <a:ext cx="8649593" cy="2885279"/>
        </p:xfrm>
        <a:graphic>
          <a:graphicData uri="http://schemas.openxmlformats.org/drawingml/2006/table">
            <a:tbl>
              <a:tblPr/>
              <a:tblGrid>
                <a:gridCol w="5020510"/>
                <a:gridCol w="1864761"/>
                <a:gridCol w="1764322"/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1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сферы культуры и искусства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231 089,8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196 610,2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21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20 336,4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34 615,2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251 426,2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231 225,4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380312" y="2276872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475171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в ГО город Ирбит (ДК им. В.К.Костевича)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52</a:t>
            </a:fld>
            <a:endParaRPr lang="ru-RU" dirty="0"/>
          </a:p>
        </p:txBody>
      </p:sp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188553"/>
              </p:ext>
            </p:extLst>
          </p:nvPr>
        </p:nvGraphicFramePr>
        <p:xfrm>
          <a:off x="395536" y="1410709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29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7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117 361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249 800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23 529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62 450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621" y="4077072"/>
            <a:ext cx="1856774" cy="13907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E22E5F-7361-94F5-C45F-A29857D03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1" y="4077071"/>
            <a:ext cx="3600450" cy="20308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252CD09-F726-7EB4-D731-0EAE0318A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53" y="4077072"/>
            <a:ext cx="3610452" cy="203087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048440"/>
      </p:ext>
    </p:extLst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509486"/>
              </p:ext>
            </p:extLst>
          </p:nvPr>
        </p:nvGraphicFramePr>
        <p:xfrm>
          <a:off x="827584" y="1736617"/>
          <a:ext cx="7488831" cy="2242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5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№ п/п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2021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2022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175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225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16,1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Доходы (тыс. руб.)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3 621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2 900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9" name="Рисунок 8" descr="EANYC-lKq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1" y="4008472"/>
            <a:ext cx="218930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FA60B6-5CA2-9A36-64FE-715AEA23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" y="4077072"/>
            <a:ext cx="3419872" cy="256490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33F215-1855-4081-5787-93F1C6575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49080"/>
            <a:ext cx="3370484" cy="2242904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572358788"/>
      </p:ext>
    </p:extLst>
  </p:cSld>
  <p:clrMapOvr>
    <a:masterClrMapping/>
  </p:clrMapOvr>
  <p:transition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 dirty="0"/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973630"/>
              </p:ext>
            </p:extLst>
          </p:nvPr>
        </p:nvGraphicFramePr>
        <p:xfrm>
          <a:off x="467544" y="1196753"/>
          <a:ext cx="8496944" cy="3594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9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9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Liberation Serif" panose="02020603050405020304" pitchFamily="18" charset="0"/>
                        </a:rPr>
                        <a:t>№ п\п</a:t>
                      </a:r>
                      <a:endParaRPr lang="ru-RU" sz="1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Показатель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Книжный фонд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237 079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227 727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в том числе – количество электронных изданий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Новые поступления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3 612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3 321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Выбытия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17 935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12 673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8 654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9 264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6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посещений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130 364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141 191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Книговыдача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198 811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202 382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8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библиотек, подключённых к Интернет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автоматизированных рабочих мест для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FCAFE7-1C2C-4D71-29B6-72F32D63E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" y="4822676"/>
            <a:ext cx="3285303" cy="1844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2C08BFB-7C87-8C68-A1FA-D6EB4DBE2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33156"/>
            <a:ext cx="2699792" cy="20248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24F3AB0-0A32-556A-9D78-8280F4C6E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5" y="5141237"/>
            <a:ext cx="2913930" cy="104002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128909926"/>
      </p:ext>
    </p:extLst>
  </p:cSld>
  <p:clrMapOvr>
    <a:masterClrMapping/>
  </p:clrMapOvr>
  <p:transition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музея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786997"/>
              </p:ext>
            </p:extLst>
          </p:nvPr>
        </p:nvGraphicFramePr>
        <p:xfrm>
          <a:off x="539552" y="944055"/>
          <a:ext cx="8208912" cy="337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8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6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57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№ </a:t>
                      </a:r>
                      <a:r>
                        <a:rPr lang="ru-RU" sz="1800" dirty="0" err="1">
                          <a:latin typeface="Liberation Serif" panose="02020603050405020304" pitchFamily="18" charset="0"/>
                        </a:rPr>
                        <a:t>п\п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sz="1800" dirty="0">
                        <a:latin typeface="Liberation Serif" panose="02020603050405020304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2021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2022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14 781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14 970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посетителей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( чел.)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20 441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26 800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773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1 217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45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08239D-1916-6E0E-D634-BED3CF33B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7" y="4399792"/>
            <a:ext cx="3581521" cy="21391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8F2EC6-E662-FB5D-D9C4-8633329F2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44" y="4399791"/>
            <a:ext cx="2708804" cy="202231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5FDEFE-4EBF-096A-39A6-707BA8C8D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3" y="4636198"/>
            <a:ext cx="1720151" cy="17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0698"/>
      </p:ext>
    </p:extLst>
  </p:cSld>
  <p:clrMapOvr>
    <a:masterClrMapping/>
  </p:clrMapOvr>
  <p:transition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физической культуры, спорта и молодежной политики в Городском округе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«город Ирбит» Свердловской области до 2024 года»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32502133"/>
              </p:ext>
            </p:extLst>
          </p:nvPr>
        </p:nvGraphicFramePr>
        <p:xfrm>
          <a:off x="238345" y="2132856"/>
          <a:ext cx="8678864" cy="3587136"/>
        </p:xfrm>
        <a:graphic>
          <a:graphicData uri="http://schemas.openxmlformats.org/drawingml/2006/table">
            <a:tbl>
              <a:tblPr/>
              <a:tblGrid>
                <a:gridCol w="6107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5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Молодежь 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9 902,9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105,6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Патриотическое воспитание граждан 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368,1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359,9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физической культуры и спорта в 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3 773,8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8 051,2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85 139,3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51 332,2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99 184,1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70 848,9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178823854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«Молодежь Городского округа «город Ирбит» Свердловской области до 2024 года»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888579"/>
              </p:ext>
            </p:extLst>
          </p:nvPr>
        </p:nvGraphicFramePr>
        <p:xfrm>
          <a:off x="467544" y="908721"/>
          <a:ext cx="8352928" cy="283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8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0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№ 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/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Показатель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 2021 год, чел.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2022 год, чел. 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30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latin typeface="Liberation Serif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1600" b="1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9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Liberation Serif" pitchFamily="18" charset="0"/>
                        </a:rPr>
                        <a:t>Всего,</a:t>
                      </a:r>
                      <a:r>
                        <a:rPr lang="ru-RU" sz="1600" b="1" baseline="0" dirty="0">
                          <a:latin typeface="Liberation Serif" pitchFamily="18" charset="0"/>
                        </a:rPr>
                        <a:t> чел.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Из</a:t>
                      </a:r>
                      <a:r>
                        <a:rPr lang="ru-RU" sz="1600" baseline="0" dirty="0">
                          <a:latin typeface="Liberation Serif" pitchFamily="18" charset="0"/>
                        </a:rPr>
                        <a:t> них: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ГО город Ирбит;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работодателей;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Из</a:t>
                      </a:r>
                      <a:r>
                        <a:rPr kumimoji="0" lang="ru-RU" sz="1600" kern="1200" baseline="0" dirty="0">
                          <a:latin typeface="Liberation Serif" pitchFamily="18" charset="0"/>
                        </a:rPr>
                        <a:t> них:</a:t>
                      </a:r>
                    </a:p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- при поддержке средств Центра занятости населения.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296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E7C1D1-4C93-77E2-6C40-08212FEAF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1" y="4109216"/>
            <a:ext cx="3276108" cy="218449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2151B4-123C-C01A-FF47-B6B9CA1C6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71851"/>
            <a:ext cx="3279952" cy="218449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2F57AD-0D2B-0BCE-A6A9-A4AA480B5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89" y="4279053"/>
            <a:ext cx="184482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89712"/>
      </p:ext>
    </p:extLst>
  </p:cSld>
  <p:clrMapOvr>
    <a:masterClrMapping/>
  </p:clrMapOvr>
  <p:transition>
    <p:comb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4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«Патриотическое воспитание граждан Городского округа «город Ирбит» Свердловской области  до 2024 года»</a:t>
            </a:r>
            <a:endParaRPr lang="ru-RU" sz="2400" dirty="0">
              <a:solidFill>
                <a:srgbClr val="0070C0"/>
              </a:solidFill>
              <a:latin typeface="Liberation Serif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169545"/>
              </p:ext>
            </p:extLst>
          </p:nvPr>
        </p:nvGraphicFramePr>
        <p:xfrm>
          <a:off x="395537" y="1214423"/>
          <a:ext cx="8136903" cy="5296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7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94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98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</a:t>
                      </a:r>
                    </a:p>
                    <a:p>
                      <a:pPr algn="ctr"/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1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VII Окружная военно-спортивная игра "Школа безопасности" 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9176785"/>
                  </a:ext>
                </a:extLst>
              </a:tr>
              <a:tr h="50891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2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Кинопоказ патриотических фильмов («Калашников», «Кандагар», «Тимур и его команда»)</a:t>
                      </a:r>
                      <a:endParaRPr lang="ru-RU" sz="1600" b="0" baseline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490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3045406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  <a:cs typeface="+mn-cs"/>
                        </a:rPr>
                        <a:t>3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Акция «Мы – граждане России»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5614849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4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Митинг «Крымская весна» 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:a16="http://schemas.microsoft.com/office/drawing/2014/main" xmlns="" val="3382068041"/>
                  </a:ext>
                </a:extLst>
              </a:tr>
              <a:tr h="51791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5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Брифинг в рамках Года Героев на тему «Гражданско-патриотическое воспитание молодежи»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:a16="http://schemas.microsoft.com/office/drawing/2014/main" xmlns="" val="1773927069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6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«Георгиевская лента»</a:t>
                      </a:r>
                      <a:endParaRPr lang="ru-RU" sz="16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8 000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27567183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</a:rPr>
                        <a:t>7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Музыкально-патриотический марафон «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Z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 Россию»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19831609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«Мой флаг»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6405436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«Свеча памяти» 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9267688"/>
                  </a:ext>
                </a:extLst>
              </a:tr>
              <a:tr h="4292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Liberation Serif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Военно-полевые сборы студенческой и работающей молодежи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6890277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93963"/>
      </p:ext>
    </p:extLst>
  </p:cSld>
  <p:clrMapOvr>
    <a:masterClrMapping/>
  </p:clrMapOvr>
  <p:transition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8742"/>
            <a:ext cx="8928992" cy="8117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Городском округе «город Ирбит» Свердловской области</a:t>
            </a:r>
            <a:b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2024 года»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068379"/>
            <a:ext cx="8456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За 2022 год на территории Городского округа «город Ирбит» Свердловской области проведено 134 физкультурное и спортивное мероприятие:</a:t>
            </a:r>
          </a:p>
          <a:p>
            <a:r>
              <a:rPr lang="ru-RU" dirty="0">
                <a:latin typeface="Liberation Serif" panose="02020603050405020304" pitchFamily="18" charset="0"/>
              </a:rPr>
              <a:t>- городские спортивные мероприятия (86)</a:t>
            </a:r>
          </a:p>
          <a:p>
            <a:r>
              <a:rPr lang="ru-RU" dirty="0">
                <a:latin typeface="Liberation Serif" panose="02020603050405020304" pitchFamily="18" charset="0"/>
              </a:rPr>
              <a:t>- мероприятия по внедрению ВФСК «ГТО» (9)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</a:rPr>
              <a:t>спортивные мероприятия, проводимые на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</a:rPr>
              <a:t>уровне Восточного управленческого округа (8)</a:t>
            </a:r>
          </a:p>
          <a:p>
            <a:r>
              <a:rPr lang="ru-RU" dirty="0">
                <a:latin typeface="Liberation Serif" panose="02020603050405020304" pitchFamily="18" charset="0"/>
              </a:rPr>
              <a:t>- областные мероприятия (19)</a:t>
            </a:r>
          </a:p>
          <a:p>
            <a:r>
              <a:rPr lang="ru-RU" dirty="0">
                <a:latin typeface="Liberation Serif" panose="02020603050405020304" pitchFamily="18" charset="0"/>
              </a:rPr>
              <a:t>- всероссийские мероприятия (12)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D01AA9-9632-2A87-784D-C47004983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" y="3416663"/>
            <a:ext cx="2520172" cy="168044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1865E4-2BF6-9E1F-457F-8BD96722E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77" y="1593856"/>
            <a:ext cx="2843808" cy="189242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A1DF294-89E5-BC32-535D-8496F3050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8" y="5137066"/>
            <a:ext cx="2407825" cy="160229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539B859-83B8-A4D7-3437-0BB24749B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19" y="3429000"/>
            <a:ext cx="2952136" cy="196847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FEE2B57-910B-155D-E7FA-1315D1ACF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56" y="5027829"/>
            <a:ext cx="2744721" cy="1830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686AE37-4C92-4C43-8D5D-BFAF25E6C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17" y="3449431"/>
            <a:ext cx="2508243" cy="167248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0D54DDE-5D02-439D-4C95-9C786DEA4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59" y="5097106"/>
            <a:ext cx="2508243" cy="167248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581955573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609600" y="1196752"/>
            <a:ext cx="8229600" cy="288032"/>
          </a:xfrm>
        </p:spPr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Муниципальные унитарные предприятия</a:t>
            </a:r>
            <a: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1625" y="1700808"/>
            <a:ext cx="8569325" cy="4872037"/>
          </a:xfrm>
        </p:spPr>
        <p:txBody>
          <a:bodyPr>
            <a:normAutofit/>
          </a:bodyPr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 01.01.20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3 года на территории ГО город Ирбит действует 8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муниципальных унитарных предприятий: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1. МУП МО город Ирбит «Ирбит-Авто-Транс»;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2. МУП МО город Ирбит «Городские тепловые сети»;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3.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«Водоканал-Сервис»;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4.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Жилкомсервис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5. МУП ГО город Ирбит «Комбинат питания»;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6. МУП МО город Ирбит «Ресурс»;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7. МУП БОН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Рембыттехника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 МО город Ирбит 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8. МУП МО город Ирбит «Аптека № 59». 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6636"/>
            <a:ext cx="8229600" cy="9703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Городском округе «город Ирбит» Свердловской области до 2024 года»</a:t>
            </a:r>
            <a:r>
              <a:rPr lang="ru-RU" sz="2000" dirty="0">
                <a:latin typeface="Liberation Serif" panose="02020603050405020304" pitchFamily="18" charset="0"/>
              </a:rPr>
              <a:t/>
            </a:r>
            <a:br>
              <a:rPr lang="ru-RU" sz="2000" dirty="0">
                <a:latin typeface="Liberation Serif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70CF1AC-4CB5-4EBD-86CC-F9785ABF5332}"/>
              </a:ext>
            </a:extLst>
          </p:cNvPr>
          <p:cNvSpPr/>
          <p:nvPr/>
        </p:nvSpPr>
        <p:spPr>
          <a:xfrm>
            <a:off x="776264" y="3057922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В 2022 году продолжены работы по благоустройству спортивного павильона и стадиона «Юность»: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- изготовление и монтаж рулонных штор в игровой зал спортивного павильона;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- установлены новые тренажеры для занятий уличной гимнастикой на стадионе «Юность»;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- изготовление лавочек для спортивных площадок стадиона «Юность»;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- ремонт покрытия баскетбольной площадки;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- обновлена разметка на стадионе «Юность».</a:t>
            </a:r>
          </a:p>
          <a:p>
            <a:endParaRPr lang="ru-RU" sz="16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Проведены работы по ремонту спортивной площадки, расположенной по адресу город Ирбит, улица Чапаева, 42а.  </a:t>
            </a:r>
          </a:p>
          <a:p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По адресу улица 50 лет Октября, 23в и адресу улица Советская, 59 установлено спортивное оборудование, предназначенное для занятий уличной гимнастикой (</a:t>
            </a:r>
            <a:r>
              <a:rPr lang="ru-RU" sz="1600" b="1" dirty="0" err="1">
                <a:solidFill>
                  <a:srgbClr val="002060"/>
                </a:solidFill>
                <a:latin typeface="Liberation Serif" panose="02020603050405020304" pitchFamily="18" charset="0"/>
              </a:rPr>
              <a:t>воркаутом</a:t>
            </a:r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), а также для выполнения видов испытаний (тестов) комплекса ГТО.</a:t>
            </a:r>
          </a:p>
        </p:txBody>
      </p:sp>
      <p:pic>
        <p:nvPicPr>
          <p:cNvPr id="9" name="Таблица 5">
            <a:extLst>
              <a:ext uri="{FF2B5EF4-FFF2-40B4-BE49-F238E27FC236}">
                <a16:creationId xmlns:a16="http://schemas.microsoft.com/office/drawing/2014/main" xmlns="" id="{2C5C5779-DB1A-CEDC-0444-3F43D3D70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4" y="81968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14687E3-0C14-1A7F-9161-CAE725FD9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76" y="1236975"/>
            <a:ext cx="3778756" cy="174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21284"/>
      </p:ext>
    </p:extLst>
  </p:cSld>
  <p:clrMapOvr>
    <a:masterClrMapping/>
  </p:clrMapOvr>
  <p:transition>
    <p:comb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«Доступное жилье молодым семьям, проживающим на территории </a:t>
            </a:r>
            <a:r>
              <a:rPr lang="ru-RU" sz="2400" b="1" dirty="0">
                <a:latin typeface="Liberation Serif" panose="02020603050405020304" pitchFamily="18" charset="0"/>
              </a:rPr>
              <a:t>Городского округа «город Ирбит» Свердловской области до 2024 года»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67195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жильем молодых семей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4 737,9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5132,1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510,6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450,6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5 248,5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5 582,7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254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Обеспечение жильем молодых семей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sz="half" idx="1"/>
          </p:nvPr>
        </p:nvSpPr>
        <p:spPr>
          <a:xfrm>
            <a:off x="252413" y="548680"/>
            <a:ext cx="8642350" cy="792162"/>
          </a:xfrm>
        </p:spPr>
        <p:txBody>
          <a:bodyPr>
            <a:normAutofit fontScale="92500"/>
          </a:bodyPr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</a:rPr>
              <a:t>Выдано 6 свидетельств молодым семьям на получение социальных выплат на приобретение (строительство) жилья и на улучшение жилищных условий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2101472729"/>
              </p:ext>
            </p:extLst>
          </p:nvPr>
        </p:nvGraphicFramePr>
        <p:xfrm>
          <a:off x="251520" y="1556792"/>
          <a:ext cx="4363716" cy="453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6"/>
          <a:stretch/>
        </p:blipFill>
        <p:spPr bwMode="auto">
          <a:xfrm>
            <a:off x="5004048" y="1412776"/>
            <a:ext cx="3773981" cy="236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3"/>
          <a:stretch/>
        </p:blipFill>
        <p:spPr bwMode="auto">
          <a:xfrm>
            <a:off x="5004049" y="4039618"/>
            <a:ext cx="3773980" cy="241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055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4026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«Реализация основных направлений муниципальной политики в строительном комплексе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2024 года»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8388040"/>
              </p:ext>
            </p:extLst>
          </p:nvPr>
        </p:nvGraphicFramePr>
        <p:xfrm>
          <a:off x="323528" y="1529125"/>
          <a:ext cx="8643938" cy="4308750"/>
        </p:xfrm>
        <a:graphic>
          <a:graphicData uri="http://schemas.openxmlformats.org/drawingml/2006/table">
            <a:tbl>
              <a:tblPr/>
              <a:tblGrid>
                <a:gridCol w="5145677"/>
                <a:gridCol w="1825507"/>
                <a:gridCol w="1672754"/>
              </a:tblGrid>
              <a:tr h="387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29 494,6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34 866,6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37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24 724,2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4 335,2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19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градостроительной деятельности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11 071,5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16 525,5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65 290,3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55 727,3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717552" y="1159237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91750" y="417742"/>
            <a:ext cx="8229600" cy="1562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транспортного комплекса </a:t>
            </a:r>
            <a:r>
              <a:rPr 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 до 2024 года»</a:t>
            </a:r>
            <a:endParaRPr lang="ru-RU" sz="23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585741"/>
              </p:ext>
            </p:extLst>
          </p:nvPr>
        </p:nvGraphicFramePr>
        <p:xfrm>
          <a:off x="343603" y="2664326"/>
          <a:ext cx="8501061" cy="2945921"/>
        </p:xfrm>
        <a:graphic>
          <a:graphicData uri="http://schemas.openxmlformats.org/drawingml/2006/table">
            <a:tbl>
              <a:tblPr/>
              <a:tblGrid>
                <a:gridCol w="5728050"/>
                <a:gridCol w="1388965"/>
                <a:gridCol w="1384046"/>
              </a:tblGrid>
              <a:tr h="38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5 423,5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19 356,2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5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210 435,0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299 416,1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9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90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215 858,5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318 822,2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462487" y="1979842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4969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Liberation Serif" panose="02020603050405020304" pitchFamily="18" charset="0"/>
              </a:rPr>
              <a:t>Муниципальная программа «Информатизация органов местного самоуправления  Городского округа «город Ирбит» Свердловской области до 2024 года»</a:t>
            </a:r>
            <a:endParaRPr lang="ru-RU" sz="23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83958"/>
              </p:ext>
            </p:extLst>
          </p:nvPr>
        </p:nvGraphicFramePr>
        <p:xfrm>
          <a:off x="1547664" y="220486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1 794,9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2 311,9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</a:rPr>
              <a:t>тыс. рублей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pic>
        <p:nvPicPr>
          <p:cNvPr id="187394" name="Picture 2" descr="Муниципальная программа «Информатизация администрации Бикинского  муниципального района Хабаровского края» - Реестр муниципальных программ -  Программы -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429000"/>
            <a:ext cx="4536504" cy="30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623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62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«Повышение инвестиционной привлекательности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2024 года»</a:t>
            </a:r>
            <a:endParaRPr lang="ru-RU" sz="2300" dirty="0">
              <a:solidFill>
                <a:schemeClr val="tx1"/>
              </a:solidFill>
              <a:effectLst/>
              <a:latin typeface="Liberation Serif" panose="02020603050405020304" pitchFamily="18" charset="0"/>
            </a:endParaRP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53688244"/>
              </p:ext>
            </p:extLst>
          </p:nvPr>
        </p:nvGraphicFramePr>
        <p:xfrm>
          <a:off x="395536" y="2348880"/>
          <a:ext cx="8534722" cy="2843809"/>
        </p:xfrm>
        <a:graphic>
          <a:graphicData uri="http://schemas.openxmlformats.org/drawingml/2006/table">
            <a:tbl>
              <a:tblPr/>
              <a:tblGrid>
                <a:gridCol w="5618040"/>
                <a:gridCol w="1548530"/>
                <a:gridCol w="1368152"/>
              </a:tblGrid>
              <a:tr h="948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63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1 421,0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1 027,9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эффективности управления собственностью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3 916,0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72 492,7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5 337,0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73 520,6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412360" y="1659731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9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«Обеспечение общественной безопасности на территории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2024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года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»</a:t>
            </a:r>
            <a:endParaRPr lang="ru-RU" sz="24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393305"/>
              </p:ext>
            </p:extLst>
          </p:nvPr>
        </p:nvGraphicFramePr>
        <p:xfrm>
          <a:off x="303225" y="1916832"/>
          <a:ext cx="8623301" cy="4566756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19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12 119,3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14 211,5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731,3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769,7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17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безопасности людей на водных объектах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12 850,6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14 988,9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402929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997552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2024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года»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21892058"/>
              </p:ext>
            </p:extLst>
          </p:nvPr>
        </p:nvGraphicFramePr>
        <p:xfrm>
          <a:off x="323528" y="3284984"/>
          <a:ext cx="5112568" cy="1277970"/>
        </p:xfrm>
        <a:graphic>
          <a:graphicData uri="http://schemas.openxmlformats.org/drawingml/2006/table">
            <a:tbl>
              <a:tblPr/>
              <a:tblGrid>
                <a:gridCol w="2592288"/>
                <a:gridCol w="252028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629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323528" y="270892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186370" name="Picture 2" descr="В Ульяновске в 2021 году усилят поддержку общественных организаций |  Администрация города Ульян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9391"/>
            <a:ext cx="3117288" cy="4372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536" y="4852"/>
            <a:ext cx="8229600" cy="1917673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«Развитие кадровой политики в системе муниципального управления и противодействия коррупции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в</a:t>
            </a:r>
            <a:r>
              <a:rPr lang="ru-RU" sz="24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Городском округе «город Ирбит» Свердловской области до 2024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года»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2357967"/>
              </p:ext>
            </p:extLst>
          </p:nvPr>
        </p:nvGraphicFramePr>
        <p:xfrm>
          <a:off x="251520" y="2420888"/>
          <a:ext cx="8679308" cy="31099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64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2021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2022год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Противодействие коррупции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2024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Развитие кадровой политики в системе муниципального управления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2024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93,1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143,1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499" y="193336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60408" y="26064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79968228"/>
              </p:ext>
            </p:extLst>
          </p:nvPr>
        </p:nvGraphicFramePr>
        <p:xfrm>
          <a:off x="755576" y="1416716"/>
          <a:ext cx="741682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4248" y="102262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37312"/>
            <a:ext cx="1395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предварительно</a:t>
            </a:r>
          </a:p>
        </p:txBody>
      </p:sp>
    </p:spTree>
    <p:extLst>
      <p:ext uri="{BB962C8B-B14F-4D97-AF65-F5344CB8AC3E}">
        <p14:creationId xmlns:p14="http://schemas.microsoft.com/office/powerpoint/2010/main" val="38694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«Формирование современной городской среды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2024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года»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07367846"/>
              </p:ext>
            </p:extLst>
          </p:nvPr>
        </p:nvGraphicFramePr>
        <p:xfrm>
          <a:off x="1763688" y="1988840"/>
          <a:ext cx="5980104" cy="12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052"/>
                <a:gridCol w="29900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2021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2022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24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53 908,4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39 651,7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70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018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</a:t>
            </a:r>
            <a:r>
              <a:rPr lang="ru-RU" dirty="0" smtClean="0">
                <a:latin typeface="Liberation Serif" panose="02020603050405020304" pitchFamily="18" charset="0"/>
              </a:rPr>
              <a:t>ыс. рублей</a:t>
            </a:r>
            <a:endParaRPr lang="ru-RU" dirty="0">
              <a:latin typeface="Liberation Serif" panose="02020603050405020304" pitchFamily="18" charset="0"/>
            </a:endParaRPr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9442" name="Picture 2" descr="Открытие Комплексного благоустройства «Аллеи по ул. Свердлова (2 этап) —  2022 го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1"/>
          <a:stretch/>
        </p:blipFill>
        <p:spPr bwMode="auto">
          <a:xfrm>
            <a:off x="539552" y="3338811"/>
            <a:ext cx="4320480" cy="3260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ZTatyana\Desktop\7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05800"/>
            <a:ext cx="3231780" cy="333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Муниципальная программа </a:t>
            </a:r>
            <a:r>
              <a:rPr lang="ru-RU" b="1" dirty="0" smtClean="0">
                <a:latin typeface="Liberation Serif" panose="02020603050405020304" pitchFamily="18" charset="0"/>
              </a:rPr>
              <a:t>«Профилактика терроризма, а также минимизация и (или) ликвидация последствий его проявлений </a:t>
            </a:r>
            <a:r>
              <a:rPr lang="ru-RU" b="1" dirty="0">
                <a:latin typeface="Liberation Serif" panose="02020603050405020304" pitchFamily="18" charset="0"/>
              </a:rPr>
              <a:t>в Городском округе «город Ирбит» Свердловской области </a:t>
            </a:r>
            <a:r>
              <a:rPr lang="ru-RU" b="1" dirty="0" smtClean="0">
                <a:latin typeface="Liberation Serif" panose="02020603050405020304" pitchFamily="18" charset="0"/>
              </a:rPr>
              <a:t>на 2020-2025 годы»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25606"/>
              </p:ext>
            </p:extLst>
          </p:nvPr>
        </p:nvGraphicFramePr>
        <p:xfrm>
          <a:off x="1691680" y="1772816"/>
          <a:ext cx="5544616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880320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2021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2022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200,0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200,0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0312" y="1183978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тыс. рублей</a:t>
            </a:r>
          </a:p>
        </p:txBody>
      </p:sp>
      <p:sp>
        <p:nvSpPr>
          <p:cNvPr id="6" name="AutoShape 2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6376" name="Picture 8" descr="http://volchansk-adm.ru/media/project_mo_718/04/30/7d/8b/aa/93/photo_02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84984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22388"/>
      </p:ext>
    </p:extLst>
  </p:cSld>
  <p:clrMapOvr>
    <a:masterClrMapping/>
  </p:clrMapOvr>
  <p:transition>
    <p:comb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529" y="332656"/>
            <a:ext cx="8767663" cy="56938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800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ru-RU" sz="28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В 2022 году на исполнение публичных нормативных обязательств направлено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2 980,5 </a:t>
            </a:r>
            <a:r>
              <a:rPr lang="ru-RU" sz="28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тыс. руб., в том числе:</a:t>
            </a:r>
            <a:endParaRPr lang="ru-RU" sz="28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осуществление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мер социальной поддержки студентов, обучающихся в образовательных организациях высшего профессионального образования по договорам о целевом обучении (ежемесячная муниципальная стипендия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) – 2 184 тыс. руб.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выплаты Почетным гражданам – 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379,5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пожизненное ежемесячное денежное вознаграждение ветеранам мотоспорта – 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417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72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Источники  внутреннего финансирования дефицита бюджета ГО город Ирбит,  тыс. руб. 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645512"/>
              </p:ext>
            </p:extLst>
          </p:nvPr>
        </p:nvGraphicFramePr>
        <p:xfrm>
          <a:off x="539552" y="692696"/>
          <a:ext cx="7992890" cy="588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97"/>
                <a:gridCol w="3354435"/>
                <a:gridCol w="824670"/>
                <a:gridCol w="888100"/>
                <a:gridCol w="888096"/>
                <a:gridCol w="888096"/>
                <a:gridCol w="888096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2019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2021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2022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11 100,0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000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1 468,9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41 654,2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5 288,9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57 841,4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93 520,3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- 31 139,1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31 454,0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6 883,0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42 435,6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-92 051,3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13 789,7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>
                <a:latin typeface="Liberation Serif" panose="02020603050405020304" pitchFamily="18" charset="0"/>
              </a:rPr>
              <a:t>Долговые обязательства ГО город Ирбит</a:t>
            </a:r>
            <a:endParaRPr lang="ru-RU" sz="3200" i="1" dirty="0">
              <a:latin typeface="Liberation Serif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96501650"/>
              </p:ext>
            </p:extLst>
          </p:nvPr>
        </p:nvGraphicFramePr>
        <p:xfrm>
          <a:off x="611560" y="1412776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По вопросам, касающимся бюджета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области, обращаться в Финансовое управление администрации 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Также задать вопрос можно на официальном сайте Администрации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сайте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Администрации Городского округа «город Ирбит» Свердловской области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/раздел «Опросы»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http://moirbit.ru/oprosy/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332656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90194041"/>
              </p:ext>
            </p:extLst>
          </p:nvPr>
        </p:nvGraphicFramePr>
        <p:xfrm>
          <a:off x="964602" y="1556792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62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C6C20CD-109E-4425-8096-793C8401B22E}" type="slidenum">
              <a:rPr lang="ru-RU" sz="1200"/>
              <a:pPr algn="r" eaLnBrk="1" hangingPunct="1"/>
              <a:t>9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1029" name="Прямоугольник 19"/>
          <p:cNvSpPr>
            <a:spLocks noChangeArrowheads="1"/>
          </p:cNvSpPr>
          <p:nvPr/>
        </p:nvSpPr>
        <p:spPr bwMode="auto">
          <a:xfrm>
            <a:off x="286963" y="119857"/>
            <a:ext cx="83581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Оборот крупных и средних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предприятий города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30" name="Прямоугольник 6"/>
          <p:cNvSpPr>
            <a:spLocks noChangeArrowheads="1"/>
          </p:cNvSpPr>
          <p:nvPr/>
        </p:nvSpPr>
        <p:spPr bwMode="auto">
          <a:xfrm>
            <a:off x="6979266" y="96678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рублей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639948"/>
              </p:ext>
            </p:extLst>
          </p:nvPr>
        </p:nvGraphicFramePr>
        <p:xfrm>
          <a:off x="192088" y="1700808"/>
          <a:ext cx="8831262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7" name="Лист" r:id="rId3" imgW="8553370" imgH="5171998" progId="Excel.Sheet.8">
                  <p:embed/>
                </p:oleObj>
              </mc:Choice>
              <mc:Fallback>
                <p:oleObj name="Лист" r:id="rId3" imgW="8553370" imgH="51719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700808"/>
                        <a:ext cx="8831262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9552" y="6237312"/>
            <a:ext cx="1395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предварительно</a:t>
            </a:r>
          </a:p>
        </p:txBody>
      </p:sp>
    </p:spTree>
    <p:extLst>
      <p:ext uri="{BB962C8B-B14F-4D97-AF65-F5344CB8AC3E}">
        <p14:creationId xmlns:p14="http://schemas.microsoft.com/office/powerpoint/2010/main" val="959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13823</TotalTime>
  <Words>4917</Words>
  <Application>Microsoft Office PowerPoint</Application>
  <PresentationFormat>Экран (4:3)</PresentationFormat>
  <Paragraphs>1267</Paragraphs>
  <Slides>76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Исполнительная</vt:lpstr>
      <vt:lpstr>Лист</vt:lpstr>
      <vt:lpstr> Отчет  об исполнении бюджета Муниципального образования город Ирбит за 2022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МО город Ирбит</vt:lpstr>
      <vt:lpstr>Муниципальные унитарные предприятия Городского округа «город Ирбит» Свердловской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Демография</vt:lpstr>
      <vt:lpstr>   Жилищное строительство        </vt:lpstr>
      <vt:lpstr>Презентация PowerPoint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Налог, взимаемый в связи с упрощенной системы налогообложения</vt:lpstr>
      <vt:lpstr>Налог, взимаемый в связи с применением патентной системы налогообложения </vt:lpstr>
      <vt:lpstr>Доходы от использования имущества</vt:lpstr>
      <vt:lpstr>Доходы   от   реализации   имущества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ГО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Структура расходов                                                                                                                                       (млн. руб.)</vt:lpstr>
      <vt:lpstr>Расходы в области национальной экономики  (в  млн.руб.)</vt:lpstr>
      <vt:lpstr> Расходы   на    ЖКХ                (в  млн.руб.)</vt:lpstr>
      <vt:lpstr> Расходы  на  образование              (в млн.руб.)</vt:lpstr>
      <vt:lpstr>Расходы на культуру  (в млн.руб.)</vt:lpstr>
      <vt:lpstr>                     Реализация Муниципальных программ  в 2022 году </vt:lpstr>
      <vt:lpstr>Муниципальная программа «Развитие системы образования в Городском округе «город Ирбит» Свердловской области до 2024 года»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Городском округе «город Ирбит» Свердловской области до 2024 года»</vt:lpstr>
      <vt:lpstr> Муниципальная программа «Развитие туризма на территории Городского округа «город Ирбит» Свердловской области до 2024 года»</vt:lpstr>
      <vt:lpstr>Муниципальная программа «Развитие сферы культуры в Городском округе «город Ирбит» Свердловской области до 2024 года»</vt:lpstr>
      <vt:lpstr>Динамика показателей культурно-досуговой сферы  в ГО город Ирбит (ДК им. В.К.Костевича)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музея </vt:lpstr>
      <vt:lpstr> Муниципальная программа «Развитие физической культуры, спорта и молодежной политики в Городском округе  «город Ирбит» Свердловской области до 2024 года» </vt:lpstr>
      <vt:lpstr>Подпрограмма «Молодежь Городского округа «город Ирбит» Свердловской области до 2024 года»</vt:lpstr>
      <vt:lpstr>Подпрограмма «Патриотическое воспитание граждан Городского округа «город Ирбит» Свердловской области  до 2024 года»</vt:lpstr>
      <vt:lpstr>Подпрограмма «Развитие физической культуры и спорта в Городском округе «город Ирбит» Свердловской области  до 2024 года»</vt:lpstr>
      <vt:lpstr>Подпрограмма «Развитие инфраструктуры объектов спорта Муниципальной собственности в Городском округе «город Ирбит» Свердловской области до 2024 года» </vt:lpstr>
      <vt:lpstr>Презентация PowerPoint</vt:lpstr>
      <vt:lpstr>Обеспечение жильем молодых семей</vt:lpstr>
      <vt:lpstr>Муниципальная программа «Реализация основных направлений муниципальной политики в строительном комплексе Городского округа «город Ирбит» Свердловской области до 2024 года»</vt:lpstr>
      <vt:lpstr>Муниципальная программа «Развитие транспортного комплекса Городского округа «город Ирбит» Свердловской области до 2024 года»</vt:lpstr>
      <vt:lpstr>Презентация PowerPoint</vt:lpstr>
      <vt:lpstr>Муниципальная программа «Повышение инвестиционной привлекательности Городского округа «город Ирбит» Свердловской области до 2024 года»</vt:lpstr>
      <vt:lpstr>  Муниципальная программа «Обеспечение общественной безопасности на территории Городского округа «город Ирбит» Свердловской области до 2024 года»</vt:lpstr>
      <vt:lpstr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Городского округа «город Ирбит» Свердловской области до 2024 года»</vt:lpstr>
      <vt:lpstr>Муниципальная программа «Развитие кадровой политики в системе муниципального управления и противодействия коррупции в Городском округе «город Ирбит» Свердловской области до 2024 года»</vt:lpstr>
      <vt:lpstr>Муниципальная программа «Формирование современной городской среды Городского округа «город Ирбит» Свердловской области до 2024 года»</vt:lpstr>
      <vt:lpstr>Презентация PowerPoint</vt:lpstr>
      <vt:lpstr>Презентация PowerPoint</vt:lpstr>
      <vt:lpstr>Источники  внутреннего финансирования дефицита бюджета ГО город Ирбит,  тыс. руб.  </vt:lpstr>
      <vt:lpstr>Долговые обязательства ГО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ZTatyana</cp:lastModifiedBy>
  <cp:revision>1206</cp:revision>
  <cp:lastPrinted>2023-03-14T09:47:20Z</cp:lastPrinted>
  <dcterms:created xsi:type="dcterms:W3CDTF">2014-02-11T03:07:16Z</dcterms:created>
  <dcterms:modified xsi:type="dcterms:W3CDTF">2023-03-28T06:18:37Z</dcterms:modified>
</cp:coreProperties>
</file>