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FFCCFF"/>
    <a:srgbClr val="FF99FF"/>
    <a:srgbClr val="FFFF99"/>
    <a:srgbClr val="FF9933"/>
    <a:srgbClr val="D05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445" y="-1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E845EF-082E-4420-AC26-FCFF2BC420FB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1292EA-64D3-4097-8849-58CFD95EDE5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9036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292EA-64D3-4097-8849-58CFD95EDE5E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3063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292EA-64D3-4097-8849-58CFD95EDE5E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3063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292EA-64D3-4097-8849-58CFD95EDE5E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3063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292EA-64D3-4097-8849-58CFD95EDE5E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3063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292EA-64D3-4097-8849-58CFD95EDE5E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3063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292EA-64D3-4097-8849-58CFD95EDE5E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3063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292EA-64D3-4097-8849-58CFD95EDE5E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3063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292EA-64D3-4097-8849-58CFD95EDE5E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3063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292EA-64D3-4097-8849-58CFD95EDE5E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3063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292EA-64D3-4097-8849-58CFD95EDE5E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3063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292EA-64D3-4097-8849-58CFD95EDE5E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3063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292EA-64D3-4097-8849-58CFD95EDE5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306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292EA-64D3-4097-8849-58CFD95EDE5E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306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292EA-64D3-4097-8849-58CFD95EDE5E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3063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292EA-64D3-4097-8849-58CFD95EDE5E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3063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292EA-64D3-4097-8849-58CFD95EDE5E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3063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292EA-64D3-4097-8849-58CFD95EDE5E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3063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292EA-64D3-4097-8849-58CFD95EDE5E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3063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1292EA-64D3-4097-8849-58CFD95EDE5E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306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02.03.2020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jpeg"/><Relationship Id="rId12" Type="http://schemas.openxmlformats.org/officeDocument/2006/relationships/image" Target="../media/image4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1.png"/><Relationship Id="rId11" Type="http://schemas.openxmlformats.org/officeDocument/2006/relationships/image" Target="../media/image46.jpeg"/><Relationship Id="rId5" Type="http://schemas.openxmlformats.org/officeDocument/2006/relationships/image" Target="../media/image2.png"/><Relationship Id="rId10" Type="http://schemas.openxmlformats.org/officeDocument/2006/relationships/image" Target="../media/image45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340768"/>
            <a:ext cx="8492041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700" b="1" dirty="0">
                <a:latin typeface="Liberation Serif" panose="02020603050405020304" pitchFamily="18" charset="0"/>
              </a:rPr>
              <a:t>Отчет </a:t>
            </a:r>
            <a:endParaRPr lang="ru-RU" sz="4700" b="1" dirty="0" smtClean="0">
              <a:latin typeface="Liberation Serif" panose="02020603050405020304" pitchFamily="18" charset="0"/>
            </a:endParaRPr>
          </a:p>
          <a:p>
            <a:pPr algn="ctr"/>
            <a:r>
              <a:rPr lang="ru-RU" sz="4500" b="1" dirty="0" smtClean="0">
                <a:latin typeface="Liberation Serif" panose="02020603050405020304" pitchFamily="18" charset="0"/>
              </a:rPr>
              <a:t>об </a:t>
            </a:r>
            <a:r>
              <a:rPr lang="ru-RU" sz="4500" b="1" dirty="0">
                <a:latin typeface="Liberation Serif" panose="02020603050405020304" pitchFamily="18" charset="0"/>
              </a:rPr>
              <a:t>исполнении плана мероприятий по противодействию </a:t>
            </a:r>
            <a:r>
              <a:rPr lang="ru-RU" sz="4500" b="1" dirty="0" smtClean="0">
                <a:latin typeface="Liberation Serif" panose="02020603050405020304" pitchFamily="18" charset="0"/>
              </a:rPr>
              <a:t>коррупции</a:t>
            </a:r>
          </a:p>
          <a:p>
            <a:pPr algn="ctr"/>
            <a:r>
              <a:rPr lang="ru-RU" sz="4500" b="1" dirty="0" smtClean="0">
                <a:latin typeface="Liberation Serif" panose="02020603050405020304" pitchFamily="18" charset="0"/>
              </a:rPr>
              <a:t>Муниципального образования город Ирбит за 2019 год </a:t>
            </a:r>
            <a:endParaRPr lang="ru-RU" sz="4500" b="1" dirty="0">
              <a:latin typeface="Liberation Serif" panose="02020603050405020304" pitchFamily="18" charset="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95758"/>
            <a:ext cx="6840760" cy="1176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949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85"/>
    </mc:Choice>
    <mc:Fallback xmlns="">
      <p:transition spd="slow" advTm="7385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oirbit.ru/upload/images/o/ger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2" y="260648"/>
            <a:ext cx="752475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1401548" y="164638"/>
            <a:ext cx="7706956" cy="1296144"/>
          </a:xfrm>
          <a:prstGeom prst="verticalScroll">
            <a:avLst>
              <a:gd name="adj" fmla="val 5231"/>
            </a:avLst>
          </a:prstGeom>
          <a:gradFill rotWithShape="1">
            <a:gsLst>
              <a:gs pos="0">
                <a:srgbClr val="0066FF">
                  <a:alpha val="79999"/>
                </a:srgbClr>
              </a:gs>
              <a:gs pos="100000">
                <a:srgbClr val="FF3300"/>
              </a:gs>
            </a:gsLst>
            <a:lin ang="5400000" scaled="1"/>
          </a:gradFill>
          <a:ln w="28575">
            <a:solidFill>
              <a:srgbClr val="3333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639763" indent="-236538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885825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096963" indent="-173038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</a:defRPr>
            </a:lvl4pPr>
            <a:lvl5pPr marL="1296988" indent="-182563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17541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2113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26685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1257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9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Проведение проверки правильности исчисления, </a:t>
            </a:r>
            <a:r>
              <a:rPr lang="ru-RU" altLang="ru-RU" sz="19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полноты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9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 </a:t>
            </a:r>
            <a:r>
              <a:rPr lang="ru-RU" altLang="ru-RU" sz="19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и своевременности внесения </a:t>
            </a:r>
            <a:r>
              <a:rPr lang="ru-RU" altLang="ru-RU" sz="19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арендной </a:t>
            </a:r>
            <a:r>
              <a:rPr lang="ru-RU" altLang="ru-RU" sz="19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платы </a:t>
            </a:r>
            <a:endParaRPr lang="ru-RU" altLang="ru-RU" sz="1900" b="1" dirty="0" smtClean="0">
              <a:solidFill>
                <a:schemeClr val="tx1"/>
              </a:solidFill>
              <a:latin typeface="Liberation Serif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9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от </a:t>
            </a:r>
            <a:r>
              <a:rPr lang="ru-RU" altLang="ru-RU" sz="19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сдачи в аренду муниципального имущества, </a:t>
            </a:r>
            <a:endParaRPr lang="ru-RU" altLang="ru-RU" sz="1900" b="1" dirty="0" smtClean="0">
              <a:solidFill>
                <a:schemeClr val="tx1"/>
              </a:solidFill>
              <a:latin typeface="Liberation Serif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9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находящегося </a:t>
            </a:r>
            <a:r>
              <a:rPr lang="ru-RU" altLang="ru-RU" sz="19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в казне</a:t>
            </a:r>
            <a:endParaRPr lang="ru-RU" altLang="ru-RU" sz="1900" b="1" dirty="0" smtClean="0">
              <a:solidFill>
                <a:schemeClr val="tx1"/>
              </a:solidFill>
              <a:latin typeface="Liberation Serif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14068" y="1700808"/>
            <a:ext cx="3888432" cy="2862322"/>
          </a:xfrm>
          <a:prstGeom prst="rect">
            <a:avLst/>
          </a:prstGeom>
          <a:scene3d>
            <a:camera prst="obliqueBottomLeft"/>
            <a:lightRig rig="balanced" dir="tr"/>
          </a:scene3d>
          <a:sp3d contourW="14605" prstMaterial="plastic">
            <a:bevelT w="50800"/>
            <a:contourClr>
              <a:schemeClr val="accent5">
                <a:shade val="30000"/>
                <a:satMod val="120000"/>
              </a:schemeClr>
            </a:contourClr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В </a:t>
            </a:r>
            <a:r>
              <a:rPr lang="ru-RU" b="1" dirty="0">
                <a:solidFill>
                  <a:schemeClr val="tx1"/>
                </a:solidFill>
                <a:latin typeface="Liberation Serif" panose="02020603050405020304" pitchFamily="18" charset="0"/>
              </a:rPr>
              <a:t>рамках проведения проверки правильности исчисления, полноты и своевременности внесения арендной платы от сдачи в аренду муниципального имущества, находящегося в казне, создана межведомственная комиссия по недоимке, работа которой осуществляется в ежеквартальном </a:t>
            </a:r>
            <a:r>
              <a:rPr lang="ru-RU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режиме</a:t>
            </a:r>
            <a:endParaRPr lang="ru-RU" b="1" dirty="0">
              <a:solidFill>
                <a:schemeClr val="tx1"/>
              </a:solidFill>
              <a:latin typeface="Liberation Serif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14068" y="5229200"/>
            <a:ext cx="3888432" cy="646331"/>
          </a:xfrm>
          <a:prstGeom prst="rect">
            <a:avLst/>
          </a:prstGeom>
          <a:scene3d>
            <a:camera prst="obliqueBottomLeft"/>
            <a:lightRig rig="balanced" dir="tr"/>
          </a:scene3d>
          <a:sp3d contourW="14605" prstMaterial="plastic">
            <a:bevelT w="50800"/>
            <a:contourClr>
              <a:schemeClr val="accent5">
                <a:shade val="30000"/>
                <a:satMod val="120000"/>
              </a:schemeClr>
            </a:contourClr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Liberation Serif" panose="02020603050405020304" pitchFamily="18" charset="0"/>
              </a:rPr>
              <a:t>В 2019 году проведено </a:t>
            </a:r>
            <a:endParaRPr lang="ru-RU" b="1" dirty="0" smtClean="0">
              <a:solidFill>
                <a:schemeClr val="tx1"/>
              </a:solidFill>
              <a:latin typeface="Liberation Serif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4 заседания комиссии</a:t>
            </a:r>
            <a:endParaRPr lang="ru-RU" b="1" dirty="0">
              <a:solidFill>
                <a:schemeClr val="tx1"/>
              </a:solidFill>
              <a:latin typeface="Liberation Serif" panose="02020603050405020304" pitchFamily="18" charset="0"/>
            </a:endParaRPr>
          </a:p>
        </p:txBody>
      </p:sp>
      <p:sp>
        <p:nvSpPr>
          <p:cNvPr id="7" name="Стрелка вниз 6"/>
          <p:cNvSpPr/>
          <p:nvPr/>
        </p:nvSpPr>
        <p:spPr>
          <a:xfrm>
            <a:off x="2115968" y="4563130"/>
            <a:ext cx="484632" cy="729372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2" descr="https://pp.userapi.com/c830309/v830309848/1aa5ea/rcCrCbPnzz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255566"/>
            <a:ext cx="4394057" cy="2606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://yur-gazeta.ru/wp-content/uploads/2019/11/1vetkovski_raion_gorod_vetka_builder_construction_14_01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202" y="1707647"/>
            <a:ext cx="3706213" cy="249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91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28"/>
    </mc:Choice>
    <mc:Fallback xmlns="">
      <p:transition spd="slow" advTm="18528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oirbit.ru/upload/images/o/ger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2" y="260648"/>
            <a:ext cx="752475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1401548" y="164638"/>
            <a:ext cx="7706956" cy="1296144"/>
          </a:xfrm>
          <a:prstGeom prst="verticalScroll">
            <a:avLst>
              <a:gd name="adj" fmla="val 5231"/>
            </a:avLst>
          </a:prstGeom>
          <a:gradFill rotWithShape="1">
            <a:gsLst>
              <a:gs pos="0">
                <a:srgbClr val="0066FF">
                  <a:alpha val="79999"/>
                </a:srgbClr>
              </a:gs>
              <a:gs pos="100000">
                <a:srgbClr val="FF3300"/>
              </a:gs>
            </a:gsLst>
            <a:lin ang="5400000" scaled="1"/>
          </a:gradFill>
          <a:ln w="28575">
            <a:solidFill>
              <a:srgbClr val="3333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639763" indent="-236538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885825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096963" indent="-173038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</a:defRPr>
            </a:lvl4pPr>
            <a:lvl5pPr marL="1296988" indent="-182563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17541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2113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26685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1257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9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Обеспечение размещения на сайте информации о проведении </a:t>
            </a:r>
            <a:endParaRPr lang="ru-RU" altLang="ru-RU" sz="1900" b="1" dirty="0" smtClean="0">
              <a:solidFill>
                <a:schemeClr val="tx1"/>
              </a:solidFill>
              <a:latin typeface="Liberation Serif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9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конкурсов</a:t>
            </a:r>
            <a:r>
              <a:rPr lang="ru-RU" altLang="ru-RU" sz="19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, </a:t>
            </a:r>
            <a:r>
              <a:rPr lang="ru-RU" altLang="ru-RU" sz="19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аукционов по </a:t>
            </a:r>
            <a:r>
              <a:rPr lang="ru-RU" altLang="ru-RU" sz="19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передаче муниципального имущества </a:t>
            </a:r>
            <a:endParaRPr lang="ru-RU" altLang="ru-RU" sz="1900" b="1" dirty="0" smtClean="0">
              <a:solidFill>
                <a:schemeClr val="tx1"/>
              </a:solidFill>
              <a:latin typeface="Liberation Serif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9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в </a:t>
            </a:r>
            <a:r>
              <a:rPr lang="ru-RU" altLang="ru-RU" sz="19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возмездное пользование и его продаже</a:t>
            </a:r>
            <a:endParaRPr lang="ru-RU" altLang="ru-RU" sz="1900" b="1" dirty="0" smtClean="0">
              <a:solidFill>
                <a:schemeClr val="tx1"/>
              </a:solidFill>
              <a:latin typeface="Liberation Serif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700808"/>
            <a:ext cx="8712968" cy="1200329"/>
          </a:xfrm>
          <a:prstGeom prst="rect">
            <a:avLst/>
          </a:prstGeom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Liberation Serif" panose="02020603050405020304" pitchFamily="18" charset="0"/>
              </a:rPr>
              <a:t>Информация о проведении конкурсов, аукционов по передаче муниципального имущества в возмездное пользование и его продаже размещена на официальном сайте администрации в разделе «конкурсы, аукционы», на официальном сайте торгов и публикуется в общественно-политической газете «Восход»</a:t>
            </a:r>
            <a:endParaRPr lang="ru-RU" b="1" dirty="0">
              <a:latin typeface="Liberation Serif" panose="02020603050405020304" pitchFamily="18" charset="0"/>
            </a:endParaRPr>
          </a:p>
        </p:txBody>
      </p:sp>
      <p:pic>
        <p:nvPicPr>
          <p:cNvPr id="2050" name="Picture 2" descr="C:\Users\korneeva\AppData\Local\Temp\IMG_20200225_091848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140968"/>
            <a:ext cx="6023174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634" y="4422614"/>
            <a:ext cx="2784753" cy="1958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 descr="http://old.34355.ru/files/images-news/gazeta_vosho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389" y="3140968"/>
            <a:ext cx="2868115" cy="84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15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50"/>
    </mc:Choice>
    <mc:Fallback xmlns="">
      <p:transition spd="slow" advTm="1375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oirbit.ru/upload/images/o/ger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2" y="260648"/>
            <a:ext cx="752475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1401548" y="164638"/>
            <a:ext cx="7706956" cy="1296144"/>
          </a:xfrm>
          <a:prstGeom prst="verticalScroll">
            <a:avLst>
              <a:gd name="adj" fmla="val 5231"/>
            </a:avLst>
          </a:prstGeom>
          <a:gradFill rotWithShape="1">
            <a:gsLst>
              <a:gs pos="0">
                <a:srgbClr val="0066FF">
                  <a:alpha val="79999"/>
                </a:srgbClr>
              </a:gs>
              <a:gs pos="100000">
                <a:srgbClr val="FF3300"/>
              </a:gs>
            </a:gsLst>
            <a:lin ang="5400000" scaled="1"/>
          </a:gradFill>
          <a:ln w="28575">
            <a:solidFill>
              <a:srgbClr val="3333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639763" indent="-236538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885825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096963" indent="-173038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</a:defRPr>
            </a:lvl4pPr>
            <a:lvl5pPr marL="1296988" indent="-182563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17541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2113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26685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1257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9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Проведение проверок муниципальных унитарных предприятий </a:t>
            </a:r>
            <a:endParaRPr lang="ru-RU" altLang="ru-RU" sz="1900" b="1" dirty="0" smtClean="0">
              <a:solidFill>
                <a:schemeClr val="tx1"/>
              </a:solidFill>
              <a:latin typeface="Liberation Serif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9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на </a:t>
            </a:r>
            <a:r>
              <a:rPr lang="ru-RU" altLang="ru-RU" sz="19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предмет создания руководством этих предприятий </a:t>
            </a:r>
            <a:endParaRPr lang="ru-RU" altLang="ru-RU" sz="1900" b="1" dirty="0" smtClean="0">
              <a:solidFill>
                <a:schemeClr val="tx1"/>
              </a:solidFill>
              <a:latin typeface="Liberation Serif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9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коммерческих </a:t>
            </a:r>
            <a:r>
              <a:rPr lang="ru-RU" altLang="ru-RU" sz="19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структур, выполняющих посреднических функций</a:t>
            </a:r>
            <a:endParaRPr lang="ru-RU" altLang="ru-RU" sz="1900" b="1" dirty="0" smtClean="0">
              <a:solidFill>
                <a:schemeClr val="tx1"/>
              </a:solidFill>
              <a:latin typeface="Liberation Serif" panose="02020603050405020304" pitchFamily="18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251520" y="1759111"/>
            <a:ext cx="3258108" cy="30243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Мероприятие  реализовано путем проверки унитарных предприятий и заслушиваний их на балансовых </a:t>
            </a:r>
            <a:r>
              <a:rPr lang="ru-RU" dirty="0" smtClean="0"/>
              <a:t>комиссиях</a:t>
            </a:r>
            <a:endParaRPr lang="ru-RU" dirty="0"/>
          </a:p>
        </p:txBody>
      </p:sp>
      <p:sp>
        <p:nvSpPr>
          <p:cNvPr id="11" name="Овал 10"/>
          <p:cNvSpPr/>
          <p:nvPr/>
        </p:nvSpPr>
        <p:spPr>
          <a:xfrm>
            <a:off x="5076056" y="3140968"/>
            <a:ext cx="3906180" cy="35729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 2019 году проведено 12 заседаний балансовых комиссий, на которых рассмотрена деятельность 7 муниципальных унитарных предприятий</a:t>
            </a:r>
            <a:endParaRPr lang="ru-RU" dirty="0"/>
          </a:p>
        </p:txBody>
      </p:sp>
      <p:pic>
        <p:nvPicPr>
          <p:cNvPr id="3076" name="Picture 4" descr="https://avatars.mds.yandex.net/get-altay/372953/2a0000015ecfb9e4132637cd0864321c7df8/XXX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332351"/>
            <a:ext cx="1854453" cy="160570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fastly.4sqi.net/img/general/600x600/15492290_ZlF3NmN4wzrHj-TC0huB_HFbJe-bJ3wRJHArVHXxH0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141" y="5085184"/>
            <a:ext cx="1763266" cy="176326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newdaynews.ru/pict/arts1/56/62/56626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718" y="3789040"/>
            <a:ext cx="1899338" cy="16632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s://photos.wikimapia.org/p/00/03/70/07/93_full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666" y="1446831"/>
            <a:ext cx="1763688" cy="185102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s://sun9-7.userapi.com/9M48lgwFJLEGy-2D7FoMoTp6T3YqU42v6vsjNg/O2Eh2ot-EWU.jpg?ava=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57" y="1446831"/>
            <a:ext cx="1980728" cy="19807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https://i.ytimg.com/vi/zIfFgRHuU7U/hqdefault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675" y="1632252"/>
            <a:ext cx="2047304" cy="16655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https://photos.wikimapia.org/p/00/02/65/50/97_full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979181"/>
            <a:ext cx="1956889" cy="197527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Соединительная линия уступом 14"/>
          <p:cNvCxnSpPr/>
          <p:nvPr/>
        </p:nvCxnSpPr>
        <p:spPr>
          <a:xfrm>
            <a:off x="3509628" y="3321105"/>
            <a:ext cx="1998476" cy="517761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445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41"/>
    </mc:Choice>
    <mc:Fallback xmlns="">
      <p:transition spd="slow" advTm="15141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oirbit.ru/upload/images/o/ger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2" y="260648"/>
            <a:ext cx="752475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1401548" y="164638"/>
            <a:ext cx="7706956" cy="1296144"/>
          </a:xfrm>
          <a:prstGeom prst="verticalScroll">
            <a:avLst>
              <a:gd name="adj" fmla="val 5231"/>
            </a:avLst>
          </a:prstGeom>
          <a:gradFill rotWithShape="1">
            <a:gsLst>
              <a:gs pos="0">
                <a:srgbClr val="0066FF">
                  <a:alpha val="79999"/>
                </a:srgbClr>
              </a:gs>
              <a:gs pos="100000">
                <a:srgbClr val="FF3300"/>
              </a:gs>
            </a:gsLst>
            <a:lin ang="5400000" scaled="1"/>
          </a:gradFill>
          <a:ln w="28575">
            <a:solidFill>
              <a:srgbClr val="3333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639763" indent="-236538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885825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096963" indent="-173038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</a:defRPr>
            </a:lvl4pPr>
            <a:lvl5pPr marL="1296988" indent="-182563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17541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2113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26685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1257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9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Проведение проверок целевого использования средств местного </a:t>
            </a:r>
            <a:endParaRPr lang="ru-RU" altLang="ru-RU" sz="1900" b="1" dirty="0" smtClean="0">
              <a:solidFill>
                <a:schemeClr val="tx1"/>
              </a:solidFill>
              <a:latin typeface="Liberation Serif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9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бюджета</a:t>
            </a:r>
            <a:r>
              <a:rPr lang="ru-RU" altLang="ru-RU" sz="19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, </a:t>
            </a:r>
            <a:r>
              <a:rPr lang="ru-RU" altLang="ru-RU" sz="19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выделяемых </a:t>
            </a:r>
            <a:r>
              <a:rPr lang="ru-RU" altLang="ru-RU" sz="19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по муниципальным программам</a:t>
            </a:r>
            <a:endParaRPr lang="ru-RU" altLang="ru-RU" sz="1900" b="1" dirty="0" smtClean="0">
              <a:solidFill>
                <a:schemeClr val="tx1"/>
              </a:solidFill>
              <a:latin typeface="Liberation Serif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411760" y="1700808"/>
            <a:ext cx="4896544" cy="923330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Liberation Serif" panose="02020603050405020304" pitchFamily="18" charset="0"/>
              </a:rPr>
              <a:t>В 2019 году в соответствии с планом работы Контрольно-счетной палаты на 2019 год проведены три контрольных </a:t>
            </a:r>
            <a:r>
              <a:rPr lang="ru-RU" b="1" dirty="0" smtClean="0">
                <a:latin typeface="Liberation Serif" panose="02020603050405020304" pitchFamily="18" charset="0"/>
              </a:rPr>
              <a:t>мероприятия</a:t>
            </a:r>
            <a:endParaRPr lang="ru-RU" b="1" dirty="0">
              <a:latin typeface="Liberation Serif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2996952"/>
            <a:ext cx="4104456" cy="1477328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ru-RU" sz="1500" dirty="0">
                <a:latin typeface="Liberation Serif" panose="02020603050405020304" pitchFamily="18" charset="0"/>
              </a:rPr>
              <a:t>«Проверка предоставления и использования бюджетных средств на </a:t>
            </a:r>
            <a:r>
              <a:rPr lang="ru-RU" sz="1500" dirty="0">
                <a:latin typeface="Liberation Serif" panose="02020603050405020304" pitchFamily="18" charset="0"/>
                <a:ea typeface="+mj-ea"/>
                <a:cs typeface="+mj-cs"/>
              </a:rPr>
              <a:t>реализацию</a:t>
            </a:r>
            <a:r>
              <a:rPr lang="ru-RU" sz="1500" dirty="0">
                <a:latin typeface="Liberation Serif" panose="02020603050405020304" pitchFamily="18" charset="0"/>
              </a:rPr>
              <a:t> подпрограммы «Патриотическое воспитание граждан Муниципального образования город Ирбит на 2017-2020 годы», за 2017 и 2018 годы»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667225" y="3020963"/>
            <a:ext cx="4392488" cy="1477328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r>
              <a:rPr lang="ru-RU" sz="1500" dirty="0">
                <a:latin typeface="Liberation Serif" panose="02020603050405020304" pitchFamily="18" charset="0"/>
                <a:ea typeface="+mj-ea"/>
                <a:cs typeface="+mj-cs"/>
              </a:rPr>
              <a:t>«Проверка использования бюджетных средств, выделенных на реализацию Муниципальной программы «Доступное жилье молодым семьям, проживающим на территории Муниципального образования город Ирбит на 2017-2020 годы», за 2017 и 2018 годы»</a:t>
            </a:r>
          </a:p>
        </p:txBody>
      </p:sp>
      <p:sp>
        <p:nvSpPr>
          <p:cNvPr id="8" name="Стрелка вправо 7"/>
          <p:cNvSpPr/>
          <p:nvPr/>
        </p:nvSpPr>
        <p:spPr>
          <a:xfrm rot="7228689">
            <a:off x="2940728" y="2724093"/>
            <a:ext cx="454177" cy="150403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 rot="3849070">
            <a:off x="5308552" y="2750214"/>
            <a:ext cx="454177" cy="150403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 rot="5400000">
            <a:off x="3351503" y="3643317"/>
            <a:ext cx="2188760" cy="150403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291469" y="4797152"/>
            <a:ext cx="4572000" cy="1477328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>
            <a:spAutoFit/>
          </a:bodyPr>
          <a:lstStyle/>
          <a:p>
            <a:pPr algn="ctr"/>
            <a:r>
              <a:rPr lang="ru-RU" sz="1500" dirty="0">
                <a:latin typeface="Liberation Serif" panose="02020603050405020304" pitchFamily="18" charset="0"/>
              </a:rPr>
              <a:t>«Проверка предоставления и использования средств местного бюджета в 2018 году на реализацию Муниципальной программы «Повышение эффективности управления собственностью Муниципального образования город Ирбит на 2017-2020 годы»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4868512"/>
            <a:ext cx="1944216" cy="145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771" y="4833740"/>
            <a:ext cx="2067086" cy="137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830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72"/>
    </mc:Choice>
    <mc:Fallback xmlns="">
      <p:transition spd="slow" advTm="28672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oirbit.ru/upload/images/o/ger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2" y="260648"/>
            <a:ext cx="752475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1401548" y="164638"/>
            <a:ext cx="7706956" cy="1296144"/>
          </a:xfrm>
          <a:prstGeom prst="verticalScroll">
            <a:avLst>
              <a:gd name="adj" fmla="val 5231"/>
            </a:avLst>
          </a:prstGeom>
          <a:gradFill rotWithShape="1">
            <a:gsLst>
              <a:gs pos="0">
                <a:srgbClr val="0066FF">
                  <a:alpha val="79999"/>
                </a:srgbClr>
              </a:gs>
              <a:gs pos="100000">
                <a:srgbClr val="FF3300"/>
              </a:gs>
            </a:gsLst>
            <a:lin ang="5400000" scaled="1"/>
          </a:gradFill>
          <a:ln w="28575">
            <a:solidFill>
              <a:srgbClr val="3333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639763" indent="-236538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885825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096963" indent="-173038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</a:defRPr>
            </a:lvl4pPr>
            <a:lvl5pPr marL="1296988" indent="-182563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17541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2113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26685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1257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9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Обеспечение контроля за выполнением требований, установленных </a:t>
            </a:r>
            <a:endParaRPr lang="ru-RU" altLang="ru-RU" sz="1900" b="1" dirty="0" smtClean="0">
              <a:solidFill>
                <a:schemeClr val="tx1"/>
              </a:solidFill>
              <a:latin typeface="Liberation Serif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9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Федеральным </a:t>
            </a:r>
            <a:r>
              <a:rPr lang="ru-RU" altLang="ru-RU" sz="19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законом  от 05.04.2013 года № </a:t>
            </a:r>
            <a:r>
              <a:rPr lang="ru-RU" altLang="ru-RU" sz="19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44-ФЗ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9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«</a:t>
            </a:r>
            <a:r>
              <a:rPr lang="ru-RU" altLang="ru-RU" sz="19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О контрактной </a:t>
            </a:r>
            <a:r>
              <a:rPr lang="ru-RU" altLang="ru-RU" sz="19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Системе  </a:t>
            </a:r>
            <a:r>
              <a:rPr lang="ru-RU" altLang="ru-RU" sz="19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в сфере закупок товаров, </a:t>
            </a:r>
            <a:r>
              <a:rPr lang="ru-RU" altLang="ru-RU" sz="19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работ</a:t>
            </a:r>
            <a:r>
              <a:rPr lang="ru-RU" altLang="ru-RU" sz="19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, услуг </a:t>
            </a:r>
            <a:endParaRPr lang="ru-RU" altLang="ru-RU" sz="1900" b="1" dirty="0" smtClean="0">
              <a:solidFill>
                <a:schemeClr val="tx1"/>
              </a:solidFill>
              <a:latin typeface="Liberation Serif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9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для </a:t>
            </a:r>
            <a:r>
              <a:rPr lang="ru-RU" altLang="ru-RU" sz="19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обеспечения </a:t>
            </a:r>
            <a:r>
              <a:rPr lang="ru-RU" altLang="ru-RU" sz="19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государственных </a:t>
            </a:r>
            <a:r>
              <a:rPr lang="ru-RU" altLang="ru-RU" sz="19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и муниципальных нужд»</a:t>
            </a:r>
            <a:endParaRPr lang="ru-RU" altLang="ru-RU" sz="1900" b="1" dirty="0" smtClean="0">
              <a:solidFill>
                <a:schemeClr val="tx1"/>
              </a:solidFill>
              <a:latin typeface="Liberation Serif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7667" y="2326814"/>
            <a:ext cx="3024336" cy="1477328"/>
          </a:xfrm>
          <a:prstGeom prst="rect">
            <a:avLst/>
          </a:prstGeom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 prst="angle"/>
            <a:contourClr>
              <a:schemeClr val="accent2">
                <a:shade val="30000"/>
                <a:satMod val="120000"/>
              </a:schemeClr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Liberation Serif" panose="02020603050405020304" pitchFamily="18" charset="0"/>
              </a:rPr>
              <a:t>В </a:t>
            </a:r>
            <a:r>
              <a:rPr lang="ru-RU" b="1" dirty="0">
                <a:latin typeface="Liberation Serif" panose="02020603050405020304" pitchFamily="18" charset="0"/>
              </a:rPr>
              <a:t>соответствии с </a:t>
            </a:r>
            <a:r>
              <a:rPr lang="ru-RU" b="1" dirty="0" smtClean="0">
                <a:latin typeface="Liberation Serif" panose="02020603050405020304" pitchFamily="18" charset="0"/>
              </a:rPr>
              <a:t>п. </a:t>
            </a:r>
            <a:r>
              <a:rPr lang="ru-RU" b="1" dirty="0">
                <a:latin typeface="Liberation Serif" panose="02020603050405020304" pitchFamily="18" charset="0"/>
              </a:rPr>
              <a:t>3 </a:t>
            </a:r>
            <a:r>
              <a:rPr lang="ru-RU" b="1" dirty="0" smtClean="0">
                <a:latin typeface="Liberation Serif" panose="02020603050405020304" pitchFamily="18" charset="0"/>
              </a:rPr>
              <a:t>ч. </a:t>
            </a:r>
            <a:r>
              <a:rPr lang="ru-RU" b="1" dirty="0">
                <a:latin typeface="Liberation Serif" panose="02020603050405020304" pitchFamily="18" charset="0"/>
              </a:rPr>
              <a:t>3 статьи 99 №44-ФЗ от 05.04.2013 финансовым управлением проведено 14 </a:t>
            </a:r>
            <a:r>
              <a:rPr lang="ru-RU" b="1" dirty="0" smtClean="0">
                <a:latin typeface="Liberation Serif" panose="02020603050405020304" pitchFamily="18" charset="0"/>
              </a:rPr>
              <a:t>проверок</a:t>
            </a:r>
            <a:endParaRPr lang="ru-RU" b="1" dirty="0">
              <a:latin typeface="Liberation Serif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39952" y="1772816"/>
            <a:ext cx="4248472" cy="55399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dirty="0"/>
              <a:t>Материалы 7 проверок направлены в </a:t>
            </a:r>
            <a:r>
              <a:rPr lang="ru-RU" sz="1500" dirty="0" err="1"/>
              <a:t>Ирбитскую</a:t>
            </a:r>
            <a:r>
              <a:rPr lang="ru-RU" sz="1500" dirty="0"/>
              <a:t> Межрайонную прокуратуру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139952" y="2511480"/>
            <a:ext cx="4248472" cy="784830"/>
          </a:xfrm>
          <a:prstGeom prst="rect">
            <a:avLst/>
          </a:prstGeom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 prst="angle"/>
            <a:contourClr>
              <a:schemeClr val="accent1">
                <a:shade val="30000"/>
                <a:satMod val="120000"/>
              </a:schemeClr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dirty="0"/>
              <a:t>Материалы 3-х проверок – в Минфин Свердловской области для возбуждения и рассмотрения административных дел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139952" y="3501008"/>
            <a:ext cx="4248472" cy="1246495"/>
          </a:xfrm>
          <a:prstGeom prst="rect">
            <a:avLst/>
          </a:prstGeom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 prst="angle"/>
            <a:contourClr>
              <a:schemeClr val="accent1">
                <a:shade val="30000"/>
                <a:satMod val="120000"/>
              </a:schemeClr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dirty="0"/>
              <a:t>По результатам одной проверки субъекту контроля выдано предписание об устранении нарушений законодательства о контрактной системе, которое было исполнено в установленный срок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81683" y="5301208"/>
            <a:ext cx="2736304" cy="92333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В </a:t>
            </a:r>
            <a:r>
              <a:rPr lang="ru-RU" dirty="0"/>
              <a:t>соответствии с </a:t>
            </a:r>
            <a:r>
              <a:rPr lang="ru-RU" dirty="0" smtClean="0"/>
              <a:t>ч. </a:t>
            </a:r>
            <a:r>
              <a:rPr lang="ru-RU" dirty="0"/>
              <a:t>8 </a:t>
            </a:r>
            <a:r>
              <a:rPr lang="ru-RU" dirty="0" smtClean="0"/>
              <a:t>ст. </a:t>
            </a:r>
            <a:r>
              <a:rPr lang="ru-RU" dirty="0"/>
              <a:t>99 Закона №44-ФЗ проведено 2 проверки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139952" y="5053032"/>
            <a:ext cx="4248472" cy="1477328"/>
          </a:xfrm>
          <a:prstGeom prst="rect">
            <a:avLst/>
          </a:prstGeom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 prst="angle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dirty="0"/>
              <a:t>По результатам 2х проверок выявлены нарушения требований законодательства в сфере закупок, содержащие признаки состава административных правонарушений. Материалы проверок направлены в </a:t>
            </a:r>
            <a:r>
              <a:rPr lang="ru-RU" sz="1500" dirty="0" err="1"/>
              <a:t>Ирбитскую</a:t>
            </a:r>
            <a:r>
              <a:rPr lang="ru-RU" sz="1500" dirty="0"/>
              <a:t> межрайонную </a:t>
            </a:r>
            <a:r>
              <a:rPr lang="ru-RU" sz="1500" dirty="0" smtClean="0"/>
              <a:t>прокуратуру</a:t>
            </a:r>
            <a:r>
              <a:rPr lang="ru-RU" sz="1500" dirty="0"/>
              <a:t>.</a:t>
            </a:r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3362003" y="3065478"/>
            <a:ext cx="777949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V="1">
            <a:off x="3362003" y="2049815"/>
            <a:ext cx="777949" cy="7311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3362003" y="3501008"/>
            <a:ext cx="777949" cy="62324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stCxn id="12" idx="3"/>
          </p:cNvCxnSpPr>
          <p:nvPr/>
        </p:nvCxnSpPr>
        <p:spPr>
          <a:xfrm>
            <a:off x="3217987" y="5762873"/>
            <a:ext cx="92196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https://goszakaz.ranepa.ru/images/cache/cd908beb64c37d6895a294845cfdcceb_w8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576" y="3891223"/>
            <a:ext cx="1830216" cy="129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205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91"/>
    </mc:Choice>
    <mc:Fallback xmlns="">
      <p:transition spd="slow" advTm="33191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oirbit.ru/upload/images/o/ger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2" y="260648"/>
            <a:ext cx="752475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1401548" y="164638"/>
            <a:ext cx="7706956" cy="1296144"/>
          </a:xfrm>
          <a:prstGeom prst="verticalScroll">
            <a:avLst>
              <a:gd name="adj" fmla="val 5231"/>
            </a:avLst>
          </a:prstGeom>
          <a:gradFill rotWithShape="1">
            <a:gsLst>
              <a:gs pos="0">
                <a:srgbClr val="0066FF">
                  <a:alpha val="79999"/>
                </a:srgbClr>
              </a:gs>
              <a:gs pos="100000">
                <a:srgbClr val="FF3300"/>
              </a:gs>
            </a:gsLst>
            <a:lin ang="5400000" scaled="1"/>
          </a:gradFill>
          <a:ln w="28575">
            <a:solidFill>
              <a:srgbClr val="3333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639763" indent="-236538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885825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096963" indent="-173038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</a:defRPr>
            </a:lvl4pPr>
            <a:lvl5pPr marL="1296988" indent="-182563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17541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2113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26685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1257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9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Регламентация деятельности органов местного самоуправления: </a:t>
            </a:r>
            <a:endParaRPr lang="ru-RU" altLang="ru-RU" sz="1900" b="1" dirty="0" smtClean="0">
              <a:solidFill>
                <a:schemeClr val="tx1"/>
              </a:solidFill>
              <a:latin typeface="Liberation Serif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9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разработка административных регламентов предоставления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9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муниципальных услуг </a:t>
            </a:r>
            <a:r>
              <a:rPr lang="ru-RU" altLang="ru-RU" sz="19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(исполнения муниципальных функций)</a:t>
            </a:r>
            <a:endParaRPr lang="ru-RU" altLang="ru-RU" sz="1900" b="1" dirty="0" smtClean="0">
              <a:solidFill>
                <a:schemeClr val="tx1"/>
              </a:solidFill>
              <a:latin typeface="Liberation Serif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84287" y="1844824"/>
            <a:ext cx="6744097" cy="969496"/>
          </a:xfrm>
          <a:prstGeom prst="rect">
            <a:avLst/>
          </a:prstGeom>
          <a:effectLst>
            <a:outerShdw blurRad="63500" dist="50800" dir="5400000" sx="98000" sy="98000" rotWithShape="0">
              <a:srgbClr val="000000">
                <a:alpha val="20000"/>
              </a:srgbClr>
            </a:outerShdw>
            <a:reflection blurRad="6350" stA="50000" endA="300" endPos="38500" dist="50800" dir="5400000" sy="-100000" algn="bl" rotWithShape="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900" b="1" dirty="0" smtClean="0">
                <a:latin typeface="Liberation Serif" panose="02020603050405020304" pitchFamily="18" charset="0"/>
              </a:rPr>
              <a:t>Разработано </a:t>
            </a:r>
            <a:r>
              <a:rPr lang="ru-RU" sz="1900" b="1" dirty="0">
                <a:latin typeface="Liberation Serif" panose="02020603050405020304" pitchFamily="18" charset="0"/>
              </a:rPr>
              <a:t>и принято 46 регламентов, размещенных на официальном сайте администрации в разделе «</a:t>
            </a:r>
            <a:r>
              <a:rPr lang="ru-RU" sz="1900" b="1" dirty="0" smtClean="0">
                <a:latin typeface="Liberation Serif" panose="02020603050405020304" pitchFamily="18" charset="0"/>
              </a:rPr>
              <a:t>муниципальные услуги»</a:t>
            </a:r>
            <a:endParaRPr lang="ru-RU" sz="1900" b="1" dirty="0">
              <a:latin typeface="Liberation Serif" panose="02020603050405020304" pitchFamily="18" charset="0"/>
            </a:endParaRPr>
          </a:p>
        </p:txBody>
      </p:sp>
      <p:pic>
        <p:nvPicPr>
          <p:cNvPr id="17" name="Рисунок 16"/>
          <p:cNvPicPr/>
          <p:nvPr/>
        </p:nvPicPr>
        <p:blipFill rotWithShape="1">
          <a:blip r:embed="rId4"/>
          <a:srcRect t="14359"/>
          <a:stretch/>
        </p:blipFill>
        <p:spPr bwMode="auto">
          <a:xfrm>
            <a:off x="1113516" y="3249141"/>
            <a:ext cx="7058884" cy="33843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034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62"/>
    </mc:Choice>
    <mc:Fallback xmlns="">
      <p:transition spd="slow" advTm="14362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oirbit.ru/upload/images/o/ger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2" y="260648"/>
            <a:ext cx="752475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1401548" y="164638"/>
            <a:ext cx="7706956" cy="1296144"/>
          </a:xfrm>
          <a:prstGeom prst="verticalScroll">
            <a:avLst>
              <a:gd name="adj" fmla="val 5231"/>
            </a:avLst>
          </a:prstGeom>
          <a:gradFill rotWithShape="1">
            <a:gsLst>
              <a:gs pos="0">
                <a:srgbClr val="0066FF">
                  <a:alpha val="79999"/>
                </a:srgbClr>
              </a:gs>
              <a:gs pos="100000">
                <a:srgbClr val="FF3300"/>
              </a:gs>
            </a:gsLst>
            <a:lin ang="5400000" scaled="1"/>
          </a:gradFill>
          <a:ln w="28575">
            <a:solidFill>
              <a:srgbClr val="3333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639763" indent="-236538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885825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096963" indent="-173038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</a:defRPr>
            </a:lvl4pPr>
            <a:lvl5pPr marL="1296988" indent="-182563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17541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2113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26685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1257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9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Организация «круглых столов» с участием </a:t>
            </a:r>
            <a:r>
              <a:rPr lang="ru-RU" altLang="ru-RU" sz="19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представителей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9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 </a:t>
            </a:r>
            <a:r>
              <a:rPr lang="ru-RU" altLang="ru-RU" sz="19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общественных организаций по вопросам </a:t>
            </a:r>
            <a:r>
              <a:rPr lang="ru-RU" altLang="ru-RU" sz="19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противодействия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9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 </a:t>
            </a:r>
            <a:r>
              <a:rPr lang="ru-RU" altLang="ru-RU" sz="19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коррупции, формирования в обществе нетерпимого </a:t>
            </a:r>
            <a:endParaRPr lang="ru-RU" altLang="ru-RU" sz="1900" b="1" dirty="0" smtClean="0">
              <a:solidFill>
                <a:schemeClr val="tx1"/>
              </a:solidFill>
              <a:latin typeface="Liberation Serif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9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отношения к </a:t>
            </a:r>
            <a:r>
              <a:rPr lang="ru-RU" altLang="ru-RU" sz="19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ее проявлениям</a:t>
            </a:r>
            <a:endParaRPr lang="ru-RU" altLang="ru-RU" sz="1900" b="1" dirty="0" smtClean="0">
              <a:solidFill>
                <a:schemeClr val="tx1"/>
              </a:solidFill>
              <a:latin typeface="Liberation Serif" panose="02020603050405020304" pitchFamily="18" charset="0"/>
            </a:endParaRPr>
          </a:p>
        </p:txBody>
      </p:sp>
      <p:pic>
        <p:nvPicPr>
          <p:cNvPr id="6146" name="Picture 2" descr="http://adm-ilansk.ru/_nw/10/2188624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98898"/>
            <a:ext cx="3689333" cy="2771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sdp3.ru/wp-content/uploads/35486_picture_81c5e37074a71641870d6a01fab639ad5866eb3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325" y="4348624"/>
            <a:ext cx="3764064" cy="250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ds05.infourok.ru/uploads/ex/0277/000d355e-29b73cb2/hello_html_m905220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20" y="3573016"/>
            <a:ext cx="4114744" cy="2909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нутый угол 6"/>
          <p:cNvSpPr/>
          <p:nvPr/>
        </p:nvSpPr>
        <p:spPr>
          <a:xfrm>
            <a:off x="544102" y="1700808"/>
            <a:ext cx="4243922" cy="1512168"/>
          </a:xfrm>
          <a:prstGeom prst="foldedCorner">
            <a:avLst/>
          </a:prstGeom>
          <a:solidFill>
            <a:srgbClr val="D05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r>
              <a:rPr lang="ru-RU" dirty="0" smtClean="0"/>
              <a:t>20 </a:t>
            </a:r>
            <a:r>
              <a:rPr lang="ru-RU" dirty="0"/>
              <a:t>июня 2019 года проведено совещание в формате «круглого стола» с участием представителя общественной организации ветеранов, инвалидов</a:t>
            </a:r>
          </a:p>
        </p:txBody>
      </p:sp>
    </p:spTree>
    <p:extLst>
      <p:ext uri="{BB962C8B-B14F-4D97-AF65-F5344CB8AC3E}">
        <p14:creationId xmlns:p14="http://schemas.microsoft.com/office/powerpoint/2010/main" val="269680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99"/>
    </mc:Choice>
    <mc:Fallback xmlns="">
      <p:transition spd="slow" advTm="12299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oirbit.ru/upload/images/o/ger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2" y="260648"/>
            <a:ext cx="752475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1401548" y="164638"/>
            <a:ext cx="7706956" cy="1296144"/>
          </a:xfrm>
          <a:prstGeom prst="verticalScroll">
            <a:avLst>
              <a:gd name="adj" fmla="val 5231"/>
            </a:avLst>
          </a:prstGeom>
          <a:gradFill rotWithShape="1">
            <a:gsLst>
              <a:gs pos="0">
                <a:srgbClr val="0066FF">
                  <a:alpha val="79999"/>
                </a:srgbClr>
              </a:gs>
              <a:gs pos="100000">
                <a:srgbClr val="FF3300"/>
              </a:gs>
            </a:gsLst>
            <a:lin ang="5400000" scaled="1"/>
          </a:gradFill>
          <a:ln w="28575">
            <a:solidFill>
              <a:srgbClr val="3333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639763" indent="-236538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885825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096963" indent="-173038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</a:defRPr>
            </a:lvl4pPr>
            <a:lvl5pPr marL="1296988" indent="-182563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17541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2113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26685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1257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9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Информирование жителей города Ирбита через средства массовой </a:t>
            </a:r>
            <a:endParaRPr lang="ru-RU" altLang="ru-RU" sz="1900" b="1" dirty="0" smtClean="0">
              <a:solidFill>
                <a:schemeClr val="tx1"/>
              </a:solidFill>
              <a:latin typeface="Liberation Serif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9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информации о </a:t>
            </a:r>
            <a:r>
              <a:rPr lang="ru-RU" altLang="ru-RU" sz="19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ходе реализации антикоррупционных мероприятий, </a:t>
            </a:r>
            <a:endParaRPr lang="ru-RU" altLang="ru-RU" sz="1900" b="1" dirty="0" smtClean="0">
              <a:solidFill>
                <a:schemeClr val="tx1"/>
              </a:solidFill>
              <a:latin typeface="Liberation Serif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9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изготовление </a:t>
            </a:r>
            <a:r>
              <a:rPr lang="ru-RU" altLang="ru-RU" sz="19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и </a:t>
            </a:r>
            <a:r>
              <a:rPr lang="ru-RU" altLang="ru-RU" sz="19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распространение </a:t>
            </a:r>
            <a:r>
              <a:rPr lang="ru-RU" altLang="ru-RU" sz="19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среди населения печатной и </a:t>
            </a:r>
            <a:endParaRPr lang="ru-RU" altLang="ru-RU" sz="1900" b="1" dirty="0" smtClean="0">
              <a:solidFill>
                <a:schemeClr val="tx1"/>
              </a:solidFill>
              <a:latin typeface="Liberation Serif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9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информационной </a:t>
            </a:r>
            <a:r>
              <a:rPr lang="ru-RU" altLang="ru-RU" sz="19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продукции по противодействию коррупции </a:t>
            </a:r>
            <a:endParaRPr lang="ru-RU" altLang="ru-RU" sz="1900" b="1" dirty="0" smtClean="0">
              <a:solidFill>
                <a:schemeClr val="tx1"/>
              </a:solidFill>
              <a:latin typeface="Liberation Serif" panose="02020603050405020304" pitchFamily="18" charset="0"/>
            </a:endParaRPr>
          </a:p>
        </p:txBody>
      </p:sp>
      <p:pic>
        <p:nvPicPr>
          <p:cNvPr id="11" name="Рисунок 10"/>
          <p:cNvPicPr/>
          <p:nvPr/>
        </p:nvPicPr>
        <p:blipFill rotWithShape="1">
          <a:blip r:embed="rId6"/>
          <a:srcRect t="13903" r="-641"/>
          <a:stretch/>
        </p:blipFill>
        <p:spPr bwMode="auto">
          <a:xfrm>
            <a:off x="5780" y="2117575"/>
            <a:ext cx="3158186" cy="1908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 descr="C:\Users\korneeva\AppData\Local\Temp\IMG_20200225_161953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3139" r="-30" b="14014"/>
          <a:stretch/>
        </p:blipFill>
        <p:spPr bwMode="auto">
          <a:xfrm>
            <a:off x="3141493" y="5259673"/>
            <a:ext cx="1990261" cy="15793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2665">
            <a:off x="5219256" y="5260065"/>
            <a:ext cx="1912180" cy="15953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5" descr="https://apf.mail.ru/cgi-bin/readmsg?id=15826965360510027996;0;3&amp;exif=1&amp;full=1&amp;x-email=nkorneeva84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7" descr="https://apf.mail.ru/cgi-bin/readmsg?id=15826965360510027996;0;3&amp;exif=1&amp;full=1&amp;x-email=nkorneeva84%40mail.r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660" y="2120774"/>
            <a:ext cx="3011380" cy="1505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10" descr="https://apf.mail.ru/cgi-bin/readmsg?id=15826965360510027996;0;1&amp;exif=1&amp;full=1&amp;x-email=nkorneeva84%40mail.ru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006" y="2155217"/>
            <a:ext cx="2875498" cy="1470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12775" y="1499791"/>
            <a:ext cx="8113763" cy="584775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Liberation Serif" panose="02020603050405020304" pitchFamily="18" charset="0"/>
              </a:rPr>
              <a:t>Информация размещена на официальном сайте администрации МО город Ирбит и информационных стендах, размещенных в общедоступных местах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233006" y="3626144"/>
            <a:ext cx="2910994" cy="400110"/>
          </a:xfrm>
          <a:prstGeom prst="rect">
            <a:avLst/>
          </a:prstGeom>
          <a:solidFill>
            <a:srgbClr val="FF9933"/>
          </a:solidFill>
        </p:spPr>
        <p:txBody>
          <a:bodyPr wrap="square">
            <a:spAutoFit/>
          </a:bodyPr>
          <a:lstStyle/>
          <a:p>
            <a:pPr algn="ctr"/>
            <a:r>
              <a:rPr lang="ru-RU" sz="1000" b="1" dirty="0"/>
              <a:t>Баннер на здании Центра детского </a:t>
            </a:r>
            <a:r>
              <a:rPr lang="ru-RU" sz="1000" b="1" dirty="0" smtClean="0"/>
              <a:t>творчества, ул</a:t>
            </a:r>
            <a:r>
              <a:rPr lang="ru-RU" sz="1000" b="1" dirty="0"/>
              <a:t>. </a:t>
            </a:r>
            <a:r>
              <a:rPr lang="ru-RU" sz="1000" b="1" dirty="0" smtClean="0"/>
              <a:t>Пролетарская, </a:t>
            </a:r>
            <a:r>
              <a:rPr lang="ru-RU" sz="1000" b="1" dirty="0"/>
              <a:t>61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163966" y="3626145"/>
            <a:ext cx="3011380" cy="400110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ru-RU" sz="1000" b="1" dirty="0"/>
              <a:t>Баннер на здании </a:t>
            </a:r>
            <a:r>
              <a:rPr lang="ru-RU" sz="1000" b="1" dirty="0" smtClean="0"/>
              <a:t>МБОУ «Школа № 5»</a:t>
            </a:r>
          </a:p>
          <a:p>
            <a:pPr algn="ctr"/>
            <a:r>
              <a:rPr lang="ru-RU" sz="1000" b="1" dirty="0" smtClean="0"/>
              <a:t>ул</a:t>
            </a:r>
            <a:r>
              <a:rPr lang="ru-RU" sz="1000" b="1" dirty="0"/>
              <a:t>. </a:t>
            </a:r>
            <a:r>
              <a:rPr lang="ru-RU" sz="1000" b="1" dirty="0" smtClean="0"/>
              <a:t>Советская, 41</a:t>
            </a:r>
            <a:endParaRPr lang="ru-RU" sz="1000" b="1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0" y="5667430"/>
            <a:ext cx="3011380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ru-RU" sz="1000" b="1" dirty="0"/>
              <a:t>Баннер на </a:t>
            </a:r>
            <a:r>
              <a:rPr lang="ru-RU" sz="1000" b="1" dirty="0" smtClean="0"/>
              <a:t>здании, расположенном по</a:t>
            </a:r>
          </a:p>
          <a:p>
            <a:pPr algn="ctr"/>
            <a:r>
              <a:rPr lang="ru-RU" sz="1000" b="1" dirty="0" smtClean="0"/>
              <a:t>ул</a:t>
            </a:r>
            <a:r>
              <a:rPr lang="ru-RU" sz="1000" b="1" dirty="0"/>
              <a:t>. </a:t>
            </a:r>
            <a:r>
              <a:rPr lang="ru-RU" sz="1000" b="1" dirty="0" smtClean="0"/>
              <a:t>Белинского</a:t>
            </a:r>
            <a:endParaRPr lang="ru-RU" sz="10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915816" y="4044939"/>
            <a:ext cx="3456384" cy="133882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ru-RU" sz="1350" b="1" dirty="0">
                <a:latin typeface="Liberation Serif" panose="02020603050405020304" pitchFamily="18" charset="0"/>
                <a:ea typeface="+mj-ea"/>
                <a:cs typeface="+mj-cs"/>
              </a:rPr>
              <a:t>Изготовлены канцелярские принадлежности (ручки) с нанесением антикоррупционной тематики, социальные наклейки на тему противодействия коррупции  с указанием телефона доверия </a:t>
            </a:r>
            <a:r>
              <a:rPr lang="ru-RU" sz="1350" b="1" dirty="0" smtClean="0">
                <a:latin typeface="Liberation Serif" panose="02020603050405020304" pitchFamily="18" charset="0"/>
                <a:ea typeface="+mj-ea"/>
                <a:cs typeface="+mj-cs"/>
              </a:rPr>
              <a:t>администрации</a:t>
            </a:r>
            <a:endParaRPr lang="ru-RU" sz="1350" b="1" dirty="0">
              <a:latin typeface="Liberation Serif" panose="02020603050405020304" pitchFamily="18" charset="0"/>
              <a:ea typeface="+mj-ea"/>
              <a:cs typeface="+mj-cs"/>
            </a:endParaRPr>
          </a:p>
        </p:txBody>
      </p:sp>
      <p:pic>
        <p:nvPicPr>
          <p:cNvPr id="3074" name="Picture 2" descr="C:\Users\korneeva\AppData\Local\Temp\щит против коррупции  С КИСТЯМИ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60893"/>
            <a:ext cx="3011380" cy="1505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ORRUPCIY_PER_O1__ANW2068-0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978948" y="6117814"/>
            <a:ext cx="487363" cy="4873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7169115" y="5234699"/>
            <a:ext cx="1974885" cy="354541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v"/>
            </a:pPr>
            <a:r>
              <a:rPr lang="ru-RU" sz="1300" b="1" dirty="0" smtClean="0">
                <a:solidFill>
                  <a:srgbClr val="FF0000"/>
                </a:solidFill>
                <a:latin typeface="Liberation Serif" panose="02020603050405020304" pitchFamily="18" charset="0"/>
              </a:rPr>
              <a:t>Прослушать аудио</a:t>
            </a:r>
            <a:endParaRPr lang="ru-RU" sz="1300" b="1" dirty="0">
              <a:solidFill>
                <a:srgbClr val="FF0000"/>
              </a:solidFill>
              <a:latin typeface="Liberation Serif" panose="02020603050405020304" pitchFamily="18" charset="0"/>
            </a:endParaRPr>
          </a:p>
        </p:txBody>
      </p:sp>
      <p:sp>
        <p:nvSpPr>
          <p:cNvPr id="13" name="Стрелка вниз 12"/>
          <p:cNvSpPr/>
          <p:nvPr/>
        </p:nvSpPr>
        <p:spPr>
          <a:xfrm>
            <a:off x="7978948" y="5589240"/>
            <a:ext cx="457931" cy="333782"/>
          </a:xfrm>
          <a:prstGeom prst="down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372200" y="4044939"/>
            <a:ext cx="2736304" cy="116955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1270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Liberation Serif" panose="02020603050405020304" pitchFamily="18" charset="0"/>
              </a:rPr>
              <a:t>Информация по противодействию </a:t>
            </a:r>
            <a:r>
              <a:rPr lang="ru-RU" sz="1400" b="1" dirty="0">
                <a:latin typeface="Liberation Serif" panose="02020603050405020304" pitchFamily="18" charset="0"/>
              </a:rPr>
              <a:t>коррупции </a:t>
            </a:r>
            <a:r>
              <a:rPr lang="ru-RU" sz="1400" b="1" dirty="0">
                <a:latin typeface="Liberation Serif" panose="02020603050405020304" pitchFamily="18" charset="0"/>
              </a:rPr>
              <a:t>транслировалась на Дорожном радио </a:t>
            </a:r>
            <a:r>
              <a:rPr lang="ru-RU" sz="1400" b="1" dirty="0">
                <a:latin typeface="Liberation Serif" panose="02020603050405020304" pitchFamily="18" charset="0"/>
              </a:rPr>
              <a:t>с указанием телефона доверия администрации </a:t>
            </a:r>
          </a:p>
        </p:txBody>
      </p:sp>
    </p:spTree>
    <p:extLst>
      <p:ext uri="{BB962C8B-B14F-4D97-AF65-F5344CB8AC3E}">
        <p14:creationId xmlns:p14="http://schemas.microsoft.com/office/powerpoint/2010/main" val="335223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84"/>
    </mc:Choice>
    <mc:Fallback xmlns="">
      <p:transition spd="slow" advTm="39584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2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2878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oirbit.ru/upload/images/o/ger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2" y="260648"/>
            <a:ext cx="752475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1401548" y="164638"/>
            <a:ext cx="7706956" cy="1176130"/>
          </a:xfrm>
          <a:prstGeom prst="verticalScroll">
            <a:avLst>
              <a:gd name="adj" fmla="val 5231"/>
            </a:avLst>
          </a:prstGeom>
          <a:gradFill rotWithShape="1">
            <a:gsLst>
              <a:gs pos="0">
                <a:srgbClr val="0066FF">
                  <a:alpha val="79999"/>
                </a:srgbClr>
              </a:gs>
              <a:gs pos="100000">
                <a:srgbClr val="FF3300"/>
              </a:gs>
            </a:gsLst>
            <a:lin ang="5400000" scaled="1"/>
          </a:gradFill>
          <a:ln w="28575">
            <a:solidFill>
              <a:srgbClr val="3333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639763" indent="-236538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885825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096963" indent="-173038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</a:defRPr>
            </a:lvl4pPr>
            <a:lvl5pPr marL="1296988" indent="-182563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17541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2113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26685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1257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Проведение периодических опросов населения об уровне </a:t>
            </a:r>
            <a:endParaRPr lang="ru-RU" altLang="ru-RU" sz="2000" b="1" dirty="0" smtClean="0">
              <a:solidFill>
                <a:schemeClr val="tx1"/>
              </a:solidFill>
              <a:latin typeface="Liberation Serif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0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коррумпированности </a:t>
            </a:r>
            <a:r>
              <a:rPr lang="ru-RU" altLang="ru-RU" sz="20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в сфере муниципальной службы</a:t>
            </a:r>
            <a:endParaRPr lang="ru-RU" altLang="ru-RU" sz="2000" b="1" dirty="0" smtClean="0">
              <a:solidFill>
                <a:schemeClr val="tx1"/>
              </a:solidFill>
              <a:latin typeface="Liberation Serif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979712" y="1452167"/>
            <a:ext cx="5328592" cy="12408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Liberation Serif" panose="02020603050405020304" pitchFamily="18" charset="0"/>
              </a:rPr>
              <a:t>В соответствии с постановлением главы от 28.10.2019 года № 220-ПГ  в период с 01.11.2019 по 10.12.2019 года проведен социологический опрос уровня восприятия коррупции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349026" y="2846467"/>
            <a:ext cx="1782813" cy="842392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Liberation Serif" panose="02020603050405020304" pitchFamily="18" charset="0"/>
              </a:rPr>
              <a:t>Изучение внутренней коррупции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156176" y="2846467"/>
            <a:ext cx="1782813" cy="842392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Liberation Serif" panose="02020603050405020304" pitchFamily="18" charset="0"/>
              </a:rPr>
              <a:t>Изучение </a:t>
            </a:r>
            <a:r>
              <a:rPr lang="ru-RU" b="1" dirty="0" smtClean="0">
                <a:latin typeface="Liberation Serif" panose="02020603050405020304" pitchFamily="18" charset="0"/>
              </a:rPr>
              <a:t>бытовой </a:t>
            </a:r>
            <a:r>
              <a:rPr lang="ru-RU" b="1" dirty="0">
                <a:latin typeface="Liberation Serif" panose="02020603050405020304" pitchFamily="18" charset="0"/>
              </a:rPr>
              <a:t>коррупции</a:t>
            </a:r>
          </a:p>
        </p:txBody>
      </p:sp>
      <p:sp>
        <p:nvSpPr>
          <p:cNvPr id="9" name="Стрелка вправо 8"/>
          <p:cNvSpPr/>
          <p:nvPr/>
        </p:nvSpPr>
        <p:spPr>
          <a:xfrm rot="8376316">
            <a:off x="3041984" y="2607200"/>
            <a:ext cx="423489" cy="4785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 rot="2272303">
            <a:off x="5804229" y="2633253"/>
            <a:ext cx="445700" cy="4785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97404" y="3805317"/>
            <a:ext cx="4104457" cy="914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>
                <a:solidFill>
                  <a:schemeClr val="tx1"/>
                </a:solidFill>
                <a:latin typeface="Liberation Serif" panose="02020603050405020304" pitchFamily="18" charset="0"/>
              </a:rPr>
              <a:t>Основными учреждениями, при взаимодействии с которыми граждане попадали в коррупционную ситуацию, являются: учреждения здравоохранения </a:t>
            </a:r>
            <a:endParaRPr lang="ru-RU" sz="1300" dirty="0" smtClean="0">
              <a:solidFill>
                <a:schemeClr val="tx1"/>
              </a:solidFill>
              <a:latin typeface="Liberation Serif" panose="02020603050405020304" pitchFamily="18" charset="0"/>
            </a:endParaRPr>
          </a:p>
          <a:p>
            <a:pPr algn="ctr"/>
            <a:r>
              <a:rPr lang="ru-RU" sz="1300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и ГИБДД</a:t>
            </a:r>
            <a:endParaRPr lang="ru-RU" sz="1300" dirty="0">
              <a:solidFill>
                <a:schemeClr val="tx1"/>
              </a:solidFill>
              <a:latin typeface="Liberation Serif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97405" y="4797152"/>
            <a:ext cx="4104457" cy="4670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>
                <a:solidFill>
                  <a:schemeClr val="tx1"/>
                </a:solidFill>
                <a:latin typeface="Liberation Serif" panose="02020603050405020304" pitchFamily="18" charset="0"/>
              </a:rPr>
              <a:t>Оценка среднего размера коррупционных сделок составила в размере от 1 </a:t>
            </a:r>
            <a:r>
              <a:rPr lang="ru-RU" sz="1300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до </a:t>
            </a:r>
            <a:r>
              <a:rPr lang="ru-RU" sz="1300" dirty="0">
                <a:solidFill>
                  <a:schemeClr val="tx1"/>
                </a:solidFill>
                <a:latin typeface="Liberation Serif" panose="02020603050405020304" pitchFamily="18" charset="0"/>
              </a:rPr>
              <a:t>5 тыс. рублей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07503" y="5373216"/>
            <a:ext cx="4104457" cy="57643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>
                <a:solidFill>
                  <a:schemeClr val="tx1"/>
                </a:solidFill>
                <a:latin typeface="Liberation Serif" panose="02020603050405020304" pitchFamily="18" charset="0"/>
              </a:rPr>
              <a:t>Оценка уровня коррупции выявлена выше среднего уровня в учреждениях здравоохранения; низкий уровень – в дошкольных учреждениях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19085" y="6048046"/>
            <a:ext cx="4104457" cy="76533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>
                <a:solidFill>
                  <a:schemeClr val="tx1"/>
                </a:solidFill>
                <a:latin typeface="Liberation Serif" panose="02020603050405020304" pitchFamily="18" charset="0"/>
              </a:rPr>
              <a:t>Большинством голосов-уровень коррупции в стране увеличился, в Свердловской области остался на прежнем уровне, в Муниципальном образовании город Ирбит - на прежнем уровне</a:t>
            </a: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4860032" y="3805317"/>
            <a:ext cx="4104457" cy="9144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>
                <a:solidFill>
                  <a:schemeClr val="tx1"/>
                </a:solidFill>
                <a:latin typeface="Liberation Serif" panose="02020603050405020304" pitchFamily="18" charset="0"/>
              </a:rPr>
              <a:t>Случаи возникновения коррупционных ситуаций большинством голосов отмечены в учреждениях здравоохранения с указанием размера коррупционных сделок до 100 тыс. рублей.</a:t>
            </a: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4860031" y="4812754"/>
            <a:ext cx="4104457" cy="56046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>
                <a:solidFill>
                  <a:schemeClr val="tx1"/>
                </a:solidFill>
                <a:latin typeface="Liberation Serif" panose="02020603050405020304" pitchFamily="18" charset="0"/>
              </a:rPr>
              <a:t>Уровень коррупции  в государственных органах Свердловской области по оценке работников органов местного самоуправления – низкий</a:t>
            </a: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4860031" y="5480688"/>
            <a:ext cx="4104457" cy="11886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00" dirty="0">
                <a:solidFill>
                  <a:schemeClr val="tx1"/>
                </a:solidFill>
                <a:latin typeface="Liberation Serif" panose="02020603050405020304" pitchFamily="18" charset="0"/>
              </a:rPr>
              <a:t>Основные причины коррупции, указанные большинством голосов, выявлены следующие: сложность, запутанность бюрократических процедур; сложившийся менталитет населения; желание предпринимателей ускорить решение проблемы путем совершения коррупционной сделки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" y="1523616"/>
            <a:ext cx="1757568" cy="117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646" y="1586366"/>
            <a:ext cx="1728192" cy="107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695328"/>
            <a:ext cx="1794607" cy="11964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843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24"/>
    </mc:Choice>
    <mc:Fallback xmlns="">
      <p:transition spd="slow" advTm="29724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oirbit.ru/upload/images/o/ger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2" y="260648"/>
            <a:ext cx="752475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1401548" y="164638"/>
            <a:ext cx="7706956" cy="1176130"/>
          </a:xfrm>
          <a:prstGeom prst="verticalScroll">
            <a:avLst>
              <a:gd name="adj" fmla="val 5231"/>
            </a:avLst>
          </a:prstGeom>
          <a:gradFill rotWithShape="1">
            <a:gsLst>
              <a:gs pos="0">
                <a:srgbClr val="0066FF">
                  <a:alpha val="79999"/>
                </a:srgbClr>
              </a:gs>
              <a:gs pos="100000">
                <a:srgbClr val="FF3300"/>
              </a:gs>
            </a:gsLst>
            <a:lin ang="5400000" scaled="1"/>
          </a:gradFill>
          <a:ln w="28575">
            <a:solidFill>
              <a:srgbClr val="3333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639763" indent="-236538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885825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096963" indent="-173038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</a:defRPr>
            </a:lvl4pPr>
            <a:lvl5pPr marL="1296988" indent="-182563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17541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2113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26685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1257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9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Проведение в общеобразовательных учреждениях </a:t>
            </a:r>
            <a:r>
              <a:rPr lang="ru-RU" altLang="ru-RU" sz="19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мероприятий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9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 </a:t>
            </a:r>
            <a:r>
              <a:rPr lang="ru-RU" altLang="ru-RU" sz="19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о понятиях «Коррупция, </a:t>
            </a:r>
            <a:r>
              <a:rPr lang="ru-RU" altLang="ru-RU" sz="1900" b="1" dirty="0" err="1">
                <a:solidFill>
                  <a:schemeClr val="tx1"/>
                </a:solidFill>
                <a:latin typeface="Liberation Serif" panose="02020603050405020304" pitchFamily="18" charset="0"/>
              </a:rPr>
              <a:t>антикорррупционная</a:t>
            </a:r>
            <a:r>
              <a:rPr lang="ru-RU" altLang="ru-RU" sz="19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 деятельность» </a:t>
            </a:r>
            <a:endParaRPr lang="ru-RU" altLang="ru-RU" sz="1900" b="1" dirty="0" smtClean="0">
              <a:solidFill>
                <a:schemeClr val="tx1"/>
              </a:solidFill>
              <a:latin typeface="Liberation Serif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47664" y="1498898"/>
            <a:ext cx="5742384" cy="107721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Liberation Serif" panose="02020603050405020304" pitchFamily="18" charset="0"/>
              </a:rPr>
              <a:t>Реализуются мероприятия </a:t>
            </a:r>
            <a:r>
              <a:rPr lang="ru-RU" sz="1600" b="1" dirty="0">
                <a:latin typeface="Liberation Serif" panose="02020603050405020304" pitchFamily="18" charset="0"/>
              </a:rPr>
              <a:t>программы по антикоррупционному просвещению обучающихся </a:t>
            </a:r>
          </a:p>
          <a:p>
            <a:pPr algn="ctr"/>
            <a:r>
              <a:rPr lang="ru-RU" sz="1600" b="1" dirty="0">
                <a:latin typeface="Liberation Serif" panose="02020603050405020304" pitchFamily="18" charset="0"/>
              </a:rPr>
              <a:t>на 2019 год, утвержденной распоряжением Правительства Российской Федерации от 29.01.2019 № 98-р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58" y="2780928"/>
            <a:ext cx="1830338" cy="109260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latin typeface="Liberation Serif" panose="02020603050405020304" pitchFamily="18" charset="0"/>
              </a:rPr>
              <a:t>Проведено 273 открытых </a:t>
            </a:r>
            <a:r>
              <a:rPr lang="ru-RU" sz="1300" b="1" dirty="0">
                <a:latin typeface="Liberation Serif" panose="02020603050405020304" pitchFamily="18" charset="0"/>
              </a:rPr>
              <a:t>уроков и классных часов по антикоррупционной тематике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051720" y="2790081"/>
            <a:ext cx="1925960" cy="1600438"/>
          </a:xfrm>
          <a:prstGeom prst="rect">
            <a:avLst/>
          </a:prstGeom>
          <a:solidFill>
            <a:srgbClr val="FFFF99"/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dk1"/>
                </a:solidFill>
                <a:latin typeface="Liberation Serif" panose="02020603050405020304" pitchFamily="18" charset="0"/>
              </a:rPr>
              <a:t>Проведено 2 общественных акции в целях антикоррупционного </a:t>
            </a:r>
            <a:r>
              <a:rPr lang="ru-RU" sz="1300" b="1" dirty="0">
                <a:solidFill>
                  <a:schemeClr val="dk1"/>
                </a:solidFill>
                <a:latin typeface="Liberation Serif" panose="02020603050405020304" pitchFamily="18" charset="0"/>
              </a:rPr>
              <a:t>просвещения</a:t>
            </a:r>
            <a:r>
              <a:rPr lang="ru-RU" sz="1400" b="1" dirty="0">
                <a:solidFill>
                  <a:schemeClr val="dk1"/>
                </a:solidFill>
                <a:latin typeface="Liberation Serif" panose="02020603050405020304" pitchFamily="18" charset="0"/>
              </a:rPr>
              <a:t> и противодействия коррупции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211960" y="2780928"/>
            <a:ext cx="2286000" cy="224676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Liberation Serif" panose="02020603050405020304" pitchFamily="18" charset="0"/>
              </a:rPr>
              <a:t>Во всех образовательных организациях имеется </a:t>
            </a:r>
            <a:r>
              <a:rPr lang="ru-RU" sz="1400" b="1" dirty="0">
                <a:latin typeface="Liberation Serif" panose="02020603050405020304" pitchFamily="18" charset="0"/>
              </a:rPr>
              <a:t>раздел «Противодействие </a:t>
            </a:r>
            <a:r>
              <a:rPr lang="ru-RU" sz="1400" b="1" dirty="0" smtClean="0">
                <a:latin typeface="Liberation Serif" panose="02020603050405020304" pitchFamily="18" charset="0"/>
              </a:rPr>
              <a:t>коррупции», </a:t>
            </a:r>
            <a:r>
              <a:rPr lang="ru-RU" sz="1400" b="1" dirty="0">
                <a:latin typeface="Liberation Serif" panose="02020603050405020304" pitchFamily="18" charset="0"/>
              </a:rPr>
              <a:t>размещенный на официальном сайте организации в информационно-коммуникационной сети «Интернет»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804248" y="2780928"/>
            <a:ext cx="1944216" cy="1600438"/>
          </a:xfrm>
          <a:prstGeom prst="rect">
            <a:avLst/>
          </a:prstGeom>
          <a:solidFill>
            <a:srgbClr val="FFCCFF"/>
          </a:solidFill>
          <a:effectLst>
            <a:innerShdw blurRad="114300">
              <a:prstClr val="black"/>
            </a:innerShdw>
          </a:effectLst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Liberation Serif" panose="02020603050405020304" pitchFamily="18" charset="0"/>
              </a:rPr>
              <a:t>Проведено 2 конкурса </a:t>
            </a:r>
            <a:r>
              <a:rPr lang="ru-RU" sz="1400" b="1" dirty="0">
                <a:latin typeface="Liberation Serif" panose="02020603050405020304" pitchFamily="18" charset="0"/>
              </a:rPr>
              <a:t>социальной </a:t>
            </a:r>
            <a:endParaRPr lang="ru-RU" sz="1400" b="1" dirty="0" smtClean="0">
              <a:latin typeface="Liberation Serif" panose="02020603050405020304" pitchFamily="18" charset="0"/>
            </a:endParaRPr>
          </a:p>
          <a:p>
            <a:pPr algn="ctr"/>
            <a:r>
              <a:rPr lang="ru-RU" sz="1400" b="1" dirty="0" smtClean="0">
                <a:latin typeface="Liberation Serif" panose="02020603050405020304" pitchFamily="18" charset="0"/>
              </a:rPr>
              <a:t>рекламы </a:t>
            </a:r>
            <a:r>
              <a:rPr lang="ru-RU" sz="1400" b="1" dirty="0">
                <a:latin typeface="Liberation Serif" panose="02020603050405020304" pitchFamily="18" charset="0"/>
              </a:rPr>
              <a:t>на антикоррупционную тематику среди обучающихся организаций</a:t>
            </a:r>
          </a:p>
        </p:txBody>
      </p:sp>
      <p:cxnSp>
        <p:nvCxnSpPr>
          <p:cNvPr id="13" name="Прямая со стрелкой 12"/>
          <p:cNvCxnSpPr>
            <a:stCxn id="2" idx="2"/>
          </p:cNvCxnSpPr>
          <p:nvPr/>
        </p:nvCxnSpPr>
        <p:spPr>
          <a:xfrm flipH="1">
            <a:off x="3563888" y="2576116"/>
            <a:ext cx="854968" cy="2048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stCxn id="2" idx="2"/>
          </p:cNvCxnSpPr>
          <p:nvPr/>
        </p:nvCxnSpPr>
        <p:spPr>
          <a:xfrm flipH="1">
            <a:off x="1691680" y="2576116"/>
            <a:ext cx="2727176" cy="2048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stCxn id="2" idx="2"/>
          </p:cNvCxnSpPr>
          <p:nvPr/>
        </p:nvCxnSpPr>
        <p:spPr>
          <a:xfrm>
            <a:off x="4418856" y="2576116"/>
            <a:ext cx="585192" cy="2048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stCxn id="2" idx="2"/>
          </p:cNvCxnSpPr>
          <p:nvPr/>
        </p:nvCxnSpPr>
        <p:spPr>
          <a:xfrm>
            <a:off x="4418856" y="2576116"/>
            <a:ext cx="2673424" cy="2048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37" y="4518620"/>
            <a:ext cx="3244855" cy="2330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491" y="4734643"/>
            <a:ext cx="2522247" cy="2003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843" y="5079318"/>
            <a:ext cx="2478410" cy="1769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793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26"/>
    </mc:Choice>
    <mc:Fallback xmlns="">
      <p:transition spd="slow" advTm="38026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oirbit.ru/upload/images/o/ger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2" y="260648"/>
            <a:ext cx="752475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3984" y="1772816"/>
            <a:ext cx="4892112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Liberation Serif" panose="02020603050405020304" pitchFamily="18" charset="0"/>
              </a:rPr>
              <a:t>В 2019 году разработаны </a:t>
            </a:r>
            <a:r>
              <a:rPr lang="ru-RU" sz="2000" b="1" dirty="0">
                <a:latin typeface="Liberation Serif" panose="02020603050405020304" pitchFamily="18" charset="0"/>
              </a:rPr>
              <a:t>и </a:t>
            </a:r>
            <a:r>
              <a:rPr lang="ru-RU" sz="2000" b="1" dirty="0" smtClean="0">
                <a:latin typeface="Liberation Serif" panose="02020603050405020304" pitchFamily="18" charset="0"/>
              </a:rPr>
              <a:t>приняты: </a:t>
            </a:r>
          </a:p>
          <a:p>
            <a:endParaRPr lang="ru-RU" sz="2000" b="1" dirty="0" smtClean="0">
              <a:latin typeface="Liberation Serif" panose="02020603050405020304" pitchFamily="18" charset="0"/>
            </a:endParaRPr>
          </a:p>
          <a:p>
            <a:r>
              <a:rPr lang="ru-RU" sz="1900" b="1" dirty="0" smtClean="0">
                <a:latin typeface="Liberation Serif" panose="02020603050405020304" pitchFamily="18" charset="0"/>
              </a:rPr>
              <a:t>Постановление </a:t>
            </a:r>
            <a:r>
              <a:rPr lang="ru-RU" sz="1900" b="1" dirty="0">
                <a:latin typeface="Liberation Serif" panose="02020603050405020304" pitchFamily="18" charset="0"/>
              </a:rPr>
              <a:t>Главы МО город Ирбит от 01.02.2019 №11-ПГ «Об использовании программного обеспечения «Справки БК»</a:t>
            </a:r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1475656" y="323916"/>
            <a:ext cx="7431360" cy="1189112"/>
          </a:xfrm>
          <a:prstGeom prst="verticalScroll">
            <a:avLst>
              <a:gd name="adj" fmla="val 5231"/>
            </a:avLst>
          </a:prstGeom>
          <a:gradFill rotWithShape="1">
            <a:gsLst>
              <a:gs pos="0">
                <a:srgbClr val="0066FF">
                  <a:alpha val="79999"/>
                </a:srgbClr>
              </a:gs>
              <a:gs pos="100000">
                <a:srgbClr val="FF3300"/>
              </a:gs>
            </a:gsLst>
            <a:lin ang="5400000" scaled="1"/>
          </a:gradFill>
          <a:ln w="28575">
            <a:solidFill>
              <a:srgbClr val="3333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639763" indent="-236538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885825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096963" indent="-173038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</a:defRPr>
            </a:lvl4pPr>
            <a:lvl5pPr marL="1296988" indent="-182563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17541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2113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26685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1257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5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Совершенствование правового регулирования </a:t>
            </a:r>
            <a:endParaRPr lang="ru-RU" altLang="ru-RU" sz="2500" b="1" dirty="0" smtClean="0">
              <a:solidFill>
                <a:schemeClr val="tx1"/>
              </a:solidFill>
              <a:latin typeface="Liberation Serif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5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противодействия </a:t>
            </a:r>
            <a:r>
              <a:rPr lang="ru-RU" altLang="ru-RU" sz="25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коррупции</a:t>
            </a:r>
            <a:endParaRPr lang="ru-RU" altLang="ru-RU" sz="2500" b="1" dirty="0" smtClean="0">
              <a:solidFill>
                <a:schemeClr val="tx1"/>
              </a:solidFill>
              <a:latin typeface="Liberation Serif" panose="02020603050405020304" pitchFamily="18" charset="0"/>
            </a:endParaRPr>
          </a:p>
        </p:txBody>
      </p:sp>
      <p:sp>
        <p:nvSpPr>
          <p:cNvPr id="5" name="AutoShape 20"/>
          <p:cNvSpPr>
            <a:spLocks noChangeArrowheads="1"/>
          </p:cNvSpPr>
          <p:nvPr/>
        </p:nvSpPr>
        <p:spPr bwMode="auto">
          <a:xfrm>
            <a:off x="424559" y="2489140"/>
            <a:ext cx="152400" cy="152400"/>
          </a:xfrm>
          <a:prstGeom prst="star16">
            <a:avLst>
              <a:gd name="adj" fmla="val 37500"/>
            </a:avLst>
          </a:prstGeom>
          <a:solidFill>
            <a:srgbClr val="C6E7FC">
              <a:lumMod val="75000"/>
            </a:srgbClr>
          </a:solidFill>
          <a:ln w="9525">
            <a:solidFill>
              <a:srgbClr val="073E87">
                <a:lumMod val="60000"/>
                <a:lumOff val="40000"/>
              </a:srgbClr>
            </a:solidFill>
            <a:miter lim="800000"/>
            <a:headEnd/>
            <a:tailEnd/>
          </a:ln>
          <a:effectLst>
            <a:innerShdw blurRad="114300">
              <a:prstClr val="black"/>
            </a:inn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3" name="Picture 2" descr="https://ic.pics.livejournal.com/yakov_sirotkin/2095775/13174/13174_8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628799"/>
            <a:ext cx="3384376" cy="259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76959" y="3460918"/>
            <a:ext cx="5147169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>
                <a:latin typeface="Liberation Serif" panose="02020603050405020304" pitchFamily="18" charset="0"/>
              </a:rPr>
              <a:t>П</a:t>
            </a:r>
            <a:r>
              <a:rPr lang="ru-RU" sz="1900" b="1" dirty="0" smtClean="0">
                <a:latin typeface="Liberation Serif" panose="02020603050405020304" pitchFamily="18" charset="0"/>
              </a:rPr>
              <a:t>остановление </a:t>
            </a:r>
            <a:r>
              <a:rPr lang="ru-RU" sz="1900" b="1" dirty="0">
                <a:latin typeface="Liberation Serif" panose="02020603050405020304" pitchFamily="18" charset="0"/>
              </a:rPr>
              <a:t>администрации Муниципального образования город Ирбит от </a:t>
            </a:r>
            <a:r>
              <a:rPr lang="ru-RU" sz="1900" b="1" dirty="0" smtClean="0">
                <a:latin typeface="Liberation Serif" panose="02020603050405020304" pitchFamily="18" charset="0"/>
              </a:rPr>
              <a:t>13 </a:t>
            </a:r>
            <a:r>
              <a:rPr lang="ru-RU" sz="1900" b="1" dirty="0">
                <a:latin typeface="Liberation Serif" panose="02020603050405020304" pitchFamily="18" charset="0"/>
              </a:rPr>
              <a:t>ноября 2019 года № 1732-ПА «Об утверждении муниципальной программы </a:t>
            </a:r>
            <a:r>
              <a:rPr lang="ru-RU" sz="1900" b="1" dirty="0" smtClean="0">
                <a:latin typeface="Liberation Serif" panose="02020603050405020304" pitchFamily="18" charset="0"/>
              </a:rPr>
              <a:t>«</a:t>
            </a:r>
            <a:r>
              <a:rPr lang="ru-RU" sz="1900" b="1" dirty="0">
                <a:latin typeface="Liberation Serif" panose="02020603050405020304" pitchFamily="18" charset="0"/>
              </a:rPr>
              <a:t>Развитие кадровой политики в системе муниципального управления Муниципального образования город Ирбит и противодействия коррупции в Муниципальном образовании город Ирбит до 2024 года»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59" y="3573016"/>
            <a:ext cx="188913" cy="18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548" y="4342258"/>
            <a:ext cx="3290900" cy="2409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268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30"/>
    </mc:Choice>
    <mc:Fallback xmlns="">
      <p:transition spd="slow" advTm="1813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oirbit.ru/upload/images/o/ger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2" y="260648"/>
            <a:ext cx="752475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1401548" y="164638"/>
            <a:ext cx="7706956" cy="1176130"/>
          </a:xfrm>
          <a:prstGeom prst="verticalScroll">
            <a:avLst>
              <a:gd name="adj" fmla="val 5231"/>
            </a:avLst>
          </a:prstGeom>
          <a:gradFill rotWithShape="1">
            <a:gsLst>
              <a:gs pos="0">
                <a:srgbClr val="0066FF">
                  <a:alpha val="79999"/>
                </a:srgbClr>
              </a:gs>
              <a:gs pos="100000">
                <a:srgbClr val="FF3300"/>
              </a:gs>
            </a:gsLst>
            <a:lin ang="5400000" scaled="1"/>
          </a:gradFill>
          <a:ln w="28575">
            <a:solidFill>
              <a:srgbClr val="3333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639763" indent="-236538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885825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096963" indent="-173038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</a:defRPr>
            </a:lvl4pPr>
            <a:lvl5pPr marL="1296988" indent="-182563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17541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2113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26685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1257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9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Разработка плана работы Комиссии  по координации </a:t>
            </a:r>
            <a:endParaRPr lang="ru-RU" altLang="ru-RU" sz="1900" b="1" dirty="0" smtClean="0">
              <a:solidFill>
                <a:schemeClr val="tx1"/>
              </a:solidFill>
              <a:latin typeface="Liberation Serif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9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работы </a:t>
            </a:r>
            <a:r>
              <a:rPr lang="ru-RU" altLang="ru-RU" sz="19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по противодействию коррупции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9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на </a:t>
            </a:r>
            <a:r>
              <a:rPr lang="ru-RU" altLang="ru-RU" sz="19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2019 </a:t>
            </a:r>
            <a:r>
              <a:rPr lang="ru-RU" altLang="ru-RU" sz="19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год.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501008"/>
            <a:ext cx="4751982" cy="3226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7932" y="1487116"/>
            <a:ext cx="8612188" cy="2031325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Liberation Serif" panose="02020603050405020304" pitchFamily="18" charset="0"/>
              </a:rPr>
              <a:t>В </a:t>
            </a:r>
            <a:r>
              <a:rPr lang="ru-RU" dirty="0">
                <a:latin typeface="Liberation Serif" panose="02020603050405020304" pitchFamily="18" charset="0"/>
              </a:rPr>
              <a:t>соответствии с целями и задачами муниципальной программы «Развитие кадровой политики в системе муниципального управления Муниципального образования город Ирбит и противодействия коррупции в Муниципальном образовании </a:t>
            </a:r>
            <a:endParaRPr lang="ru-RU" dirty="0" smtClean="0">
              <a:latin typeface="Liberation Serif" panose="02020603050405020304" pitchFamily="18" charset="0"/>
            </a:endParaRPr>
          </a:p>
          <a:p>
            <a:pPr algn="ctr"/>
            <a:r>
              <a:rPr lang="ru-RU" dirty="0" smtClean="0">
                <a:latin typeface="Liberation Serif" panose="02020603050405020304" pitchFamily="18" charset="0"/>
              </a:rPr>
              <a:t>город </a:t>
            </a:r>
            <a:r>
              <a:rPr lang="ru-RU" dirty="0">
                <a:latin typeface="Liberation Serif" panose="02020603050405020304" pitchFamily="18" charset="0"/>
              </a:rPr>
              <a:t>Ирбит», утвержденной постановлением администрации Муниципального </a:t>
            </a:r>
            <a:endParaRPr lang="ru-RU" dirty="0" smtClean="0">
              <a:latin typeface="Liberation Serif" panose="02020603050405020304" pitchFamily="18" charset="0"/>
            </a:endParaRPr>
          </a:p>
          <a:p>
            <a:pPr algn="ctr"/>
            <a:r>
              <a:rPr lang="ru-RU" dirty="0" smtClean="0">
                <a:latin typeface="Liberation Serif" panose="02020603050405020304" pitchFamily="18" charset="0"/>
              </a:rPr>
              <a:t>образования </a:t>
            </a:r>
            <a:r>
              <a:rPr lang="ru-RU" dirty="0">
                <a:latin typeface="Liberation Serif" panose="02020603050405020304" pitchFamily="18" charset="0"/>
              </a:rPr>
              <a:t>город Ирбит от 28.02.2014 года № 2571, </a:t>
            </a:r>
            <a:endParaRPr lang="ru-RU" dirty="0" smtClean="0">
              <a:latin typeface="Liberation Serif" panose="02020603050405020304" pitchFamily="18" charset="0"/>
            </a:endParaRPr>
          </a:p>
          <a:p>
            <a:pPr algn="ctr"/>
            <a:r>
              <a:rPr lang="ru-RU" b="1" dirty="0" smtClean="0">
                <a:latin typeface="Liberation Serif" panose="02020603050405020304" pitchFamily="18" charset="0"/>
              </a:rPr>
              <a:t>утвержден </a:t>
            </a:r>
            <a:r>
              <a:rPr lang="ru-RU" b="1" dirty="0">
                <a:latin typeface="Liberation Serif" panose="02020603050405020304" pitchFamily="18" charset="0"/>
              </a:rPr>
              <a:t>план работы Комиссии по координации работы по противодействию коррупции в Муниципальном образовании город Ирбит на 2019 год </a:t>
            </a:r>
            <a:endParaRPr lang="ru-RU" dirty="0">
              <a:latin typeface="Liberation Serif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611" y="3501008"/>
            <a:ext cx="2302466" cy="3256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51" y="5114223"/>
            <a:ext cx="1647731" cy="1163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51" y="3933056"/>
            <a:ext cx="1646485" cy="87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3283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14"/>
    </mc:Choice>
    <mc:Fallback xmlns="">
      <p:transition spd="slow" advTm="16414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oirbit.ru/upload/images/o/ger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2" y="260648"/>
            <a:ext cx="752475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1401548" y="164638"/>
            <a:ext cx="7706956" cy="1176130"/>
          </a:xfrm>
          <a:prstGeom prst="verticalScroll">
            <a:avLst>
              <a:gd name="adj" fmla="val 5231"/>
            </a:avLst>
          </a:prstGeom>
          <a:gradFill rotWithShape="1">
            <a:gsLst>
              <a:gs pos="0">
                <a:srgbClr val="0066FF">
                  <a:alpha val="79999"/>
                </a:srgbClr>
              </a:gs>
              <a:gs pos="100000">
                <a:srgbClr val="FF3300"/>
              </a:gs>
            </a:gsLst>
            <a:lin ang="5400000" scaled="1"/>
          </a:gradFill>
          <a:ln w="28575">
            <a:solidFill>
              <a:srgbClr val="3333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639763" indent="-236538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885825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096963" indent="-173038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</a:defRPr>
            </a:lvl4pPr>
            <a:lvl5pPr marL="1296988" indent="-182563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17541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2113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26685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1257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9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Информирование населения о деятельности Комиссии  </a:t>
            </a:r>
            <a:endParaRPr lang="ru-RU" altLang="ru-RU" sz="1900" b="1" dirty="0" smtClean="0">
              <a:solidFill>
                <a:schemeClr val="tx1"/>
              </a:solidFill>
              <a:latin typeface="Liberation Serif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9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по </a:t>
            </a:r>
            <a:r>
              <a:rPr lang="ru-RU" altLang="ru-RU" sz="19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координации работы по противодействию коррупции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140968"/>
            <a:ext cx="7184292" cy="3300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62236" y="1772816"/>
            <a:ext cx="7920880" cy="1200329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Liberation Serif" panose="02020603050405020304" pitchFamily="18" charset="0"/>
              </a:rPr>
              <a:t>Информирование населения о деятельности Комиссии  </a:t>
            </a:r>
            <a:r>
              <a:rPr lang="ru-RU" b="1" dirty="0" smtClean="0">
                <a:latin typeface="Liberation Serif" panose="02020603050405020304" pitchFamily="18" charset="0"/>
              </a:rPr>
              <a:t>осуществляется </a:t>
            </a:r>
            <a:r>
              <a:rPr lang="ru-RU" b="1" dirty="0">
                <a:latin typeface="Liberation Serif" panose="02020603050405020304" pitchFamily="18" charset="0"/>
              </a:rPr>
              <a:t>путем размещения протоколов Комиссии  по координации работы по противодействию коррупции на официальном сайте </a:t>
            </a:r>
            <a:r>
              <a:rPr lang="ru-RU" b="1" dirty="0" smtClean="0">
                <a:latin typeface="Liberation Serif" panose="02020603050405020304" pitchFamily="18" charset="0"/>
              </a:rPr>
              <a:t>администрации Муниципального </a:t>
            </a:r>
            <a:r>
              <a:rPr lang="ru-RU" b="1" dirty="0">
                <a:latin typeface="Liberation Serif" panose="02020603050405020304" pitchFamily="18" charset="0"/>
              </a:rPr>
              <a:t>образования город Ирбит</a:t>
            </a:r>
          </a:p>
        </p:txBody>
      </p:sp>
    </p:spTree>
    <p:extLst>
      <p:ext uri="{BB962C8B-B14F-4D97-AF65-F5344CB8AC3E}">
        <p14:creationId xmlns:p14="http://schemas.microsoft.com/office/powerpoint/2010/main" val="401503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08"/>
    </mc:Choice>
    <mc:Fallback xmlns="">
      <p:transition spd="slow" advTm="21408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243133" y="1628800"/>
            <a:ext cx="3737917" cy="2308324"/>
          </a:xfrm>
          <a:prstGeom prst="rect">
            <a:avLst/>
          </a:prstGeom>
          <a:solidFill>
            <a:srgbClr val="FFCC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Liberation Serif" panose="02020603050405020304" pitchFamily="18" charset="0"/>
              </a:rPr>
              <a:t>Доведение </a:t>
            </a:r>
            <a:r>
              <a:rPr lang="ru-RU" sz="1600" b="1" dirty="0">
                <a:latin typeface="Liberation Serif" panose="02020603050405020304" pitchFamily="18" charset="0"/>
              </a:rPr>
              <a:t>таблиц с анкетными данными лиц, замещающих должности муниципальной службы </a:t>
            </a:r>
            <a:r>
              <a:rPr lang="ru-RU" sz="1600" b="1" dirty="0" smtClean="0">
                <a:latin typeface="Liberation Serif" panose="02020603050405020304" pitchFamily="18" charset="0"/>
              </a:rPr>
              <a:t>, </a:t>
            </a:r>
            <a:r>
              <a:rPr lang="ru-RU" sz="1600" b="1" dirty="0">
                <a:latin typeface="Liberation Serif" panose="02020603050405020304" pitchFamily="18" charset="0"/>
              </a:rPr>
              <a:t>их родственников и свойственников до сведения руководителей органов местного самоуправления, подразделений органов местного самоуправления в Муниципальном образовании город </a:t>
            </a:r>
            <a:r>
              <a:rPr lang="ru-RU" sz="1600" b="1" dirty="0" smtClean="0">
                <a:latin typeface="Liberation Serif" panose="02020603050405020304" pitchFamily="18" charset="0"/>
              </a:rPr>
              <a:t>Ирбит</a:t>
            </a:r>
            <a:endParaRPr lang="ru-RU" sz="1600" b="1" dirty="0">
              <a:latin typeface="Liberation Serif" panose="02020603050405020304" pitchFamily="18" charset="0"/>
            </a:endParaRPr>
          </a:p>
        </p:txBody>
      </p:sp>
      <p:pic>
        <p:nvPicPr>
          <p:cNvPr id="1026" name="Picture 2" descr="http://moirbit.ru/upload/images/o/ger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2" y="260648"/>
            <a:ext cx="752475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1401548" y="164638"/>
            <a:ext cx="7706956" cy="1392154"/>
          </a:xfrm>
          <a:prstGeom prst="verticalScroll">
            <a:avLst>
              <a:gd name="adj" fmla="val 5231"/>
            </a:avLst>
          </a:prstGeom>
          <a:gradFill rotWithShape="1">
            <a:gsLst>
              <a:gs pos="0">
                <a:srgbClr val="0066FF">
                  <a:alpha val="79999"/>
                </a:srgbClr>
              </a:gs>
              <a:gs pos="100000">
                <a:srgbClr val="FF3300"/>
              </a:gs>
            </a:gsLst>
            <a:lin ang="5400000" scaled="1"/>
          </a:gradFill>
          <a:ln w="28575">
            <a:solidFill>
              <a:srgbClr val="3333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639763" indent="-236538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885825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096963" indent="-173038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</a:defRPr>
            </a:lvl4pPr>
            <a:lvl5pPr marL="1296988" indent="-182563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17541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2113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26685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1257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Принятие мер по повышению эффективности контроля </a:t>
            </a:r>
            <a:endParaRPr lang="ru-RU" altLang="ru-RU" sz="1800" b="1" dirty="0" smtClean="0">
              <a:solidFill>
                <a:schemeClr val="tx1"/>
              </a:solidFill>
              <a:latin typeface="Liberation Serif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за </a:t>
            </a:r>
            <a:r>
              <a:rPr lang="ru-RU" altLang="ru-RU" sz="18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соблюдением лицами, </a:t>
            </a:r>
            <a:r>
              <a:rPr lang="ru-RU" altLang="ru-RU" sz="18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замещающими </a:t>
            </a:r>
            <a:r>
              <a:rPr lang="ru-RU" altLang="ru-RU" sz="18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муниципальные должности </a:t>
            </a:r>
            <a:endParaRPr lang="ru-RU" altLang="ru-RU" sz="1800" b="1" dirty="0" smtClean="0">
              <a:solidFill>
                <a:schemeClr val="tx1"/>
              </a:solidFill>
              <a:latin typeface="Liberation Serif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и </a:t>
            </a:r>
            <a:r>
              <a:rPr lang="ru-RU" altLang="ru-RU" sz="18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должности муниципальной службы в Муниципальном образовании </a:t>
            </a:r>
            <a:endParaRPr lang="ru-RU" altLang="ru-RU" sz="1800" b="1" dirty="0" smtClean="0">
              <a:solidFill>
                <a:schemeClr val="tx1"/>
              </a:solidFill>
              <a:latin typeface="Liberation Serif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город </a:t>
            </a:r>
            <a:r>
              <a:rPr lang="ru-RU" altLang="ru-RU" sz="18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Ирбит, </a:t>
            </a:r>
            <a:r>
              <a:rPr lang="ru-RU" altLang="ru-RU" sz="18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требований </a:t>
            </a:r>
            <a:r>
              <a:rPr lang="ru-RU" altLang="ru-RU" sz="18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законодательства Российской Федерации </a:t>
            </a:r>
            <a:endParaRPr lang="ru-RU" altLang="ru-RU" sz="1800" b="1" dirty="0" smtClean="0">
              <a:solidFill>
                <a:schemeClr val="tx1"/>
              </a:solidFill>
              <a:latin typeface="Liberation Serif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о </a:t>
            </a:r>
            <a:r>
              <a:rPr lang="ru-RU" altLang="ru-RU" sz="18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противодействии коррупции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1628800"/>
            <a:ext cx="3312368" cy="2308324"/>
          </a:xfrm>
          <a:prstGeom prst="rect">
            <a:avLst/>
          </a:prstGeom>
          <a:solidFill>
            <a:srgbClr val="FFCC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Liberation Serif" panose="02020603050405020304" pitchFamily="18" charset="0"/>
              </a:rPr>
              <a:t>Составление </a:t>
            </a:r>
            <a:r>
              <a:rPr lang="ru-RU" sz="1600" b="1" dirty="0">
                <a:latin typeface="Liberation Serif" panose="02020603050405020304" pitchFamily="18" charset="0"/>
              </a:rPr>
              <a:t>таблиц с анкетными данными лиц, замещающих муниципальные должности и должности муниципальной </a:t>
            </a:r>
            <a:r>
              <a:rPr lang="ru-RU" sz="1600" b="1" dirty="0" smtClean="0">
                <a:latin typeface="Liberation Serif" panose="02020603050405020304" pitchFamily="18" charset="0"/>
              </a:rPr>
              <a:t>службы, </a:t>
            </a:r>
            <a:r>
              <a:rPr lang="ru-RU" sz="1600" b="1" dirty="0">
                <a:latin typeface="Liberation Serif" panose="02020603050405020304" pitchFamily="18" charset="0"/>
              </a:rPr>
              <a:t>их родственников и свойственников в целях предотвращения и урегулирования конфликта интересов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32159" y="4221088"/>
            <a:ext cx="2304256" cy="1569660"/>
          </a:xfrm>
          <a:prstGeom prst="rect">
            <a:avLst/>
          </a:prstGeom>
          <a:solidFill>
            <a:srgbClr val="FFCC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Liberation Serif" panose="02020603050405020304" pitchFamily="18" charset="0"/>
              </a:rPr>
              <a:t>Обобщение </a:t>
            </a:r>
            <a:r>
              <a:rPr lang="ru-RU" sz="1600" b="1" dirty="0">
                <a:latin typeface="Liberation Serif" panose="02020603050405020304" pitchFamily="18" charset="0"/>
              </a:rPr>
              <a:t>практики </a:t>
            </a:r>
            <a:r>
              <a:rPr lang="ru-RU" sz="1600" b="1" dirty="0" smtClean="0">
                <a:latin typeface="Liberation Serif" panose="02020603050405020304" pitchFamily="18" charset="0"/>
              </a:rPr>
              <a:t>право применения </a:t>
            </a:r>
            <a:r>
              <a:rPr lang="ru-RU" sz="1600" b="1" dirty="0">
                <a:latin typeface="Liberation Serif" panose="02020603050405020304" pitchFamily="18" charset="0"/>
              </a:rPr>
              <a:t>законодательства Российской Федерации в сфере конфликта интересов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370484" y="3851756"/>
            <a:ext cx="3528392" cy="2308324"/>
          </a:xfrm>
          <a:prstGeom prst="rect">
            <a:avLst/>
          </a:prstGeom>
          <a:solidFill>
            <a:srgbClr val="FFCC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Liberation Serif" panose="02020603050405020304" pitchFamily="18" charset="0"/>
              </a:rPr>
              <a:t>Доведение </a:t>
            </a:r>
            <a:r>
              <a:rPr lang="ru-RU" sz="1600" b="1" dirty="0">
                <a:latin typeface="Liberation Serif" panose="02020603050405020304" pitchFamily="18" charset="0"/>
              </a:rPr>
              <a:t>таблиц с анкетными данными лиц, замещающих муниципальные </a:t>
            </a:r>
            <a:r>
              <a:rPr lang="ru-RU" sz="1600" b="1" dirty="0" smtClean="0">
                <a:latin typeface="Liberation Serif" panose="02020603050405020304" pitchFamily="18" charset="0"/>
              </a:rPr>
              <a:t>должности, </a:t>
            </a:r>
            <a:r>
              <a:rPr lang="ru-RU" sz="1600" b="1" dirty="0">
                <a:latin typeface="Liberation Serif" panose="02020603050405020304" pitchFamily="18" charset="0"/>
              </a:rPr>
              <a:t>их родственников и свойственников до сведения руководителя представительного органа в Муниципальном образовании город Ирбит в целях предотвращения конфликта интересов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628800"/>
            <a:ext cx="2016224" cy="20162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012" y="4035111"/>
            <a:ext cx="3104868" cy="2149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2857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02"/>
    </mc:Choice>
    <mc:Fallback xmlns="">
      <p:transition spd="slow" advTm="37102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oirbit.ru/upload/images/o/ger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2" y="260648"/>
            <a:ext cx="752475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1401548" y="164638"/>
            <a:ext cx="7706956" cy="1176130"/>
          </a:xfrm>
          <a:prstGeom prst="verticalScroll">
            <a:avLst>
              <a:gd name="adj" fmla="val 5231"/>
            </a:avLst>
          </a:prstGeom>
          <a:gradFill rotWithShape="1">
            <a:gsLst>
              <a:gs pos="0">
                <a:srgbClr val="0066FF">
                  <a:alpha val="79999"/>
                </a:srgbClr>
              </a:gs>
              <a:gs pos="100000">
                <a:srgbClr val="FF3300"/>
              </a:gs>
            </a:gsLst>
            <a:lin ang="5400000" scaled="1"/>
          </a:gradFill>
          <a:ln w="28575">
            <a:solidFill>
              <a:srgbClr val="3333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639763" indent="-236538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885825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096963" indent="-173038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</a:defRPr>
            </a:lvl4pPr>
            <a:lvl5pPr marL="1296988" indent="-182563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17541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2113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26685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1257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9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Повышение эффективности кадровой работы в части, касающейся </a:t>
            </a:r>
            <a:endParaRPr lang="ru-RU" altLang="ru-RU" sz="1900" b="1" dirty="0" smtClean="0">
              <a:solidFill>
                <a:schemeClr val="tx1"/>
              </a:solidFill>
              <a:latin typeface="Liberation Serif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9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ведения </a:t>
            </a:r>
            <a:r>
              <a:rPr lang="ru-RU" altLang="ru-RU" sz="19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личных дел лиц, </a:t>
            </a:r>
            <a:r>
              <a:rPr lang="ru-RU" altLang="ru-RU" sz="19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замещающих </a:t>
            </a:r>
            <a:r>
              <a:rPr lang="ru-RU" altLang="ru-RU" sz="19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муниципальные </a:t>
            </a:r>
            <a:r>
              <a:rPr lang="ru-RU" altLang="ru-RU" sz="19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должности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9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 </a:t>
            </a:r>
            <a:r>
              <a:rPr lang="ru-RU" altLang="ru-RU" sz="19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и должности муниципальной службы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043608" y="1523306"/>
            <a:ext cx="6904311" cy="147732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0">
            <a:scrgbClr r="0" g="0" b="0"/>
          </a:lnRef>
          <a:fillRef idx="1002">
            <a:schemeClr val="lt1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Liberation Serif" panose="02020603050405020304" pitchFamily="18" charset="0"/>
              </a:rPr>
              <a:t>Сведения</a:t>
            </a:r>
            <a:r>
              <a:rPr lang="ru-RU" b="1" dirty="0">
                <a:latin typeface="Liberation Serif" panose="02020603050405020304" pitchFamily="18" charset="0"/>
              </a:rPr>
              <a:t>, содержащиеся  в анкетах, представляемых при назначении на указанные должности и поступлении на такую службу, об их родственниках и свойственниках в целях выявления возможного конфликта интересов, актуализируются специалистом, отвечающим за кадровую работу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343" y="3068960"/>
            <a:ext cx="2797161" cy="36593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79" y="3825022"/>
            <a:ext cx="3251726" cy="2618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78" y="3178136"/>
            <a:ext cx="3161601" cy="646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516" y="3682248"/>
            <a:ext cx="2826660" cy="2676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274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80"/>
    </mc:Choice>
    <mc:Fallback xmlns="">
      <p:transition spd="slow" advTm="1278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oirbit.ru/upload/images/o/ger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2" y="260648"/>
            <a:ext cx="752475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1401548" y="164638"/>
            <a:ext cx="7706956" cy="1176130"/>
          </a:xfrm>
          <a:prstGeom prst="verticalScroll">
            <a:avLst>
              <a:gd name="adj" fmla="val 5231"/>
            </a:avLst>
          </a:prstGeom>
          <a:gradFill rotWithShape="1">
            <a:gsLst>
              <a:gs pos="0">
                <a:srgbClr val="0066FF">
                  <a:alpha val="79999"/>
                </a:srgbClr>
              </a:gs>
              <a:gs pos="100000">
                <a:srgbClr val="FF3300"/>
              </a:gs>
            </a:gsLst>
            <a:lin ang="5400000" scaled="1"/>
          </a:gradFill>
          <a:ln w="28575">
            <a:solidFill>
              <a:srgbClr val="3333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639763" indent="-236538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885825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096963" indent="-173038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</a:defRPr>
            </a:lvl4pPr>
            <a:lvl5pPr marL="1296988" indent="-182563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17541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2113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26685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1257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9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Обучение, повышение </a:t>
            </a:r>
            <a:r>
              <a:rPr lang="ru-RU" altLang="ru-RU" sz="19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квалификации муниципальных служащих </a:t>
            </a:r>
            <a:endParaRPr lang="ru-RU" altLang="ru-RU" sz="1900" b="1" dirty="0" smtClean="0">
              <a:solidFill>
                <a:schemeClr val="tx1"/>
              </a:solidFill>
              <a:latin typeface="Liberation Serif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9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в Муниципальном </a:t>
            </a:r>
            <a:r>
              <a:rPr lang="ru-RU" altLang="ru-RU" sz="19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образовании город </a:t>
            </a:r>
            <a:r>
              <a:rPr lang="ru-RU" altLang="ru-RU" sz="19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Ирбит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9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по противодействию </a:t>
            </a:r>
            <a:r>
              <a:rPr lang="ru-RU" altLang="ru-RU" sz="19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коррупции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17748" y="1777046"/>
            <a:ext cx="3856162" cy="230832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Liberation Serif" panose="02020603050405020304" pitchFamily="18" charset="0"/>
              </a:rPr>
              <a:t>В 2019 году курсы повышения </a:t>
            </a:r>
            <a:r>
              <a:rPr lang="ru-RU" b="1" dirty="0">
                <a:latin typeface="Liberation Serif" panose="02020603050405020304" pitchFamily="18" charset="0"/>
              </a:rPr>
              <a:t>квалификации </a:t>
            </a:r>
            <a:r>
              <a:rPr lang="ru-RU" b="1" dirty="0" smtClean="0">
                <a:latin typeface="Liberation Serif" panose="02020603050405020304" pitchFamily="18" charset="0"/>
              </a:rPr>
              <a:t>прошли 2 муниципальных служащих администрации Муниципального образования </a:t>
            </a:r>
            <a:r>
              <a:rPr lang="ru-RU" b="1" dirty="0">
                <a:latin typeface="Liberation Serif" panose="02020603050405020304" pitchFamily="18" charset="0"/>
              </a:rPr>
              <a:t>город Ирбит, в должностные обязанности которых входит участие в противодействии коррупции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63699" y="4509120"/>
            <a:ext cx="3528392" cy="2031325"/>
          </a:xfrm>
          <a:prstGeom prst="rect">
            <a:avLst/>
          </a:prstGeom>
          <a:solidFill>
            <a:schemeClr val="bg2">
              <a:lumMod val="5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lt1"/>
                </a:solidFill>
                <a:latin typeface="Liberation Serif" panose="02020603050405020304" pitchFamily="18" charset="0"/>
              </a:rPr>
              <a:t>11 муниципальных служащих, впервые поступивших на муниципальную службу обучены в августе 2019 года за счет средств программных мероприятий по противодействию коррупции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321953"/>
            <a:ext cx="3376361" cy="2405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637260"/>
            <a:ext cx="3883361" cy="2587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730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68"/>
    </mc:Choice>
    <mc:Fallback xmlns="">
      <p:transition spd="slow" advTm="17868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oirbit.ru/upload/images/o/ger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2" y="260648"/>
            <a:ext cx="752475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1401548" y="164638"/>
            <a:ext cx="7706956" cy="1248138"/>
          </a:xfrm>
          <a:prstGeom prst="verticalScroll">
            <a:avLst>
              <a:gd name="adj" fmla="val 5231"/>
            </a:avLst>
          </a:prstGeom>
          <a:gradFill rotWithShape="1">
            <a:gsLst>
              <a:gs pos="0">
                <a:srgbClr val="0066FF">
                  <a:alpha val="79999"/>
                </a:srgbClr>
              </a:gs>
              <a:gs pos="100000">
                <a:srgbClr val="FF3300"/>
              </a:gs>
            </a:gsLst>
            <a:lin ang="5400000" scaled="1"/>
          </a:gradFill>
          <a:ln w="28575">
            <a:solidFill>
              <a:srgbClr val="3333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639763" indent="-236538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885825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096963" indent="-173038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</a:defRPr>
            </a:lvl4pPr>
            <a:lvl5pPr marL="1296988" indent="-182563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17541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2113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26685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1257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9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Рассмотрение на заседании Комиссии по координации работы по </a:t>
            </a:r>
            <a:endParaRPr lang="ru-RU" altLang="ru-RU" sz="1900" b="1" dirty="0" smtClean="0">
              <a:solidFill>
                <a:schemeClr val="tx1"/>
              </a:solidFill>
              <a:latin typeface="Liberation Serif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9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противодействию коррупции отчета </a:t>
            </a:r>
            <a:r>
              <a:rPr lang="ru-RU" altLang="ru-RU" sz="19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о выполнении </a:t>
            </a:r>
            <a:endParaRPr lang="ru-RU" altLang="ru-RU" sz="1900" b="1" dirty="0" smtClean="0">
              <a:solidFill>
                <a:schemeClr val="tx1"/>
              </a:solidFill>
              <a:latin typeface="Liberation Serif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9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Плана </a:t>
            </a:r>
            <a:r>
              <a:rPr lang="ru-RU" altLang="ru-RU" sz="19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мероприятий в Муниципальном образовании город </a:t>
            </a:r>
            <a:r>
              <a:rPr lang="ru-RU" altLang="ru-RU" sz="19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Ирбит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9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 </a:t>
            </a:r>
            <a:r>
              <a:rPr lang="ru-RU" altLang="ru-RU" sz="19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по противодействию коррупции на 2018–2020 годы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1628800"/>
            <a:ext cx="8856984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Liberation Serif" panose="02020603050405020304" pitchFamily="18" charset="0"/>
              </a:rPr>
              <a:t>Отчет </a:t>
            </a:r>
            <a:r>
              <a:rPr lang="ru-RU" b="1" dirty="0">
                <a:latin typeface="Liberation Serif" panose="02020603050405020304" pitchFamily="18" charset="0"/>
              </a:rPr>
              <a:t>о выполнении Плана мероприятий в Муниципальном образовании город </a:t>
            </a:r>
            <a:r>
              <a:rPr lang="ru-RU" b="1" dirty="0" smtClean="0">
                <a:latin typeface="Liberation Serif" panose="02020603050405020304" pitchFamily="18" charset="0"/>
              </a:rPr>
              <a:t>Ирбит </a:t>
            </a:r>
            <a:r>
              <a:rPr lang="ru-RU" b="1" dirty="0">
                <a:latin typeface="Liberation Serif" panose="02020603050405020304" pitchFamily="18" charset="0"/>
              </a:rPr>
              <a:t>по противодействию коррупции за 2019 рассмотрен на заседании Комиссии по координации работы по противодействию коррупции в Муниципальном образовании город Ирбит в 4 квартале 2019 года -25 декабря</a:t>
            </a:r>
          </a:p>
        </p:txBody>
      </p:sp>
      <p:pic>
        <p:nvPicPr>
          <p:cNvPr id="10" name="Рисунок 9"/>
          <p:cNvPicPr/>
          <p:nvPr/>
        </p:nvPicPr>
        <p:blipFill rotWithShape="1">
          <a:blip r:embed="rId4"/>
          <a:srcRect l="23846" t="19601" r="23590" b="6095"/>
          <a:stretch/>
        </p:blipFill>
        <p:spPr bwMode="auto">
          <a:xfrm>
            <a:off x="5148064" y="3293760"/>
            <a:ext cx="3888432" cy="35642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96952"/>
            <a:ext cx="4838293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49080"/>
            <a:ext cx="4782695" cy="259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837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48"/>
    </mc:Choice>
    <mc:Fallback xmlns="">
      <p:transition spd="slow" advTm="29048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43608" y="2959640"/>
            <a:ext cx="7260321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500" b="1" dirty="0" smtClean="0">
                <a:latin typeface="Liberation Serif" panose="02020603050405020304" pitchFamily="18" charset="0"/>
              </a:rPr>
              <a:t>Спасибо за внимание!</a:t>
            </a:r>
            <a:endParaRPr lang="ru-RU" sz="5500" b="1" dirty="0">
              <a:latin typeface="Liberation Serif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304" y="476672"/>
            <a:ext cx="6840537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323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68"/>
    </mc:Choice>
    <mc:Fallback xmlns="">
      <p:transition spd="slow" advTm="4568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oirbit.ru/upload/images/o/ger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2" y="260648"/>
            <a:ext cx="752475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1401549" y="164638"/>
            <a:ext cx="7503368" cy="1296144"/>
          </a:xfrm>
          <a:prstGeom prst="verticalScroll">
            <a:avLst>
              <a:gd name="adj" fmla="val 5231"/>
            </a:avLst>
          </a:prstGeom>
          <a:gradFill rotWithShape="1">
            <a:gsLst>
              <a:gs pos="0">
                <a:srgbClr val="0066FF">
                  <a:alpha val="79999"/>
                </a:srgbClr>
              </a:gs>
              <a:gs pos="100000">
                <a:srgbClr val="FF3300"/>
              </a:gs>
            </a:gsLst>
            <a:lin ang="5400000" scaled="1"/>
          </a:gradFill>
          <a:ln w="28575">
            <a:solidFill>
              <a:srgbClr val="3333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639763" indent="-236538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885825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096963" indent="-173038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</a:defRPr>
            </a:lvl4pPr>
            <a:lvl5pPr marL="1296988" indent="-182563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17541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2113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26685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1257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5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Проведение антикоррупционной экспертизы </a:t>
            </a:r>
            <a:endParaRPr lang="ru-RU" altLang="ru-RU" sz="2500" b="1" dirty="0" smtClean="0">
              <a:solidFill>
                <a:schemeClr val="tx1"/>
              </a:solidFill>
              <a:latin typeface="Liberation Serif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5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проектов муниципальных </a:t>
            </a:r>
            <a:r>
              <a:rPr lang="ru-RU" altLang="ru-RU" sz="25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нормативных </a:t>
            </a:r>
            <a:endParaRPr lang="ru-RU" altLang="ru-RU" sz="2500" b="1" dirty="0" smtClean="0">
              <a:solidFill>
                <a:schemeClr val="tx1"/>
              </a:solidFill>
              <a:latin typeface="Liberation Serif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5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правовых </a:t>
            </a:r>
            <a:r>
              <a:rPr lang="ru-RU" altLang="ru-RU" sz="25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актов</a:t>
            </a:r>
            <a:endParaRPr lang="ru-RU" altLang="ru-RU" sz="2500" b="1" dirty="0" smtClean="0">
              <a:solidFill>
                <a:schemeClr val="tx1"/>
              </a:solidFill>
              <a:latin typeface="Liberation Serif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27584" y="1916832"/>
            <a:ext cx="5544616" cy="2416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 smtClean="0">
                <a:latin typeface="Liberation Serif" panose="02020603050405020304" pitchFamily="18" charset="0"/>
              </a:rPr>
              <a:t>В 2019 году подготовлено:</a:t>
            </a:r>
          </a:p>
          <a:p>
            <a:endParaRPr lang="ru-RU" sz="1900" b="1" dirty="0" smtClean="0">
              <a:latin typeface="Liberation Serif" panose="02020603050405020304" pitchFamily="18" charset="0"/>
            </a:endParaRPr>
          </a:p>
          <a:p>
            <a:r>
              <a:rPr lang="ru-RU" sz="1900" b="1" dirty="0" smtClean="0">
                <a:latin typeface="Liberation Serif" panose="02020603050405020304" pitchFamily="18" charset="0"/>
              </a:rPr>
              <a:t>13 заключений </a:t>
            </a:r>
            <a:r>
              <a:rPr lang="ru-RU" sz="1900" b="1" dirty="0">
                <a:latin typeface="Liberation Serif" panose="02020603050405020304" pitchFamily="18" charset="0"/>
              </a:rPr>
              <a:t>внутренней антикоррупционной и правовой экспертизы юридического отдела администрации Муниципального образования город Ирбит на </a:t>
            </a:r>
            <a:r>
              <a:rPr lang="ru-RU" sz="1900" b="1" dirty="0" smtClean="0">
                <a:latin typeface="Liberation Serif" panose="02020603050405020304" pitchFamily="18" charset="0"/>
              </a:rPr>
              <a:t>проекты решений </a:t>
            </a:r>
            <a:r>
              <a:rPr lang="ru-RU" sz="1900" b="1" dirty="0">
                <a:latin typeface="Liberation Serif" panose="02020603050405020304" pitchFamily="18" charset="0"/>
              </a:rPr>
              <a:t>Думы Муниципального образования город Ирбит 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4483108"/>
            <a:ext cx="502412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>
                <a:latin typeface="Liberation Serif" panose="02020603050405020304" pitchFamily="18" charset="0"/>
              </a:rPr>
              <a:t>37 заключений на проекты НПА об утверждении административных регламентов предоставления муниципальных услуг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608495"/>
            <a:ext cx="2736904" cy="2736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32" y="2636912"/>
            <a:ext cx="188913" cy="18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83" y="4581128"/>
            <a:ext cx="188913" cy="18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940" y="4481487"/>
            <a:ext cx="2917164" cy="2187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472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13"/>
    </mc:Choice>
    <mc:Fallback xmlns="">
      <p:transition spd="slow" advTm="14013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oirbit.ru/upload/images/o/ger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2" y="260648"/>
            <a:ext cx="752475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1401548" y="164638"/>
            <a:ext cx="7706956" cy="1296144"/>
          </a:xfrm>
          <a:prstGeom prst="verticalScroll">
            <a:avLst>
              <a:gd name="adj" fmla="val 5231"/>
            </a:avLst>
          </a:prstGeom>
          <a:gradFill rotWithShape="1">
            <a:gsLst>
              <a:gs pos="0">
                <a:srgbClr val="0066FF">
                  <a:alpha val="79999"/>
                </a:srgbClr>
              </a:gs>
              <a:gs pos="100000">
                <a:srgbClr val="FF3300"/>
              </a:gs>
            </a:gsLst>
            <a:lin ang="5400000" scaled="1"/>
          </a:gradFill>
          <a:ln w="28575">
            <a:solidFill>
              <a:srgbClr val="3333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639763" indent="-236538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885825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096963" indent="-173038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</a:defRPr>
            </a:lvl4pPr>
            <a:lvl5pPr marL="1296988" indent="-182563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17541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2113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26685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1257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3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Организация проведения проверок сведений о доходах, </a:t>
            </a:r>
            <a:endParaRPr lang="ru-RU" altLang="ru-RU" sz="2300" b="1" dirty="0" smtClean="0">
              <a:solidFill>
                <a:schemeClr val="tx1"/>
              </a:solidFill>
              <a:latin typeface="Liberation Serif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3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об </a:t>
            </a:r>
            <a:r>
              <a:rPr lang="ru-RU" altLang="ru-RU" sz="23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имуществе и обязательствах имущественного </a:t>
            </a:r>
            <a:endParaRPr lang="ru-RU" altLang="ru-RU" sz="2300" b="1" dirty="0" smtClean="0">
              <a:solidFill>
                <a:schemeClr val="tx1"/>
              </a:solidFill>
              <a:latin typeface="Liberation Serif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3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характера </a:t>
            </a:r>
            <a:r>
              <a:rPr lang="ru-RU" altLang="ru-RU" sz="23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муниципальных служащих и членов их семей</a:t>
            </a:r>
            <a:endParaRPr lang="ru-RU" altLang="ru-RU" sz="2300" b="1" dirty="0" smtClean="0">
              <a:solidFill>
                <a:schemeClr val="tx1"/>
              </a:solidFill>
              <a:latin typeface="Liberation Serif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55576" y="1700808"/>
            <a:ext cx="7999780" cy="126188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9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По результатам проверки МРИ ФНС  № 13 по </a:t>
            </a:r>
            <a:r>
              <a:rPr lang="ru-RU" sz="19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Свердловской </a:t>
            </a:r>
            <a:r>
              <a:rPr lang="ru-RU" sz="19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области списка </a:t>
            </a:r>
            <a:r>
              <a:rPr lang="ru-RU" sz="19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муниципальных служащих и членов их семей </a:t>
            </a:r>
            <a:r>
              <a:rPr lang="ru-RU" sz="19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в количестве </a:t>
            </a:r>
            <a:r>
              <a:rPr lang="ru-RU" sz="19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52 </a:t>
            </a:r>
            <a:r>
              <a:rPr lang="ru-RU" sz="19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человек  выявлено </a:t>
            </a:r>
            <a:r>
              <a:rPr lang="ru-RU" sz="19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3 </a:t>
            </a:r>
            <a:r>
              <a:rPr lang="ru-RU" sz="19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нарушения. По итогам комиссии все </a:t>
            </a:r>
            <a:r>
              <a:rPr lang="ru-RU" sz="19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3 привлечены к дисциплинарной ответственности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645024"/>
            <a:ext cx="3764667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17462"/>
            <a:ext cx="4328220" cy="287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751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00"/>
    </mc:Choice>
    <mc:Fallback xmlns="">
      <p:transition spd="slow" advTm="226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oirbit.ru/upload/images/o/ger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2" y="260648"/>
            <a:ext cx="752475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1401548" y="164638"/>
            <a:ext cx="7706956" cy="1296144"/>
          </a:xfrm>
          <a:prstGeom prst="verticalScroll">
            <a:avLst>
              <a:gd name="adj" fmla="val 5231"/>
            </a:avLst>
          </a:prstGeom>
          <a:gradFill rotWithShape="1">
            <a:gsLst>
              <a:gs pos="0">
                <a:srgbClr val="0066FF">
                  <a:alpha val="79999"/>
                </a:srgbClr>
              </a:gs>
              <a:gs pos="100000">
                <a:srgbClr val="FF3300"/>
              </a:gs>
            </a:gsLst>
            <a:lin ang="5400000" scaled="1"/>
          </a:gradFill>
          <a:ln w="28575">
            <a:solidFill>
              <a:srgbClr val="3333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639763" indent="-236538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885825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096963" indent="-173038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</a:defRPr>
            </a:lvl4pPr>
            <a:lvl5pPr marL="1296988" indent="-182563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17541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2113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26685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1257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1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Организация проведения проверок </a:t>
            </a:r>
            <a:r>
              <a:rPr lang="ru-RU" altLang="ru-RU" sz="21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соблюдения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1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 </a:t>
            </a:r>
            <a:r>
              <a:rPr lang="ru-RU" altLang="ru-RU" sz="21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муниципальными </a:t>
            </a:r>
            <a:r>
              <a:rPr lang="ru-RU" altLang="ru-RU" sz="21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служащими  </a:t>
            </a:r>
            <a:r>
              <a:rPr lang="ru-RU" altLang="ru-RU" sz="21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обязанностей, ограничений </a:t>
            </a:r>
            <a:endParaRPr lang="ru-RU" altLang="ru-RU" sz="2100" b="1" dirty="0" smtClean="0">
              <a:solidFill>
                <a:schemeClr val="tx1"/>
              </a:solidFill>
              <a:latin typeface="Liberation Serif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1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и </a:t>
            </a:r>
            <a:r>
              <a:rPr lang="ru-RU" altLang="ru-RU" sz="21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запретов, установленных действующим законодательством</a:t>
            </a:r>
            <a:endParaRPr lang="ru-RU" altLang="ru-RU" sz="2100" b="1" dirty="0" smtClean="0">
              <a:solidFill>
                <a:schemeClr val="tx1"/>
              </a:solidFill>
              <a:latin typeface="Liberation Serif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4536" y="2204864"/>
            <a:ext cx="4089472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1900" b="1" dirty="0">
                <a:latin typeface="Liberation Serif" panose="02020603050405020304" pitchFamily="18" charset="0"/>
              </a:rPr>
              <a:t>При приеме на муниципальную службу гражданин предоставляет справку о  наличии/отсутствии</a:t>
            </a:r>
            <a:endParaRPr lang="ru-RU" sz="1900" b="1" dirty="0" smtClean="0">
              <a:latin typeface="Liberation Serif" panose="02020603050405020304" pitchFamily="18" charset="0"/>
            </a:endParaRPr>
          </a:p>
          <a:p>
            <a:r>
              <a:rPr lang="ru-RU" sz="1900" b="1" dirty="0" smtClean="0">
                <a:latin typeface="Liberation Serif" panose="02020603050405020304" pitchFamily="18" charset="0"/>
              </a:rPr>
              <a:t>      судимости</a:t>
            </a:r>
            <a:endParaRPr lang="ru-RU" sz="1900" b="1" dirty="0">
              <a:latin typeface="Liberation Serif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54536" y="4293096"/>
            <a:ext cx="4572000" cy="155427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ru-RU" sz="1900" b="1" dirty="0" smtClean="0">
                <a:latin typeface="Liberation Serif" panose="02020603050405020304" pitchFamily="18" charset="0"/>
              </a:rPr>
              <a:t>Организована </a:t>
            </a:r>
            <a:r>
              <a:rPr lang="ru-RU" sz="1900" b="1" dirty="0">
                <a:latin typeface="Liberation Serif" panose="02020603050405020304" pitchFamily="18" charset="0"/>
              </a:rPr>
              <a:t>работа по переоформлению анкет </a:t>
            </a:r>
            <a:r>
              <a:rPr lang="ru-RU" sz="1900" b="1" dirty="0" smtClean="0">
                <a:latin typeface="Liberation Serif" panose="02020603050405020304" pitchFamily="18" charset="0"/>
              </a:rPr>
              <a:t>муниципальных служащих по </a:t>
            </a:r>
          </a:p>
          <a:p>
            <a:pPr marL="361950" indent="-361950"/>
            <a:r>
              <a:rPr lang="ru-RU" sz="1900" b="1" dirty="0" smtClean="0">
                <a:latin typeface="Liberation Serif" panose="02020603050405020304" pitchFamily="18" charset="0"/>
              </a:rPr>
              <a:t>      новой </a:t>
            </a:r>
            <a:r>
              <a:rPr lang="ru-RU" sz="1900" b="1" dirty="0">
                <a:latin typeface="Liberation Serif" panose="02020603050405020304" pitchFamily="18" charset="0"/>
              </a:rPr>
              <a:t>форме с указанием </a:t>
            </a:r>
            <a:r>
              <a:rPr lang="ru-RU" sz="1900" b="1" dirty="0" smtClean="0">
                <a:latin typeface="Liberation Serif" panose="02020603050405020304" pitchFamily="18" charset="0"/>
              </a:rPr>
              <a:t>                                      подробных </a:t>
            </a:r>
            <a:r>
              <a:rPr lang="ru-RU" sz="1900" b="1" dirty="0">
                <a:latin typeface="Liberation Serif" panose="02020603050405020304" pitchFamily="18" charset="0"/>
              </a:rPr>
              <a:t>сведений о членах семьи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884" y="1569044"/>
            <a:ext cx="3337252" cy="2222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492" y="3942046"/>
            <a:ext cx="2417045" cy="2910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903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80"/>
    </mc:Choice>
    <mc:Fallback xmlns="">
      <p:transition spd="slow" advTm="1618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oirbit.ru/upload/images/o/ger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2" y="260648"/>
            <a:ext cx="752475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1401548" y="164638"/>
            <a:ext cx="7706956" cy="1296144"/>
          </a:xfrm>
          <a:prstGeom prst="verticalScroll">
            <a:avLst>
              <a:gd name="adj" fmla="val 5231"/>
            </a:avLst>
          </a:prstGeom>
          <a:gradFill rotWithShape="1">
            <a:gsLst>
              <a:gs pos="0">
                <a:srgbClr val="0066FF">
                  <a:alpha val="79999"/>
                </a:srgbClr>
              </a:gs>
              <a:gs pos="100000">
                <a:srgbClr val="FF3300"/>
              </a:gs>
            </a:gsLst>
            <a:lin ang="5400000" scaled="1"/>
          </a:gradFill>
          <a:ln w="28575">
            <a:solidFill>
              <a:srgbClr val="3333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639763" indent="-236538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885825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096963" indent="-173038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</a:defRPr>
            </a:lvl4pPr>
            <a:lvl5pPr marL="1296988" indent="-182563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17541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2113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26685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1257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1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Организация деятельности комиссии по соблюдению </a:t>
            </a:r>
            <a:endParaRPr lang="ru-RU" altLang="ru-RU" sz="2100" b="1" dirty="0" smtClean="0">
              <a:solidFill>
                <a:schemeClr val="tx1"/>
              </a:solidFill>
              <a:latin typeface="Liberation Serif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1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требований </a:t>
            </a:r>
            <a:r>
              <a:rPr lang="ru-RU" altLang="ru-RU" sz="21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к служебному поведению и </a:t>
            </a:r>
            <a:endParaRPr lang="ru-RU" altLang="ru-RU" sz="2100" b="1" dirty="0" smtClean="0">
              <a:solidFill>
                <a:schemeClr val="tx1"/>
              </a:solidFill>
              <a:latin typeface="Liberation Serif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21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урегулированию </a:t>
            </a:r>
            <a:r>
              <a:rPr lang="ru-RU" altLang="ru-RU" sz="21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конфликтов интересов</a:t>
            </a:r>
            <a:endParaRPr lang="ru-RU" altLang="ru-RU" sz="2100" b="1" dirty="0" smtClean="0">
              <a:solidFill>
                <a:schemeClr val="tx1"/>
              </a:solidFill>
              <a:latin typeface="Liberation Serif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1812" y="1844824"/>
            <a:ext cx="8288660" cy="126188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900" b="1" dirty="0" smtClean="0">
                <a:latin typeface="Liberation Serif" panose="02020603050405020304" pitchFamily="18" charset="0"/>
              </a:rPr>
              <a:t>В администрации Муниципального образования город </a:t>
            </a:r>
            <a:r>
              <a:rPr lang="ru-RU" sz="1900" b="1" dirty="0">
                <a:latin typeface="Liberation Serif" panose="02020603050405020304" pitchFamily="18" charset="0"/>
              </a:rPr>
              <a:t>Ирбит в </a:t>
            </a:r>
            <a:r>
              <a:rPr lang="ru-RU" sz="1900" b="1" dirty="0" smtClean="0">
                <a:latin typeface="Liberation Serif" panose="02020603050405020304" pitchFamily="18" charset="0"/>
              </a:rPr>
              <a:t>2019 году </a:t>
            </a:r>
            <a:r>
              <a:rPr lang="ru-RU" sz="1900" b="1" dirty="0">
                <a:latin typeface="Liberation Serif" panose="02020603050405020304" pitchFamily="18" charset="0"/>
              </a:rPr>
              <a:t>проведено три заседания </a:t>
            </a:r>
            <a:r>
              <a:rPr lang="ru-RU" sz="1900" b="1" dirty="0" smtClean="0">
                <a:latin typeface="Liberation Serif" panose="02020603050405020304" pitchFamily="18" charset="0"/>
              </a:rPr>
              <a:t>комиссии </a:t>
            </a:r>
            <a:r>
              <a:rPr lang="ru-RU" sz="1900" b="1" dirty="0">
                <a:latin typeface="Liberation Serif" panose="02020603050405020304" pitchFamily="18" charset="0"/>
              </a:rPr>
              <a:t>по соблюдению требований к служебному поведению муниципальных служащих и урегулированию конфликта интересов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64" y="3573016"/>
            <a:ext cx="4403478" cy="258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581003"/>
            <a:ext cx="3977283" cy="2585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700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48"/>
    </mc:Choice>
    <mc:Fallback xmlns="">
      <p:transition spd="slow" advTm="10848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oirbit.ru/upload/images/o/ger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2" y="260648"/>
            <a:ext cx="752475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1401548" y="164638"/>
            <a:ext cx="7706956" cy="1296144"/>
          </a:xfrm>
          <a:prstGeom prst="verticalScroll">
            <a:avLst>
              <a:gd name="adj" fmla="val 5231"/>
            </a:avLst>
          </a:prstGeom>
          <a:gradFill rotWithShape="1">
            <a:gsLst>
              <a:gs pos="0">
                <a:srgbClr val="0066FF">
                  <a:alpha val="79999"/>
                </a:srgbClr>
              </a:gs>
              <a:gs pos="100000">
                <a:srgbClr val="FF3300"/>
              </a:gs>
            </a:gsLst>
            <a:lin ang="5400000" scaled="1"/>
          </a:gradFill>
          <a:ln w="28575">
            <a:solidFill>
              <a:srgbClr val="3333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639763" indent="-236538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885825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096963" indent="-173038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</a:defRPr>
            </a:lvl4pPr>
            <a:lvl5pPr marL="1296988" indent="-182563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17541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2113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26685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1257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9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Организация и проведение аттестации муниципальных служащих </a:t>
            </a:r>
            <a:endParaRPr lang="ru-RU" altLang="ru-RU" sz="1900" b="1" dirty="0" smtClean="0">
              <a:solidFill>
                <a:schemeClr val="tx1"/>
              </a:solidFill>
              <a:latin typeface="Liberation Serif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9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для </a:t>
            </a:r>
            <a:r>
              <a:rPr lang="ru-RU" altLang="ru-RU" sz="19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определения соответствия лиц, </a:t>
            </a:r>
            <a:r>
              <a:rPr lang="ru-RU" altLang="ru-RU" sz="19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замещающих должности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9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муниципальной </a:t>
            </a:r>
            <a:r>
              <a:rPr lang="ru-RU" altLang="ru-RU" sz="19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службы квалификационными служащими</a:t>
            </a:r>
            <a:endParaRPr lang="ru-RU" altLang="ru-RU" sz="1900" b="1" dirty="0" smtClean="0">
              <a:solidFill>
                <a:schemeClr val="tx1"/>
              </a:solidFill>
              <a:latin typeface="Liberation Serif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9" y="1920895"/>
            <a:ext cx="8280920" cy="96949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ru-RU" sz="1900" b="1" dirty="0">
                <a:latin typeface="Liberation Serif" panose="02020603050405020304" pitchFamily="18" charset="0"/>
              </a:rPr>
              <a:t>24 мая 2019 года проведена аттестация </a:t>
            </a:r>
            <a:r>
              <a:rPr lang="ru-RU" sz="1900" b="1" dirty="0" smtClean="0">
                <a:latin typeface="Liberation Serif" panose="02020603050405020304" pitchFamily="18" charset="0"/>
              </a:rPr>
              <a:t>12 </a:t>
            </a:r>
            <a:r>
              <a:rPr lang="ru-RU" sz="1900" b="1" dirty="0">
                <a:latin typeface="Liberation Serif" panose="02020603050405020304" pitchFamily="18" charset="0"/>
              </a:rPr>
              <a:t>муниципальных служащих для определения соответствия лиц, замещающих  должности муниципальной службы квалификационными служащими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140968"/>
            <a:ext cx="4658536" cy="3493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501008"/>
            <a:ext cx="3937344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403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86"/>
    </mc:Choice>
    <mc:Fallback xmlns="">
      <p:transition spd="slow" advTm="14886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oirbit.ru/upload/images/o/ger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2" y="260648"/>
            <a:ext cx="752475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1401548" y="164638"/>
            <a:ext cx="7706956" cy="1296144"/>
          </a:xfrm>
          <a:prstGeom prst="verticalScroll">
            <a:avLst>
              <a:gd name="adj" fmla="val 5231"/>
            </a:avLst>
          </a:prstGeom>
          <a:gradFill rotWithShape="1">
            <a:gsLst>
              <a:gs pos="0">
                <a:srgbClr val="0066FF">
                  <a:alpha val="79999"/>
                </a:srgbClr>
              </a:gs>
              <a:gs pos="100000">
                <a:srgbClr val="FF3300"/>
              </a:gs>
            </a:gsLst>
            <a:lin ang="5400000" scaled="1"/>
          </a:gradFill>
          <a:ln w="28575">
            <a:solidFill>
              <a:srgbClr val="3333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639763" indent="-236538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885825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096963" indent="-173038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</a:defRPr>
            </a:lvl4pPr>
            <a:lvl5pPr marL="1296988" indent="-182563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17541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2113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26685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1257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9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Контроль за целевым использованием муниципального имущества, </a:t>
            </a:r>
            <a:endParaRPr lang="ru-RU" altLang="ru-RU" sz="1900" b="1" dirty="0" smtClean="0">
              <a:solidFill>
                <a:schemeClr val="tx1"/>
              </a:solidFill>
              <a:latin typeface="Liberation Serif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9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переданного </a:t>
            </a:r>
            <a:r>
              <a:rPr lang="ru-RU" altLang="ru-RU" sz="19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в аренду, хозяйственное ведение </a:t>
            </a:r>
            <a:endParaRPr lang="ru-RU" altLang="ru-RU" sz="1900" b="1" dirty="0" smtClean="0">
              <a:solidFill>
                <a:schemeClr val="tx1"/>
              </a:solidFill>
              <a:latin typeface="Liberation Serif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9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и </a:t>
            </a:r>
            <a:r>
              <a:rPr lang="ru-RU" altLang="ru-RU" sz="19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оперативное управление</a:t>
            </a:r>
            <a:endParaRPr lang="ru-RU" altLang="ru-RU" sz="1900" b="1" dirty="0" smtClean="0">
              <a:solidFill>
                <a:schemeClr val="tx1"/>
              </a:solidFill>
              <a:latin typeface="Liberation Serif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95535" y="1639489"/>
            <a:ext cx="8644853" cy="2431435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scene3d>
            <a:camera prst="obliqueBottomLeft"/>
            <a:lightRig rig="threePt" dir="t"/>
          </a:scene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900" b="1" dirty="0">
                <a:latin typeface="Liberation Serif" panose="02020603050405020304" pitchFamily="18" charset="0"/>
              </a:rPr>
              <a:t>В соответствии с Планом работы Контрольно-счетной палаты на </a:t>
            </a:r>
            <a:r>
              <a:rPr lang="ru-RU" sz="1900" b="1" dirty="0" smtClean="0">
                <a:latin typeface="Liberation Serif" panose="02020603050405020304" pitchFamily="18" charset="0"/>
              </a:rPr>
              <a:t>2019 </a:t>
            </a:r>
            <a:r>
              <a:rPr lang="ru-RU" sz="1900" b="1" dirty="0">
                <a:latin typeface="Liberation Serif" panose="02020603050405020304" pitchFamily="18" charset="0"/>
              </a:rPr>
              <a:t>год, утвержденным распоряжением Контрольно-счетной палаты МО город Ирбит от 14.12.2018 № 22, в IV </a:t>
            </a:r>
            <a:r>
              <a:rPr lang="ru-RU" sz="1900" b="1" dirty="0" smtClean="0">
                <a:latin typeface="Liberation Serif" panose="02020603050405020304" pitchFamily="18" charset="0"/>
              </a:rPr>
              <a:t>квартале </a:t>
            </a:r>
            <a:r>
              <a:rPr lang="ru-RU" sz="1900" b="1" dirty="0">
                <a:latin typeface="Liberation Serif" panose="02020603050405020304" pitchFamily="18" charset="0"/>
              </a:rPr>
              <a:t>2019 года начато проведение контрольного мероприятия «Проверка соблюдения установленного порядка предоставления недвижимого имущества, находящегося в муниципальной казне,  в аренду за 2017 и 2018  годы, включая проверку правильности начисления и своевременности внесения арендной платы». Срок окончания проведения мероприятия – 21 февраля 2020 года. Мероприятие </a:t>
            </a:r>
            <a:r>
              <a:rPr lang="ru-RU" sz="1900" b="1" dirty="0" smtClean="0">
                <a:latin typeface="Liberation Serif" panose="02020603050405020304" pitchFamily="18" charset="0"/>
              </a:rPr>
              <a:t>реализовано.</a:t>
            </a:r>
            <a:endParaRPr lang="ru-RU" sz="1900" b="1" dirty="0">
              <a:latin typeface="Liberation Serif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690583"/>
            <a:ext cx="3456384" cy="2203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51" y="4624241"/>
            <a:ext cx="3248447" cy="216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797152"/>
            <a:ext cx="2798996" cy="2031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69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02"/>
    </mc:Choice>
    <mc:Fallback xmlns="">
      <p:transition spd="slow" advTm="22202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oirbit.ru/upload/images/o/ger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2" y="260648"/>
            <a:ext cx="752475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1401548" y="164638"/>
            <a:ext cx="7706956" cy="1296144"/>
          </a:xfrm>
          <a:prstGeom prst="verticalScroll">
            <a:avLst>
              <a:gd name="adj" fmla="val 5231"/>
            </a:avLst>
          </a:prstGeom>
          <a:gradFill rotWithShape="1">
            <a:gsLst>
              <a:gs pos="0">
                <a:srgbClr val="0066FF">
                  <a:alpha val="79999"/>
                </a:srgbClr>
              </a:gs>
              <a:gs pos="100000">
                <a:srgbClr val="FF3300"/>
              </a:gs>
            </a:gsLst>
            <a:lin ang="5400000" scaled="1"/>
          </a:gradFill>
          <a:ln w="28575">
            <a:solidFill>
              <a:srgbClr val="333399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>
                <a:solidFill>
                  <a:schemeClr val="tx2"/>
                </a:solidFill>
                <a:latin typeface="Candara" pitchFamily="34" charset="0"/>
              </a:defRPr>
            </a:lvl1pPr>
            <a:lvl2pPr marL="639763" indent="-236538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>
                <a:solidFill>
                  <a:schemeClr val="tx2"/>
                </a:solidFill>
                <a:latin typeface="Candara" pitchFamily="34" charset="0"/>
              </a:defRPr>
            </a:lvl2pPr>
            <a:lvl3pPr marL="885825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>
                <a:solidFill>
                  <a:schemeClr val="tx2"/>
                </a:solidFill>
                <a:latin typeface="Candara" pitchFamily="34" charset="0"/>
              </a:defRPr>
            </a:lvl3pPr>
            <a:lvl4pPr marL="1096963" indent="-173038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>
                <a:solidFill>
                  <a:schemeClr val="tx2"/>
                </a:solidFill>
                <a:latin typeface="Candara" pitchFamily="34" charset="0"/>
              </a:defRPr>
            </a:lvl4pPr>
            <a:lvl5pPr marL="1296988" indent="-182563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5pPr>
            <a:lvl6pPr marL="17541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6pPr>
            <a:lvl7pPr marL="22113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7pPr>
            <a:lvl8pPr marL="26685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8pPr>
            <a:lvl9pPr marL="3125788" indent="-1825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Symbol" pitchFamily="18" charset="2"/>
              <a:buChar char=""/>
              <a:defRPr sz="1600">
                <a:solidFill>
                  <a:schemeClr val="tx2"/>
                </a:solidFill>
                <a:latin typeface="Candara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9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Совершенствование системы управления муниципальной </a:t>
            </a:r>
            <a:endParaRPr lang="ru-RU" altLang="ru-RU" sz="1900" b="1" dirty="0" smtClean="0">
              <a:solidFill>
                <a:schemeClr val="tx1"/>
              </a:solidFill>
              <a:latin typeface="Liberation Serif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900" b="1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собственностью </a:t>
            </a:r>
            <a:r>
              <a:rPr lang="ru-RU" altLang="ru-RU" sz="1900" b="1" dirty="0">
                <a:solidFill>
                  <a:schemeClr val="tx1"/>
                </a:solidFill>
                <a:latin typeface="Liberation Serif" panose="02020603050405020304" pitchFamily="18" charset="0"/>
              </a:rPr>
              <a:t>и предоставления муниципальных услуг</a:t>
            </a:r>
            <a:endParaRPr lang="ru-RU" altLang="ru-RU" sz="1900" b="1" dirty="0" smtClean="0">
              <a:solidFill>
                <a:schemeClr val="tx1"/>
              </a:solidFill>
              <a:latin typeface="Liberation Serif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7412" y="2401530"/>
            <a:ext cx="2448272" cy="2970044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  <a:reflection blurRad="38100" stA="26000" endPos="23000" dist="25400" dir="5400000" sy="-100000" rotWithShape="0"/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700" dirty="0">
                <a:solidFill>
                  <a:schemeClr val="tx1"/>
                </a:solidFill>
                <a:latin typeface="Liberation Serif" panose="02020603050405020304" pitchFamily="18" charset="0"/>
              </a:rPr>
              <a:t>Совершенствование системы управления муниципальной собственностью и предоставления муниципальных услуг осуществляется за счет разработки и применения административных </a:t>
            </a:r>
            <a:r>
              <a:rPr lang="ru-RU" sz="1700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регламентов</a:t>
            </a:r>
            <a:endParaRPr lang="ru-RU" sz="1700" dirty="0">
              <a:solidFill>
                <a:schemeClr val="tx1"/>
              </a:solidFill>
              <a:latin typeface="Liberation Serif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419872" y="1570534"/>
            <a:ext cx="2448272" cy="4801314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  <a:reflection blurRad="38100" stA="26000" endPos="23000" dist="25400" dir="5400000" sy="-100000" rotWithShape="0"/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700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В 1 полугодии 2019 года разработан проект о приведении  в соответствии с федеральным законодательством административный регламент  предоставления муниципальной услуги «Выдача разрешения на использование земель или земельных участков без предоставления земельных участков и установления </a:t>
            </a:r>
            <a:r>
              <a:rPr lang="ru-RU" sz="1700" dirty="0">
                <a:solidFill>
                  <a:schemeClr val="tx1"/>
                </a:solidFill>
                <a:latin typeface="Liberation Serif" panose="02020603050405020304" pitchFamily="18" charset="0"/>
              </a:rPr>
              <a:t>сервитута» </a:t>
            </a:r>
            <a:r>
              <a:rPr lang="ru-RU" sz="1700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(05.04.2018 </a:t>
            </a:r>
            <a:r>
              <a:rPr lang="ru-RU" sz="1700" dirty="0">
                <a:solidFill>
                  <a:schemeClr val="tx1"/>
                </a:solidFill>
                <a:latin typeface="Liberation Serif" panose="02020603050405020304" pitchFamily="18" charset="0"/>
              </a:rPr>
              <a:t>года № </a:t>
            </a:r>
            <a:r>
              <a:rPr lang="ru-RU" sz="1700" dirty="0" smtClean="0">
                <a:solidFill>
                  <a:schemeClr val="tx1"/>
                </a:solidFill>
                <a:latin typeface="Liberation Serif" panose="02020603050405020304" pitchFamily="18" charset="0"/>
              </a:rPr>
              <a:t>525-ПА) </a:t>
            </a:r>
            <a:endParaRPr lang="ru-RU" sz="1700" dirty="0">
              <a:solidFill>
                <a:schemeClr val="tx1"/>
              </a:solidFill>
              <a:latin typeface="Liberation Serif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444208" y="3055555"/>
            <a:ext cx="2448272" cy="1661993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  <a:reflection blurRad="38100" stA="26000" endPos="23000" dist="25400" dir="5400000" sy="-100000" rotWithShape="0"/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700" dirty="0">
                <a:solidFill>
                  <a:schemeClr val="tx1"/>
                </a:solidFill>
                <a:latin typeface="Liberation Serif" panose="02020603050405020304" pitchFamily="18" charset="0"/>
              </a:rPr>
              <a:t>На 31.12.2019 года все регламенты приведены в соответствие с Постановлением Правительства РФ от 13.06.2018 № 636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425" y="5371574"/>
            <a:ext cx="2431067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Стрелка вправо 3"/>
          <p:cNvSpPr/>
          <p:nvPr/>
        </p:nvSpPr>
        <p:spPr>
          <a:xfrm>
            <a:off x="2711484" y="3789040"/>
            <a:ext cx="708388" cy="484632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737097"/>
            <a:ext cx="550887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193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81"/>
    </mc:Choice>
    <mc:Fallback xmlns="">
      <p:transition spd="slow" advTm="22881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2062</TotalTime>
  <Words>1820</Words>
  <Application>Microsoft Office PowerPoint</Application>
  <PresentationFormat>Экран (4:3)</PresentationFormat>
  <Paragraphs>174</Paragraphs>
  <Slides>26</Slides>
  <Notes>19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korneeva</dc:creator>
  <cp:lastModifiedBy>korneeva</cp:lastModifiedBy>
  <cp:revision>117</cp:revision>
  <dcterms:created xsi:type="dcterms:W3CDTF">2020-02-20T11:45:25Z</dcterms:created>
  <dcterms:modified xsi:type="dcterms:W3CDTF">2020-03-02T06:17:04Z</dcterms:modified>
</cp:coreProperties>
</file>