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2" r:id="rId2"/>
    <p:sldMasterId id="2147485436" r:id="rId3"/>
    <p:sldMasterId id="2147485452" r:id="rId4"/>
    <p:sldMasterId id="2147485468" r:id="rId5"/>
  </p:sldMasterIdLst>
  <p:notesMasterIdLst>
    <p:notesMasterId r:id="rId12"/>
  </p:notesMasterIdLst>
  <p:handoutMasterIdLst>
    <p:handoutMasterId r:id="rId13"/>
  </p:handoutMasterIdLst>
  <p:sldIdLst>
    <p:sldId id="450" r:id="rId6"/>
    <p:sldId id="452" r:id="rId7"/>
    <p:sldId id="451" r:id="rId8"/>
    <p:sldId id="453" r:id="rId9"/>
    <p:sldId id="454" r:id="rId10"/>
    <p:sldId id="455" r:id="rId11"/>
  </p:sldIdLst>
  <p:sldSz cx="9144000" cy="6858000" type="screen4x3"/>
  <p:notesSz cx="6669088" cy="9928225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7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203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2432">
          <p15:clr>
            <a:srgbClr val="A4A3A4"/>
          </p15:clr>
        </p15:guide>
        <p15:guide id="8" orient="horz" pos="164">
          <p15:clr>
            <a:srgbClr val="A4A3A4"/>
          </p15:clr>
        </p15:guide>
        <p15:guide id="9" pos="158">
          <p15:clr>
            <a:srgbClr val="A4A3A4"/>
          </p15:clr>
        </p15:guide>
        <p15:guide id="10" pos="288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  <p15:guide id="13" pos="5602">
          <p15:clr>
            <a:srgbClr val="A4A3A4"/>
          </p15:clr>
        </p15:guide>
        <p15:guide id="14" pos="295">
          <p15:clr>
            <a:srgbClr val="A4A3A4"/>
          </p15:clr>
        </p15:guide>
        <p15:guide id="15" pos="5465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00"/>
    <a:srgbClr val="9900CC"/>
    <a:srgbClr val="FFFFFF"/>
    <a:srgbClr val="7FA7CF"/>
    <a:srgbClr val="003C78"/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5355" autoAdjust="0"/>
  </p:normalViewPr>
  <p:slideViewPr>
    <p:cSldViewPr>
      <p:cViewPr>
        <p:scale>
          <a:sx n="150" d="100"/>
          <a:sy n="150" d="100"/>
        </p:scale>
        <p:origin x="-510" y="978"/>
      </p:cViewPr>
      <p:guideLst>
        <p:guide orient="horz" pos="2387"/>
        <p:guide orient="horz" pos="890"/>
        <p:guide orient="horz" pos="3884"/>
        <p:guide orient="horz" pos="3113"/>
        <p:guide orient="horz" pos="3203"/>
        <p:guide orient="horz" pos="2341"/>
        <p:guide orient="horz" pos="2432"/>
        <p:guide orient="horz" pos="164"/>
        <p:guide pos="158"/>
        <p:guide pos="2880"/>
        <p:guide pos="2789"/>
        <p:guide pos="2971"/>
        <p:guide pos="5602"/>
        <p:guide pos="295"/>
        <p:guide pos="5465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88E56AC-B74F-4228-95E8-96D7747F00DA}" type="datetimeFigureOut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CC1E3B-6B77-48C3-BD74-85C6507F8E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0550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4114686-B796-4CBB-936C-FD9EBCCE07A8}" type="datetimeFigureOut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84D419A-D33D-40B2-A207-37EA52C375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2633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AA2CF2E-020D-4386-8F45-0CAEEBE949CD}" type="slidenum">
              <a:rPr lang="ru-RU" altLang="ru-RU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886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5018583"/>
            <a:ext cx="8186738" cy="570657"/>
          </a:xfrm>
        </p:spPr>
        <p:txBody>
          <a:bodyPr/>
          <a:lstStyle>
            <a:lvl1pPr marL="0" indent="0" algn="r">
              <a:buNone/>
              <a:def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851" y="4365104"/>
            <a:ext cx="8186738" cy="720080"/>
          </a:xfrm>
        </p:spPr>
        <p:txBody>
          <a:bodyPr rIns="0"/>
          <a:lstStyle>
            <a:lvl1pPr>
              <a:def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850" y="6108700"/>
            <a:ext cx="818673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37EFA06-DAEC-4386-87EA-B5E83577FE92}" type="datetime1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c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250824" y="1412875"/>
            <a:ext cx="4176713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9"/>
          </p:nvPr>
        </p:nvSpPr>
        <p:spPr>
          <a:xfrm>
            <a:off x="4716463" y="1412875"/>
            <a:ext cx="4176712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22"/>
          </p:nvPr>
        </p:nvSpPr>
        <p:spPr>
          <a:xfrm>
            <a:off x="250825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23"/>
          </p:nvPr>
        </p:nvSpPr>
        <p:spPr>
          <a:xfrm>
            <a:off x="4716462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63A8-4D02-41ED-B90F-C70D2FC7D7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26"/>
          </p:nvPr>
        </p:nvSpPr>
        <p:spPr>
          <a:xfrm>
            <a:off x="250826" y="1412876"/>
            <a:ext cx="3096381" cy="4753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635375" y="1412874"/>
            <a:ext cx="5257800" cy="791989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3"/>
          </p:nvPr>
        </p:nvSpPr>
        <p:spPr>
          <a:xfrm>
            <a:off x="3635376" y="2348880"/>
            <a:ext cx="5257800" cy="381538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31C3-623C-4F44-B15D-ED7CDC3845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7578" y="1404493"/>
            <a:ext cx="5500726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3948" y="5085184"/>
            <a:ext cx="5486400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20F8-4A4E-4B4A-9103-74557A3DD8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825" y="260350"/>
            <a:ext cx="8642349" cy="6337300"/>
          </a:xfrm>
          <a:prstGeom prst="roundRect">
            <a:avLst>
              <a:gd name="adj" fmla="val 1575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373216"/>
            <a:ext cx="8642349" cy="1008112"/>
          </a:xfrm>
          <a:prstGeom prst="rect">
            <a:avLst/>
          </a:prstGeom>
          <a:solidFill>
            <a:srgbClr val="003C78">
              <a:alpha val="60000"/>
            </a:srgbClr>
          </a:solidFill>
          <a:ln>
            <a:noFill/>
          </a:ln>
        </p:spPr>
        <p:txBody>
          <a:bodyPr lIns="108000" tIns="36000" rIns="108000" bIns="3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085184"/>
            <a:ext cx="4176713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16463" y="5084762"/>
            <a:ext cx="4176712" cy="1081087"/>
          </a:xfrm>
        </p:spPr>
        <p:txBody>
          <a:bodyPr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8" name="Рисунок 2"/>
          <p:cNvSpPr>
            <a:spLocks noGrp="1"/>
          </p:cNvSpPr>
          <p:nvPr>
            <p:ph type="pic" idx="1"/>
          </p:nvPr>
        </p:nvSpPr>
        <p:spPr>
          <a:xfrm>
            <a:off x="250825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/>
          </p:nvPr>
        </p:nvSpPr>
        <p:spPr>
          <a:xfrm>
            <a:off x="4716462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6D57-742F-47FF-991C-B4C1605D9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5018583"/>
            <a:ext cx="8186738" cy="570657"/>
          </a:xfrm>
        </p:spPr>
        <p:txBody>
          <a:bodyPr/>
          <a:lstStyle>
            <a:lvl1pPr marL="0" indent="0" algn="r">
              <a:buNone/>
              <a:def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851" y="4365104"/>
            <a:ext cx="8186738" cy="720080"/>
          </a:xfrm>
        </p:spPr>
        <p:txBody>
          <a:bodyPr rIns="0"/>
          <a:lstStyle>
            <a:lvl1pPr>
              <a:def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850" y="6108700"/>
            <a:ext cx="818673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0725611-0298-492E-BA28-C5A82442CA67}" type="datetime1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/>
          </p:nvPr>
        </p:nvSpPr>
        <p:spPr>
          <a:xfrm>
            <a:off x="250825" y="1412875"/>
            <a:ext cx="8642350" cy="47529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229-A8BF-4DE2-9E8D-ABCFCD53CF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3"/>
          </p:nvPr>
        </p:nvSpPr>
        <p:spPr>
          <a:xfrm>
            <a:off x="4716463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3DB1-E1CC-480D-8309-175B9B6051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Содержимое 14"/>
          <p:cNvSpPr>
            <a:spLocks noGrp="1"/>
          </p:cNvSpPr>
          <p:nvPr>
            <p:ph sz="quarter" idx="13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6B04-C6F5-4922-959F-F8AF9E4594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16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17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18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DFBC-61F5-4DF9-BA92-C0E87A9601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/>
          </p:nvPr>
        </p:nvSpPr>
        <p:spPr>
          <a:xfrm>
            <a:off x="250825" y="1412875"/>
            <a:ext cx="864235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7618-0B72-456E-AB0D-37AAF9A409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1"/>
          </p:nvPr>
        </p:nvSpPr>
        <p:spPr>
          <a:xfrm>
            <a:off x="250826" y="1412875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3534-66CC-48E5-BBC1-71EE94B941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6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3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BEB6-DC99-4660-92EB-D6A5E3988E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1412875"/>
            <a:ext cx="4176713" cy="4751387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50DE-3227-4557-A92E-54A4120575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5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4"/>
            <a:ext cx="4176713" cy="4752975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D0CB-0403-4E86-BF28-57B95FD16D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c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250824" y="1412875"/>
            <a:ext cx="4176713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9"/>
          </p:nvPr>
        </p:nvSpPr>
        <p:spPr>
          <a:xfrm>
            <a:off x="4716463" y="1412875"/>
            <a:ext cx="4176712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22"/>
          </p:nvPr>
        </p:nvSpPr>
        <p:spPr>
          <a:xfrm>
            <a:off x="250825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23"/>
          </p:nvPr>
        </p:nvSpPr>
        <p:spPr>
          <a:xfrm>
            <a:off x="4716462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3047-A7C5-4B4C-AA95-DD1EB23D70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26"/>
          </p:nvPr>
        </p:nvSpPr>
        <p:spPr>
          <a:xfrm>
            <a:off x="250826" y="1412876"/>
            <a:ext cx="3096381" cy="475303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635375" y="1412874"/>
            <a:ext cx="5257800" cy="791989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3"/>
          </p:nvPr>
        </p:nvSpPr>
        <p:spPr>
          <a:xfrm>
            <a:off x="3635376" y="2348880"/>
            <a:ext cx="5257800" cy="381538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ED5B-0ADE-4D41-86E1-282CB6F08B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7578" y="1404493"/>
            <a:ext cx="5500726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3948" y="5085184"/>
            <a:ext cx="5486400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C4B0-74CF-4408-B72B-4F24535081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825" y="260350"/>
            <a:ext cx="8642349" cy="6337300"/>
          </a:xfrm>
          <a:prstGeom prst="roundRect">
            <a:avLst>
              <a:gd name="adj" fmla="val 1575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373216"/>
            <a:ext cx="8642349" cy="1008112"/>
          </a:xfrm>
          <a:prstGeom prst="rect">
            <a:avLst/>
          </a:prstGeom>
          <a:solidFill>
            <a:srgbClr val="003C78">
              <a:alpha val="60000"/>
            </a:srgbClr>
          </a:solidFill>
          <a:ln>
            <a:noFill/>
          </a:ln>
        </p:spPr>
        <p:txBody>
          <a:bodyPr lIns="108000" tIns="36000" rIns="108000" bIns="3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текст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085184"/>
            <a:ext cx="4176713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16463" y="5084762"/>
            <a:ext cx="4176712" cy="1081087"/>
          </a:xfrm>
        </p:spPr>
        <p:txBody>
          <a:bodyPr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idx="1"/>
          </p:nvPr>
        </p:nvSpPr>
        <p:spPr>
          <a:xfrm>
            <a:off x="250825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/>
          </p:nvPr>
        </p:nvSpPr>
        <p:spPr>
          <a:xfrm>
            <a:off x="4716462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0AFB-8E4B-41AD-BA60-2DD36D9000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5018583"/>
            <a:ext cx="8186738" cy="570657"/>
          </a:xfrm>
        </p:spPr>
        <p:txBody>
          <a:bodyPr/>
          <a:lstStyle>
            <a:lvl1pPr marL="0" indent="0" algn="r">
              <a:buNone/>
              <a:def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851" y="4365104"/>
            <a:ext cx="8186738" cy="720080"/>
          </a:xfrm>
        </p:spPr>
        <p:txBody>
          <a:bodyPr rIns="0"/>
          <a:lstStyle>
            <a:lvl1pPr>
              <a:def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850" y="6108700"/>
            <a:ext cx="818673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AFC18F8-37C5-4FD8-ADCB-755768947D1A}" type="datetime1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3"/>
          </p:nvPr>
        </p:nvSpPr>
        <p:spPr>
          <a:xfrm>
            <a:off x="4716463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131C-A900-4DFC-A5F9-7511526420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/>
          </p:nvPr>
        </p:nvSpPr>
        <p:spPr>
          <a:xfrm>
            <a:off x="250825" y="1412875"/>
            <a:ext cx="864235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AEA9-B270-4F09-8542-7507BBF0DF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3"/>
          </p:nvPr>
        </p:nvSpPr>
        <p:spPr>
          <a:xfrm>
            <a:off x="4716463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F37D-552F-44B3-A2BC-9FAB6A483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Содержимое 14"/>
          <p:cNvSpPr>
            <a:spLocks noGrp="1"/>
          </p:cNvSpPr>
          <p:nvPr>
            <p:ph sz="quarter" idx="13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FA16-6813-4593-9A19-F6427235D9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16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17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18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A667-A9F3-4521-980B-64D5C8835D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1"/>
          </p:nvPr>
        </p:nvSpPr>
        <p:spPr>
          <a:xfrm>
            <a:off x="250826" y="1412875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433D-126C-4D44-A01C-D83B5BE53FC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3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6CE3-7E06-47CA-A065-FD7BEE4B18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1412875"/>
            <a:ext cx="4176713" cy="4751387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2AC8-83A4-416D-999C-3E455D7856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5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4"/>
            <a:ext cx="4176713" cy="4752975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010D-766B-4882-A9DD-E8D7E3D634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c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250824" y="1412875"/>
            <a:ext cx="4176713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9"/>
          </p:nvPr>
        </p:nvSpPr>
        <p:spPr>
          <a:xfrm>
            <a:off x="4716463" y="1412875"/>
            <a:ext cx="4176712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22"/>
          </p:nvPr>
        </p:nvSpPr>
        <p:spPr>
          <a:xfrm>
            <a:off x="250825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23"/>
          </p:nvPr>
        </p:nvSpPr>
        <p:spPr>
          <a:xfrm>
            <a:off x="4716462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B4C8-703D-456E-B420-91280BFEA1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26"/>
          </p:nvPr>
        </p:nvSpPr>
        <p:spPr>
          <a:xfrm>
            <a:off x="250826" y="1412876"/>
            <a:ext cx="3096381" cy="4753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635375" y="1412874"/>
            <a:ext cx="5257800" cy="791989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3"/>
          </p:nvPr>
        </p:nvSpPr>
        <p:spPr>
          <a:xfrm>
            <a:off x="3635376" y="2348880"/>
            <a:ext cx="5257800" cy="381538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AE7D-6B52-4333-83BE-B85474D0F7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Содержимое 14"/>
          <p:cNvSpPr>
            <a:spLocks noGrp="1"/>
          </p:cNvSpPr>
          <p:nvPr>
            <p:ph sz="quarter" idx="13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D977-D0F9-4D64-B1F2-72E9C4E2DF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7578" y="1404493"/>
            <a:ext cx="5500726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3948" y="5085184"/>
            <a:ext cx="5486400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EB1F-FEF4-4A54-82BE-45A000AAF1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825" y="260350"/>
            <a:ext cx="8642349" cy="6337300"/>
          </a:xfrm>
          <a:prstGeom prst="roundRect">
            <a:avLst>
              <a:gd name="adj" fmla="val 1575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373216"/>
            <a:ext cx="8642349" cy="1008112"/>
          </a:xfrm>
          <a:prstGeom prst="rect">
            <a:avLst/>
          </a:prstGeom>
          <a:solidFill>
            <a:srgbClr val="003C78">
              <a:alpha val="60000"/>
            </a:srgbClr>
          </a:solidFill>
          <a:ln>
            <a:noFill/>
          </a:ln>
        </p:spPr>
        <p:txBody>
          <a:bodyPr lIns="108000" tIns="36000" rIns="108000" bIns="3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085184"/>
            <a:ext cx="4176713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16463" y="5084762"/>
            <a:ext cx="4176712" cy="1081087"/>
          </a:xfrm>
        </p:spPr>
        <p:txBody>
          <a:bodyPr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8" name="Рисунок 2"/>
          <p:cNvSpPr>
            <a:spLocks noGrp="1"/>
          </p:cNvSpPr>
          <p:nvPr>
            <p:ph type="pic" idx="1"/>
          </p:nvPr>
        </p:nvSpPr>
        <p:spPr>
          <a:xfrm>
            <a:off x="250825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/>
          </p:nvPr>
        </p:nvSpPr>
        <p:spPr>
          <a:xfrm>
            <a:off x="4716462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5C41-B606-42BF-A21F-FB2D43AD91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FCF0-3564-4669-88AF-704AE1F75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5018583"/>
            <a:ext cx="8186738" cy="570657"/>
          </a:xfrm>
        </p:spPr>
        <p:txBody>
          <a:bodyPr/>
          <a:lstStyle>
            <a:lvl1pPr marL="0" indent="0" algn="r">
              <a:buNone/>
              <a:def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851" y="4365104"/>
            <a:ext cx="8186738" cy="720080"/>
          </a:xfrm>
        </p:spPr>
        <p:txBody>
          <a:bodyPr rIns="0"/>
          <a:lstStyle>
            <a:lvl1pPr>
              <a:def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850" y="6108700"/>
            <a:ext cx="818673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755E508-EB62-4012-9212-AC298A222937}" type="datetime1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/>
          </p:nvPr>
        </p:nvSpPr>
        <p:spPr>
          <a:xfrm>
            <a:off x="250825" y="1412875"/>
            <a:ext cx="864235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8F8A-3BEB-49CA-A1BA-1ED65F89FE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3"/>
          </p:nvPr>
        </p:nvSpPr>
        <p:spPr>
          <a:xfrm>
            <a:off x="4716463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672C-44D5-4F38-84A9-1420E18A11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Содержимое 14"/>
          <p:cNvSpPr>
            <a:spLocks noGrp="1"/>
          </p:cNvSpPr>
          <p:nvPr>
            <p:ph sz="quarter" idx="13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63DC-C656-421D-9FFA-C06B3B114B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16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17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18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4D29-F23E-4A7A-B80A-8E2C10B8C6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1"/>
          </p:nvPr>
        </p:nvSpPr>
        <p:spPr>
          <a:xfrm>
            <a:off x="250826" y="1412875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2BA4-8D42-439F-A7EF-BDF47AE2E9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16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17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18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A00F-E15A-4A73-B553-4E589982EF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3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F4B4-8942-4099-8E32-869E52BF3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1412875"/>
            <a:ext cx="4176713" cy="4751387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B90A-BFCC-4D44-98F3-0FA0557EC8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5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4"/>
            <a:ext cx="4176713" cy="4752975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F9CC-E131-4197-8279-BFCA782084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c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250824" y="1412875"/>
            <a:ext cx="4176713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9"/>
          </p:nvPr>
        </p:nvSpPr>
        <p:spPr>
          <a:xfrm>
            <a:off x="4716463" y="1412875"/>
            <a:ext cx="4176712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22"/>
          </p:nvPr>
        </p:nvSpPr>
        <p:spPr>
          <a:xfrm>
            <a:off x="250825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23"/>
          </p:nvPr>
        </p:nvSpPr>
        <p:spPr>
          <a:xfrm>
            <a:off x="4716462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515E-AFE3-4651-A333-D63F4DB798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26"/>
          </p:nvPr>
        </p:nvSpPr>
        <p:spPr>
          <a:xfrm>
            <a:off x="250826" y="1412876"/>
            <a:ext cx="3096381" cy="4753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635375" y="1412874"/>
            <a:ext cx="5257800" cy="791989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3"/>
          </p:nvPr>
        </p:nvSpPr>
        <p:spPr>
          <a:xfrm>
            <a:off x="3635376" y="2348880"/>
            <a:ext cx="5257800" cy="381538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8CA7-D22D-42DD-BA70-5AF74C2262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7578" y="1404493"/>
            <a:ext cx="5500726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3948" y="5085184"/>
            <a:ext cx="5486400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9B03-8A34-4F55-BA43-59525EECF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825" y="260350"/>
            <a:ext cx="8642349" cy="6337300"/>
          </a:xfrm>
          <a:prstGeom prst="roundRect">
            <a:avLst>
              <a:gd name="adj" fmla="val 1575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373216"/>
            <a:ext cx="8642349" cy="1008112"/>
          </a:xfrm>
          <a:prstGeom prst="rect">
            <a:avLst/>
          </a:prstGeom>
          <a:solidFill>
            <a:srgbClr val="003C78">
              <a:alpha val="60000"/>
            </a:srgbClr>
          </a:solidFill>
          <a:ln>
            <a:noFill/>
          </a:ln>
        </p:spPr>
        <p:txBody>
          <a:bodyPr lIns="108000" tIns="36000" rIns="108000" bIns="3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085184"/>
            <a:ext cx="4176713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16463" y="5084762"/>
            <a:ext cx="4176712" cy="1081087"/>
          </a:xfrm>
        </p:spPr>
        <p:txBody>
          <a:bodyPr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8" name="Рисунок 2"/>
          <p:cNvSpPr>
            <a:spLocks noGrp="1"/>
          </p:cNvSpPr>
          <p:nvPr>
            <p:ph type="pic" idx="1"/>
          </p:nvPr>
        </p:nvSpPr>
        <p:spPr>
          <a:xfrm>
            <a:off x="250825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/>
          </p:nvPr>
        </p:nvSpPr>
        <p:spPr>
          <a:xfrm>
            <a:off x="4716462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D7C5-9C63-41F3-8F57-5090093A21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01DD-00F1-48C2-8320-184F44F73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1" y="5018583"/>
            <a:ext cx="8186738" cy="570657"/>
          </a:xfrm>
        </p:spPr>
        <p:txBody>
          <a:bodyPr/>
          <a:lstStyle>
            <a:lvl1pPr marL="0" indent="0" algn="r">
              <a:buNone/>
              <a:def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851" y="4365104"/>
            <a:ext cx="8186738" cy="720080"/>
          </a:xfrm>
        </p:spPr>
        <p:txBody>
          <a:bodyPr rIns="0"/>
          <a:lstStyle>
            <a:lvl1pPr>
              <a:def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850" y="6108700"/>
            <a:ext cx="8186738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8A4F888-478A-4C28-B103-F2496E3046AF}" type="datetime1">
              <a:rPr lang="ru-RU" altLang="ru-RU"/>
              <a:pPr>
                <a:defRPr/>
              </a:pPr>
              <a:t>01.06.2020</a:t>
            </a:fld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1"/>
          </p:nvPr>
        </p:nvSpPr>
        <p:spPr>
          <a:xfrm>
            <a:off x="250826" y="1412875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5596-1DCE-40BC-91F3-A38AFBB221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2"/>
          </p:nvPr>
        </p:nvSpPr>
        <p:spPr>
          <a:xfrm>
            <a:off x="250825" y="1412875"/>
            <a:ext cx="864235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9BA2-D9E7-4AE9-94CE-2765F0A352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Содержимое 14"/>
          <p:cNvSpPr>
            <a:spLocks noGrp="1"/>
          </p:cNvSpPr>
          <p:nvPr>
            <p:ph sz="quarter" idx="13"/>
          </p:nvPr>
        </p:nvSpPr>
        <p:spPr>
          <a:xfrm>
            <a:off x="4716463" y="1412876"/>
            <a:ext cx="4176713" cy="475297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F024-64AF-44AA-9CA5-921B1329C2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2"/>
          </p:nvPr>
        </p:nvSpPr>
        <p:spPr>
          <a:xfrm>
            <a:off x="250825" y="1412876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Содержимое 14"/>
          <p:cNvSpPr>
            <a:spLocks noGrp="1"/>
          </p:cNvSpPr>
          <p:nvPr>
            <p:ph sz="quarter" idx="13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D360-51A6-4DAF-BEA4-845330FAE2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9" name="Содержимое 14"/>
          <p:cNvSpPr>
            <a:spLocks noGrp="1"/>
          </p:cNvSpPr>
          <p:nvPr>
            <p:ph sz="quarter" idx="16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Содержимое 14"/>
          <p:cNvSpPr>
            <a:spLocks noGrp="1"/>
          </p:cNvSpPr>
          <p:nvPr>
            <p:ph sz="quarter" idx="17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Содержимое 14"/>
          <p:cNvSpPr>
            <a:spLocks noGrp="1"/>
          </p:cNvSpPr>
          <p:nvPr>
            <p:ph sz="quarter" idx="18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28CF-CB67-4867-9421-E0CE0B827A0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1"/>
          </p:nvPr>
        </p:nvSpPr>
        <p:spPr>
          <a:xfrm>
            <a:off x="250826" y="1412875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1E63-3F10-4D63-A665-0045C453EC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3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70E5-9DDE-4CCA-8BBD-921BE636023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1412875"/>
            <a:ext cx="4176713" cy="4751387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97C-D5E9-4D3F-91C7-D9B570B6E7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5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4"/>
            <a:ext cx="4176713" cy="4752975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97D9-FBC8-4782-807F-43537C6FAD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c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250824" y="1412875"/>
            <a:ext cx="4176713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9"/>
          </p:nvPr>
        </p:nvSpPr>
        <p:spPr>
          <a:xfrm>
            <a:off x="4716463" y="1412875"/>
            <a:ext cx="4176712" cy="503238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22"/>
          </p:nvPr>
        </p:nvSpPr>
        <p:spPr>
          <a:xfrm>
            <a:off x="250825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23"/>
          </p:nvPr>
        </p:nvSpPr>
        <p:spPr>
          <a:xfrm>
            <a:off x="4716462" y="2060848"/>
            <a:ext cx="4176713" cy="4103414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8E0B-CA02-4509-A6B7-235F282B00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26"/>
          </p:nvPr>
        </p:nvSpPr>
        <p:spPr>
          <a:xfrm>
            <a:off x="250826" y="1412876"/>
            <a:ext cx="3096381" cy="4753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635375" y="1412874"/>
            <a:ext cx="5257800" cy="791989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Содержимое 14"/>
          <p:cNvSpPr>
            <a:spLocks noGrp="1"/>
          </p:cNvSpPr>
          <p:nvPr>
            <p:ph sz="quarter" idx="23"/>
          </p:nvPr>
        </p:nvSpPr>
        <p:spPr>
          <a:xfrm>
            <a:off x="3635376" y="2348880"/>
            <a:ext cx="5257800" cy="381538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4325-5479-4199-955A-0914D65E13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8642350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3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1A4E-C85E-4D10-9E43-6A14F25CD1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7578" y="1404493"/>
            <a:ext cx="5500726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3948" y="5085184"/>
            <a:ext cx="5486400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6759-34A4-4216-850C-A2EC165736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писание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825" y="260350"/>
            <a:ext cx="8642349" cy="6337300"/>
          </a:xfrm>
          <a:prstGeom prst="roundRect">
            <a:avLst>
              <a:gd name="adj" fmla="val 1575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373216"/>
            <a:ext cx="8642349" cy="1008112"/>
          </a:xfrm>
          <a:prstGeom prst="rect">
            <a:avLst/>
          </a:prstGeom>
          <a:solidFill>
            <a:srgbClr val="003C78">
              <a:alpha val="60000"/>
            </a:srgbClr>
          </a:solidFill>
          <a:ln>
            <a:noFill/>
          </a:ln>
        </p:spPr>
        <p:txBody>
          <a:bodyPr lIns="108000" tIns="36000" rIns="108000" bIns="3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085184"/>
            <a:ext cx="4176713" cy="1080666"/>
          </a:xfr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716463" y="5084762"/>
            <a:ext cx="4176712" cy="1081087"/>
          </a:xfrm>
        </p:spPr>
        <p:txBody>
          <a:bodyPr/>
          <a:lstStyle>
            <a:lvl1pPr>
              <a:buNone/>
              <a:defRPr lang="ru-RU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8" name="Рисунок 2"/>
          <p:cNvSpPr>
            <a:spLocks noGrp="1"/>
          </p:cNvSpPr>
          <p:nvPr>
            <p:ph type="pic" idx="1"/>
          </p:nvPr>
        </p:nvSpPr>
        <p:spPr>
          <a:xfrm>
            <a:off x="250825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/>
          </p:nvPr>
        </p:nvSpPr>
        <p:spPr>
          <a:xfrm>
            <a:off x="4716462" y="1404493"/>
            <a:ext cx="4176713" cy="3537395"/>
          </a:xfrm>
          <a:prstGeom prst="roundRect">
            <a:avLst>
              <a:gd name="adj" fmla="val 2846"/>
            </a:avLst>
          </a:prstGeom>
          <a:ln w="9525" cap="rnd">
            <a:solidFill>
              <a:srgbClr val="0050A0"/>
            </a:solidFill>
            <a:round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6D75-B1CF-4938-ABF1-32CC33A0BE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242991" y="209325"/>
            <a:ext cx="6718998" cy="73139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1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dirty="0"/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554303" y="1555667"/>
            <a:ext cx="8035393" cy="336049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50B5-CBF8-4C3E-AFDE-FEF58F579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1412875"/>
            <a:ext cx="4176713" cy="4751387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4716462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6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D12F-7A38-493D-925A-5D7278551D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648"/>
            <a:ext cx="6107111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Содержимое 14"/>
          <p:cNvSpPr>
            <a:spLocks noGrp="1"/>
          </p:cNvSpPr>
          <p:nvPr>
            <p:ph sz="quarter" idx="19"/>
          </p:nvPr>
        </p:nvSpPr>
        <p:spPr>
          <a:xfrm>
            <a:off x="250825" y="3860800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Содержимое 14"/>
          <p:cNvSpPr>
            <a:spLocks noGrp="1"/>
          </p:cNvSpPr>
          <p:nvPr>
            <p:ph sz="quarter" idx="20"/>
          </p:nvPr>
        </p:nvSpPr>
        <p:spPr>
          <a:xfrm>
            <a:off x="250825" y="1412875"/>
            <a:ext cx="4176713" cy="2303462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Содержимое 14"/>
          <p:cNvSpPr>
            <a:spLocks noGrp="1"/>
          </p:cNvSpPr>
          <p:nvPr>
            <p:ph sz="quarter" idx="21"/>
          </p:nvPr>
        </p:nvSpPr>
        <p:spPr>
          <a:xfrm>
            <a:off x="4716462" y="1412874"/>
            <a:ext cx="4176713" cy="4752975"/>
          </a:xfrm>
        </p:spPr>
        <p:txBody>
          <a:bodyPr/>
          <a:lstStyle>
            <a:lvl2pPr>
              <a:defRPr lang="ru-RU" sz="22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ru-RU" sz="20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CCDA-8EAC-4B57-B42A-C2CBB7136D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350"/>
            <a:ext cx="6107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5834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A77E14F-AB93-4652-AA78-C13B2DA3D4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Рисунок 6" descr="logo-КЭС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52525" y="458788"/>
            <a:ext cx="577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7" descr="logo-КЭС3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1675" y="541338"/>
            <a:ext cx="576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8" descr="logo-КЭС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6550" y="395288"/>
            <a:ext cx="576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23" r:id="rId1"/>
    <p:sldLayoutId id="2147486224" r:id="rId2"/>
    <p:sldLayoutId id="2147486225" r:id="rId3"/>
    <p:sldLayoutId id="2147486226" r:id="rId4"/>
    <p:sldLayoutId id="2147486227" r:id="rId5"/>
    <p:sldLayoutId id="2147486228" r:id="rId6"/>
    <p:sldLayoutId id="2147486229" r:id="rId7"/>
    <p:sldLayoutId id="2147486230" r:id="rId8"/>
    <p:sldLayoutId id="2147486231" r:id="rId9"/>
    <p:sldLayoutId id="2147486208" r:id="rId10"/>
    <p:sldLayoutId id="2147486232" r:id="rId11"/>
    <p:sldLayoutId id="2147486209" r:id="rId12"/>
    <p:sldLayoutId id="2147486233" r:id="rId13"/>
    <p:sldLayoutId id="2147486210" r:id="rId14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ts val="600"/>
        </a:spcAft>
        <a:buBlip>
          <a:blip r:embed="rId19"/>
        </a:buBlip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3400" indent="-239713" algn="just" rtl="0" eaLnBrk="0" fontAlgn="base" hangingPunct="0">
        <a:spcBef>
          <a:spcPct val="0"/>
        </a:spcBef>
        <a:spcAft>
          <a:spcPts val="600"/>
        </a:spcAft>
        <a:buBlip>
          <a:blip r:embed="rId20"/>
        </a:buBlip>
        <a:defRPr lang="ru-RU" sz="22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4863" indent="-234950" algn="l" defTabSz="720725" rtl="0" eaLnBrk="0" fontAlgn="base" hangingPunct="0">
        <a:spcBef>
          <a:spcPct val="0"/>
        </a:spcBef>
        <a:spcAft>
          <a:spcPts val="600"/>
        </a:spcAft>
        <a:buBlip>
          <a:blip r:embed="rId21"/>
        </a:buBlip>
        <a:defRPr lang="ru-RU" sz="20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350"/>
            <a:ext cx="6107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5834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0715A5D-8478-481B-B16A-CAB8F07B37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Рисунок 6" descr="logo-КЭС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52525" y="466725"/>
            <a:ext cx="577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logo-КЭС3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2638" y="541338"/>
            <a:ext cx="4127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8" descr="logo-КЭС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6550" y="395288"/>
            <a:ext cx="576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11" r:id="rId10"/>
    <p:sldLayoutId id="2147486244" r:id="rId11"/>
    <p:sldLayoutId id="2147486212" r:id="rId12"/>
    <p:sldLayoutId id="2147486245" r:id="rId13"/>
    <p:sldLayoutId id="2147486213" r:id="rId14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ts val="600"/>
        </a:spcAft>
        <a:buBlip>
          <a:blip r:embed="rId19"/>
        </a:buBlip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3400" indent="-239713" algn="just" rtl="0" eaLnBrk="0" fontAlgn="base" hangingPunct="0">
        <a:spcBef>
          <a:spcPct val="0"/>
        </a:spcBef>
        <a:spcAft>
          <a:spcPts val="600"/>
        </a:spcAft>
        <a:buBlip>
          <a:blip r:embed="rId20"/>
        </a:buBlip>
        <a:defRPr lang="ru-RU" sz="22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4863" indent="-234950" algn="l" defTabSz="720725" rtl="0" eaLnBrk="0" fontAlgn="base" hangingPunct="0">
        <a:spcBef>
          <a:spcPct val="0"/>
        </a:spcBef>
        <a:spcAft>
          <a:spcPts val="600"/>
        </a:spcAft>
        <a:buBlip>
          <a:blip r:embed="rId21"/>
        </a:buBlip>
        <a:defRPr lang="ru-RU" sz="20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350"/>
            <a:ext cx="6107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5834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9A7D3FB-53C7-4B59-B517-915882D474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078" name="Рисунок 6" descr="logo-КЭС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2525" y="458788"/>
            <a:ext cx="577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logo-КЭС3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1675" y="541338"/>
            <a:ext cx="576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logo-КЭС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550" y="395288"/>
            <a:ext cx="576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46" r:id="rId1"/>
    <p:sldLayoutId id="2147486247" r:id="rId2"/>
    <p:sldLayoutId id="2147486248" r:id="rId3"/>
    <p:sldLayoutId id="2147486249" r:id="rId4"/>
    <p:sldLayoutId id="2147486250" r:id="rId5"/>
    <p:sldLayoutId id="2147486251" r:id="rId6"/>
    <p:sldLayoutId id="2147486252" r:id="rId7"/>
    <p:sldLayoutId id="2147486253" r:id="rId8"/>
    <p:sldLayoutId id="2147486254" r:id="rId9"/>
    <p:sldLayoutId id="2147486214" r:id="rId10"/>
    <p:sldLayoutId id="2147486255" r:id="rId11"/>
    <p:sldLayoutId id="2147486215" r:id="rId12"/>
    <p:sldLayoutId id="2147486256" r:id="rId13"/>
    <p:sldLayoutId id="2147486216" r:id="rId14"/>
    <p:sldLayoutId id="2147486257" r:id="rId15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ts val="600"/>
        </a:spcAft>
        <a:buBlip>
          <a:blip r:embed="rId20"/>
        </a:buBlip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3400" indent="-239713" algn="just" rtl="0" eaLnBrk="0" fontAlgn="base" hangingPunct="0">
        <a:spcBef>
          <a:spcPct val="0"/>
        </a:spcBef>
        <a:spcAft>
          <a:spcPts val="600"/>
        </a:spcAft>
        <a:buBlip>
          <a:blip r:embed="rId21"/>
        </a:buBlip>
        <a:defRPr lang="ru-RU" sz="22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4863" indent="-234950" algn="l" defTabSz="720725" rtl="0" eaLnBrk="0" fontAlgn="base" hangingPunct="0">
        <a:spcBef>
          <a:spcPct val="0"/>
        </a:spcBef>
        <a:spcAft>
          <a:spcPts val="600"/>
        </a:spcAft>
        <a:buBlip>
          <a:blip r:embed="rId22"/>
        </a:buBlip>
        <a:defRPr lang="ru-RU" sz="20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350"/>
            <a:ext cx="6107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5834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BE175D5-AD76-457C-9405-CB95AABFFE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102" name="Рисунок 6" descr="logo-КЭС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2525" y="458788"/>
            <a:ext cx="577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7" descr="logo-КЭС3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1675" y="541338"/>
            <a:ext cx="576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8" descr="logo-КЭС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550" y="395288"/>
            <a:ext cx="576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17" r:id="rId10"/>
    <p:sldLayoutId id="2147486267" r:id="rId11"/>
    <p:sldLayoutId id="2147486218" r:id="rId12"/>
    <p:sldLayoutId id="2147486268" r:id="rId13"/>
    <p:sldLayoutId id="2147486219" r:id="rId14"/>
    <p:sldLayoutId id="2147486269" r:id="rId15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ts val="600"/>
        </a:spcAft>
        <a:buBlip>
          <a:blip r:embed="rId20"/>
        </a:buBlip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3400" indent="-239713" algn="just" rtl="0" eaLnBrk="0" fontAlgn="base" hangingPunct="0">
        <a:spcBef>
          <a:spcPct val="0"/>
        </a:spcBef>
        <a:spcAft>
          <a:spcPts val="600"/>
        </a:spcAft>
        <a:buBlip>
          <a:blip r:embed="rId21"/>
        </a:buBlip>
        <a:defRPr lang="ru-RU" sz="22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4863" indent="-234950" algn="l" defTabSz="720725" rtl="0" eaLnBrk="0" fontAlgn="base" hangingPunct="0">
        <a:spcBef>
          <a:spcPct val="0"/>
        </a:spcBef>
        <a:spcAft>
          <a:spcPts val="600"/>
        </a:spcAft>
        <a:buBlip>
          <a:blip r:embed="rId22"/>
        </a:buBlip>
        <a:defRPr lang="ru-RU" sz="20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2786063" y="260350"/>
            <a:ext cx="6107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825" y="6356350"/>
            <a:ext cx="5834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8291274-E02F-4DC9-9BCF-65E2C2280F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5126" name="Рисунок 6" descr="logo-КЭС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2525" y="458788"/>
            <a:ext cx="577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7" descr="logo-КЭС3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1675" y="541338"/>
            <a:ext cx="5762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8" descr="logo-КЭС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550" y="395288"/>
            <a:ext cx="5762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0" r:id="rId1"/>
    <p:sldLayoutId id="2147486271" r:id="rId2"/>
    <p:sldLayoutId id="2147486272" r:id="rId3"/>
    <p:sldLayoutId id="2147486273" r:id="rId4"/>
    <p:sldLayoutId id="2147486274" r:id="rId5"/>
    <p:sldLayoutId id="2147486275" r:id="rId6"/>
    <p:sldLayoutId id="2147486276" r:id="rId7"/>
    <p:sldLayoutId id="2147486277" r:id="rId8"/>
    <p:sldLayoutId id="2147486278" r:id="rId9"/>
    <p:sldLayoutId id="2147486220" r:id="rId10"/>
    <p:sldLayoutId id="2147486279" r:id="rId11"/>
    <p:sldLayoutId id="2147486221" r:id="rId12"/>
    <p:sldLayoutId id="2147486280" r:id="rId13"/>
    <p:sldLayoutId id="2147486222" r:id="rId14"/>
    <p:sldLayoutId id="2147486281" r:id="rId15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ts val="600"/>
        </a:spcAft>
        <a:buBlip>
          <a:blip r:embed="rId20"/>
        </a:buBlip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3400" indent="-239713" algn="just" rtl="0" eaLnBrk="0" fontAlgn="base" hangingPunct="0">
        <a:spcBef>
          <a:spcPct val="0"/>
        </a:spcBef>
        <a:spcAft>
          <a:spcPts val="600"/>
        </a:spcAft>
        <a:buBlip>
          <a:blip r:embed="rId21"/>
        </a:buBlip>
        <a:defRPr lang="ru-RU" sz="22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4863" indent="-234950" algn="l" defTabSz="720725" rtl="0" eaLnBrk="0" fontAlgn="base" hangingPunct="0">
        <a:spcBef>
          <a:spcPct val="0"/>
        </a:spcBef>
        <a:spcAft>
          <a:spcPts val="600"/>
        </a:spcAft>
        <a:buBlip>
          <a:blip r:embed="rId22"/>
        </a:buBlip>
        <a:defRPr lang="ru-RU" sz="2000" kern="1200" dirty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42900" y="1412776"/>
            <a:ext cx="8568630" cy="791989"/>
          </a:xfrm>
        </p:spPr>
        <p:txBody>
          <a:bodyPr/>
          <a:lstStyle/>
          <a:p>
            <a:pPr marL="0" indent="0" algn="l"/>
            <a:r>
              <a:rPr lang="ru-RU" sz="1200" b="0" dirty="0" smtClean="0"/>
              <a:t>В </a:t>
            </a:r>
            <a:r>
              <a:rPr lang="ru-RU" sz="1200" b="0" dirty="0"/>
              <a:t>меню </a:t>
            </a:r>
            <a:r>
              <a:rPr lang="ru-RU" sz="1200" b="0" dirty="0"/>
              <a:t>слева</a:t>
            </a:r>
            <a:r>
              <a:rPr lang="ru-RU" sz="1200" b="0" dirty="0"/>
              <a:t>, под номером </a:t>
            </a:r>
            <a:r>
              <a:rPr lang="ru-RU" sz="1200" b="0" dirty="0" smtClean="0"/>
              <a:t>ЛС (если привязано несколько счетов, то каждый из них будет виден в качестве отдельной строки меню), </a:t>
            </a:r>
            <a:r>
              <a:rPr lang="ru-RU" sz="1200" b="0" dirty="0"/>
              <a:t>отражается сумма по всем услугам имеющим задолженность, если у клиента </a:t>
            </a:r>
            <a:r>
              <a:rPr lang="ru-RU" sz="1200" b="0" dirty="0" smtClean="0"/>
              <a:t>есть переплата </a:t>
            </a:r>
            <a:r>
              <a:rPr lang="ru-RU" sz="1200" b="0" dirty="0"/>
              <a:t>по услугам, то переплата в общем балансе </a:t>
            </a:r>
            <a:r>
              <a:rPr lang="ru-RU" sz="1200" b="0" dirty="0"/>
              <a:t>учитываться</a:t>
            </a:r>
            <a:r>
              <a:rPr lang="ru-RU" sz="1200" b="0" dirty="0"/>
              <a:t> не будет, будет выводиться «Счет оплачен</a:t>
            </a:r>
            <a:r>
              <a:rPr lang="ru-RU" sz="1200" b="0" dirty="0" smtClean="0"/>
              <a:t>».</a:t>
            </a:r>
          </a:p>
          <a:p>
            <a:pPr algn="l"/>
            <a:r>
              <a:rPr lang="ru-RU" sz="1200" b="0" dirty="0" smtClean="0"/>
              <a:t>Данный раздел доступен из любой части ЛКК по наведению на него курсором мыши.</a:t>
            </a:r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Новый </a:t>
            </a:r>
            <a:r>
              <a:rPr lang="ru-RU" sz="2000" dirty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ичный Кабинет Клиента.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Домашняя страница.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Объект 20"/>
          <p:cNvPicPr>
            <a:picLocks noGrp="1"/>
          </p:cNvPicPr>
          <p:nvPr>
            <p:ph sz="quarter" idx="23"/>
          </p:nvPr>
        </p:nvPicPr>
        <p:blipFill rotWithShape="1">
          <a:blip r:embed="rId4"/>
          <a:srcRect t="9253" r="19717" b="3331"/>
          <a:stretch/>
        </p:blipFill>
        <p:spPr bwMode="auto">
          <a:xfrm>
            <a:off x="1043608" y="2348880"/>
            <a:ext cx="7849567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0" y="4869160"/>
            <a:ext cx="3775646" cy="1296144"/>
          </a:xfrm>
        </p:spPr>
        <p:txBody>
          <a:bodyPr/>
          <a:lstStyle/>
          <a:p>
            <a:pPr marL="0" indent="0" algn="l"/>
            <a:r>
              <a:rPr lang="ru-RU" sz="1200" b="0" dirty="0" smtClean="0"/>
              <a:t>На главной станице также расположены текущие акции, проводимые компанией. Для более детального ознакомления можно перейти на описание любой акции, щелкнув на кнопку «Подробнее». Выбранная новость откроется в новом окне с подробным описанием и условиями проведения.</a:t>
            </a:r>
            <a:endParaRPr lang="ru-RU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1" y="980729"/>
            <a:ext cx="8568630" cy="504055"/>
          </a:xfrm>
        </p:spPr>
        <p:txBody>
          <a:bodyPr/>
          <a:lstStyle/>
          <a:p>
            <a:pPr marL="0" indent="0" algn="l"/>
            <a:r>
              <a:rPr lang="ru-RU" sz="1200" b="0" dirty="0"/>
              <a:t>На главной странице сервиса показаны уведомления о состоянии профиля клиента.</a:t>
            </a:r>
          </a:p>
          <a:p>
            <a:pPr marL="0" indent="0" algn="l"/>
            <a:r>
              <a:rPr lang="ru-RU" sz="1200" b="0" dirty="0"/>
              <a:t>Каждое уведомление – активная ссылка на раздел настроек сервиса. Т.е. достаточно щелкнуть на  баннер электронной квитанции, чтобы сразу перейти к соответствующему подразделу меню.</a:t>
            </a:r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63" y="260351"/>
            <a:ext cx="6107112" cy="47625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Домашняя страница.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9300" t="10885" r="37463" b="16293"/>
          <a:stretch/>
        </p:blipFill>
        <p:spPr bwMode="auto">
          <a:xfrm>
            <a:off x="5245164" y="1700808"/>
            <a:ext cx="3863340" cy="4473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Объект 9"/>
          <p:cNvPicPr>
            <a:picLocks noGrp="1"/>
          </p:cNvPicPr>
          <p:nvPr>
            <p:ph sz="quarter" idx="23"/>
          </p:nvPr>
        </p:nvPicPr>
        <p:blipFill rotWithShape="1">
          <a:blip r:embed="rId5"/>
          <a:srcRect l="28776" t="9367" r="5666" b="44839"/>
          <a:stretch/>
        </p:blipFill>
        <p:spPr bwMode="auto">
          <a:xfrm>
            <a:off x="0" y="1765390"/>
            <a:ext cx="5257800" cy="20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Соединительная линия уступом 22"/>
          <p:cNvCxnSpPr/>
          <p:nvPr/>
        </p:nvCxnSpPr>
        <p:spPr>
          <a:xfrm flipV="1">
            <a:off x="3563888" y="2420888"/>
            <a:ext cx="1944216" cy="288032"/>
          </a:xfrm>
          <a:prstGeom prst="bentConnector3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6"/>
          <p:cNvSpPr>
            <a:spLocks noGrp="1"/>
          </p:cNvSpPr>
          <p:nvPr>
            <p:ph type="body" sz="quarter" idx="19"/>
          </p:nvPr>
        </p:nvSpPr>
        <p:spPr>
          <a:xfrm>
            <a:off x="179512" y="4149080"/>
            <a:ext cx="5184576" cy="2160240"/>
          </a:xfrm>
        </p:spPr>
        <p:txBody>
          <a:bodyPr/>
          <a:lstStyle/>
          <a:p>
            <a:pPr marL="0" indent="0" algn="l"/>
            <a:r>
              <a:rPr lang="ru-RU" sz="1200" b="0" dirty="0" smtClean="0"/>
              <a:t>После проверки своих данных и заведения номера телефона, клиент может выбрать способ доставки квитанции, согласиться на информационные рассылки или подключить </a:t>
            </a:r>
            <a:r>
              <a:rPr lang="ru-RU" sz="1200" b="0" dirty="0" err="1" smtClean="0"/>
              <a:t>автоплатеж</a:t>
            </a:r>
            <a:r>
              <a:rPr lang="ru-RU" sz="1200" b="0" dirty="0" smtClean="0"/>
              <a:t>.</a:t>
            </a:r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30300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1" y="980729"/>
            <a:ext cx="8568630" cy="936104"/>
          </a:xfrm>
        </p:spPr>
        <p:txBody>
          <a:bodyPr/>
          <a:lstStyle/>
          <a:p>
            <a:pPr algn="l"/>
            <a:r>
              <a:rPr lang="ru-RU" sz="1200" b="0" dirty="0" smtClean="0"/>
              <a:t>При наведении на пункт меню «Оплатить», появляется всплывающее окно с номер л/с и уже заполненной суммой долга по выбранной услуге. Строка активна и при необходимости сумму оплаты можно изменить.</a:t>
            </a:r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63" y="260351"/>
            <a:ext cx="6107112" cy="4762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Оплата услуг.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/>
          </p:cNvPicPr>
          <p:nvPr>
            <p:ph sz="quarter" idx="23"/>
          </p:nvPr>
        </p:nvPicPr>
        <p:blipFill rotWithShape="1">
          <a:blip r:embed="rId4"/>
          <a:srcRect l="19681" t="22806" r="17783" b="19143"/>
          <a:stretch/>
        </p:blipFill>
        <p:spPr bwMode="auto">
          <a:xfrm>
            <a:off x="2267744" y="2060848"/>
            <a:ext cx="6625431" cy="3568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4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1" y="980729"/>
            <a:ext cx="8568630" cy="936104"/>
          </a:xfrm>
        </p:spPr>
        <p:txBody>
          <a:bodyPr/>
          <a:lstStyle/>
          <a:p>
            <a:pPr algn="l"/>
            <a:r>
              <a:rPr lang="ru-RU" sz="1200" b="0" dirty="0" smtClean="0"/>
              <a:t>Передача показаний доступна только в определенные дни, о чем информирует баннер при входе на сайт.</a:t>
            </a:r>
          </a:p>
          <a:p>
            <a:pPr algn="l"/>
            <a:r>
              <a:rPr lang="ru-RU" sz="1200" b="0" dirty="0" smtClean="0"/>
              <a:t>В этом пункте отражены показания, которые передавал клиент в прошлом периоде, и принятые к учету компанией.</a:t>
            </a:r>
          </a:p>
          <a:p>
            <a:pPr algn="l"/>
            <a:r>
              <a:rPr lang="ru-RU" sz="1200" dirty="0" smtClean="0"/>
              <a:t>Если </a:t>
            </a:r>
            <a:r>
              <a:rPr lang="ru-RU" sz="1200" dirty="0"/>
              <a:t>период передачи показаний еще не наступил, кнопка «Передать» не </a:t>
            </a:r>
            <a:r>
              <a:rPr lang="ru-RU" sz="1200" dirty="0" smtClean="0"/>
              <a:t>активна.</a:t>
            </a:r>
          </a:p>
          <a:p>
            <a:pPr algn="l"/>
            <a:r>
              <a:rPr lang="ru-RU" sz="1200" b="0" dirty="0" smtClean="0"/>
              <a:t>Ссылка «История показаний» переведет нас в раздел «Статистика».</a:t>
            </a:r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63" y="260351"/>
            <a:ext cx="6107112" cy="4762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Передача показаний.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/>
          <p:cNvPicPr>
            <a:picLocks noGrp="1"/>
          </p:cNvPicPr>
          <p:nvPr>
            <p:ph sz="quarter" idx="23"/>
          </p:nvPr>
        </p:nvPicPr>
        <p:blipFill rotWithShape="1">
          <a:blip r:embed="rId4"/>
          <a:srcRect l="29238" t="16379" r="20761" b="5869"/>
          <a:stretch/>
        </p:blipFill>
        <p:spPr bwMode="auto">
          <a:xfrm>
            <a:off x="3059832" y="1988840"/>
            <a:ext cx="5385073" cy="4175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17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1" y="980729"/>
            <a:ext cx="2879997" cy="1872208"/>
          </a:xfrm>
        </p:spPr>
        <p:txBody>
          <a:bodyPr/>
          <a:lstStyle/>
          <a:p>
            <a:pPr marL="0" indent="0" algn="l"/>
            <a:r>
              <a:rPr lang="ru-RU" sz="1200" b="0" dirty="0" smtClean="0"/>
              <a:t>Раздел статистика позволяет просмотреть не только историю передачи показаний, но и платежи, начисления по услугам, а также потребление ресурсов за выбранный период.</a:t>
            </a:r>
          </a:p>
          <a:p>
            <a:pPr marL="0" indent="0" algn="l"/>
            <a:r>
              <a:rPr lang="ru-RU" sz="1200" b="0" dirty="0" smtClean="0"/>
              <a:t>С помощью фильтров можно довольно быстро выбрать интересующую информацию. Например посмотреть историю платежей за февраль-май текущего года.</a:t>
            </a:r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63" y="260351"/>
            <a:ext cx="6107112" cy="4762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Статистика.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/>
          </p:cNvPicPr>
          <p:nvPr>
            <p:ph sz="quarter" idx="23"/>
          </p:nvPr>
        </p:nvPicPr>
        <p:blipFill rotWithShape="1">
          <a:blip r:embed="rId4"/>
          <a:srcRect l="30467" t="9611" r="21867" b="11765"/>
          <a:stretch/>
        </p:blipFill>
        <p:spPr bwMode="auto">
          <a:xfrm>
            <a:off x="3203848" y="1052736"/>
            <a:ext cx="547260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63888" y="2420888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63888" y="2708920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82854" y="2420888"/>
            <a:ext cx="942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9175" y="2429272"/>
            <a:ext cx="942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/>
          <p:nvPr/>
        </p:nvPicPr>
        <p:blipFill rotWithShape="1">
          <a:blip r:embed="rId5"/>
          <a:srcRect l="28696" t="22927" r="41079" b="38535"/>
          <a:stretch/>
        </p:blipFill>
        <p:spPr bwMode="auto">
          <a:xfrm>
            <a:off x="0" y="3068960"/>
            <a:ext cx="3059832" cy="2364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2051720" y="2924944"/>
            <a:ext cx="14379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323851" y="980728"/>
            <a:ext cx="2879997" cy="3888431"/>
          </a:xfrm>
        </p:spPr>
        <p:txBody>
          <a:bodyPr/>
          <a:lstStyle/>
          <a:p>
            <a:pPr marL="0" indent="0" algn="l"/>
            <a:r>
              <a:rPr lang="ru-RU" sz="1200" b="0" dirty="0" smtClean="0"/>
              <a:t>Последний раздел – это обращения от клиента.</a:t>
            </a:r>
          </a:p>
          <a:p>
            <a:pPr marL="0" indent="0" algn="l"/>
            <a:r>
              <a:rPr lang="ru-RU" sz="1200" b="0" dirty="0" smtClean="0"/>
              <a:t>Задать вопрос можно </a:t>
            </a:r>
            <a:r>
              <a:rPr lang="ru-RU" sz="1200" b="0" dirty="0"/>
              <a:t>в разделе «Обращение», вкладка «Создать обращение</a:t>
            </a:r>
            <a:r>
              <a:rPr lang="ru-RU" sz="1200" b="0" dirty="0" smtClean="0"/>
              <a:t>».</a:t>
            </a:r>
          </a:p>
          <a:p>
            <a:pPr marL="0" indent="0" algn="l"/>
            <a:r>
              <a:rPr lang="ru-RU" sz="1200" b="0" dirty="0" smtClean="0"/>
              <a:t>При переходе в этот раздел, основные данные клиента заполняются автоматически системой.</a:t>
            </a:r>
            <a:endParaRPr lang="ru-RU" sz="1200" b="0" dirty="0"/>
          </a:p>
          <a:p>
            <a:pPr marL="0" indent="0" algn="l"/>
            <a:r>
              <a:rPr lang="ru-RU" sz="1200" b="0" dirty="0"/>
              <a:t>Необходимо обязательно заполнить поля отмеченные звездочкой </a:t>
            </a:r>
            <a:r>
              <a:rPr lang="ru-RU" sz="1200" b="0" dirty="0" smtClean="0"/>
              <a:t>«*»</a:t>
            </a:r>
          </a:p>
          <a:p>
            <a:pPr marL="0" indent="0" algn="l"/>
            <a:r>
              <a:rPr lang="ru-RU" sz="1200" b="0" dirty="0" smtClean="0"/>
              <a:t>«Тема обращения» и «Причина обращения» выбираются из выпадающего списка.</a:t>
            </a:r>
          </a:p>
          <a:p>
            <a:pPr marL="0" indent="0" algn="l"/>
            <a:r>
              <a:rPr lang="ru-RU" sz="1200" b="0" dirty="0" smtClean="0"/>
              <a:t>Текст обращения в свободной форме.</a:t>
            </a:r>
          </a:p>
          <a:p>
            <a:pPr marL="0" indent="0" algn="l"/>
            <a:r>
              <a:rPr lang="ru-RU" sz="1200" b="0" dirty="0" smtClean="0"/>
              <a:t>Если для уточнения информации (например ошибка в ФИО) необходимы документы, то их можно загрузить в меню «прикрепить файл».</a:t>
            </a:r>
            <a:endParaRPr lang="ru-RU" sz="1200" b="0" dirty="0"/>
          </a:p>
          <a:p>
            <a:pPr marL="0" indent="0" algn="l"/>
            <a:endParaRPr lang="ru-RU" sz="12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63" y="260351"/>
            <a:ext cx="6107112" cy="47625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Обращения в компанию – обратная связь.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Documents and Settings\tpor001\Рабочий стол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5888"/>
            <a:ext cx="18716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12"/>
          <p:cNvPicPr>
            <a:picLocks noGrp="1"/>
          </p:cNvPicPr>
          <p:nvPr>
            <p:ph sz="quarter" idx="23"/>
          </p:nvPr>
        </p:nvPicPr>
        <p:blipFill rotWithShape="1">
          <a:blip r:embed="rId4"/>
          <a:srcRect l="27641" t="11357" r="43366" b="5650"/>
          <a:stretch/>
        </p:blipFill>
        <p:spPr bwMode="auto">
          <a:xfrm>
            <a:off x="4283968" y="908720"/>
            <a:ext cx="388843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7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КЭС-ЭСБ презентация консолидация">
  <a:themeElements>
    <a:clrScheme name="КЭС">
      <a:dk1>
        <a:srgbClr val="000000"/>
      </a:dk1>
      <a:lt1>
        <a:sysClr val="window" lastClr="FFFFFF"/>
      </a:lt1>
      <a:dk2>
        <a:srgbClr val="0050A0"/>
      </a:dk2>
      <a:lt2>
        <a:srgbClr val="FFFFFF"/>
      </a:lt2>
      <a:accent1>
        <a:srgbClr val="0050A0"/>
      </a:accent1>
      <a:accent2>
        <a:srgbClr val="C8C8C8"/>
      </a:accent2>
      <a:accent3>
        <a:srgbClr val="7FA7CF"/>
      </a:accent3>
      <a:accent4>
        <a:srgbClr val="093A80"/>
      </a:accent4>
      <a:accent5>
        <a:srgbClr val="828282"/>
      </a:accent5>
      <a:accent6>
        <a:srgbClr val="464646"/>
      </a:accent6>
      <a:hlink>
        <a:srgbClr val="093A80"/>
      </a:hlink>
      <a:folHlink>
        <a:srgbClr val="828282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Дизайн1 eng">
  <a:themeElements>
    <a:clrScheme name="КЭС">
      <a:dk1>
        <a:srgbClr val="000000"/>
      </a:dk1>
      <a:lt1>
        <a:sysClr val="window" lastClr="FFFFFF"/>
      </a:lt1>
      <a:dk2>
        <a:srgbClr val="0050A0"/>
      </a:dk2>
      <a:lt2>
        <a:srgbClr val="FFFFFF"/>
      </a:lt2>
      <a:accent1>
        <a:srgbClr val="0050A0"/>
      </a:accent1>
      <a:accent2>
        <a:srgbClr val="C8C8C8"/>
      </a:accent2>
      <a:accent3>
        <a:srgbClr val="7FA7CF"/>
      </a:accent3>
      <a:accent4>
        <a:srgbClr val="093A80"/>
      </a:accent4>
      <a:accent5>
        <a:srgbClr val="828282"/>
      </a:accent5>
      <a:accent6>
        <a:srgbClr val="464646"/>
      </a:accent6>
      <a:hlink>
        <a:srgbClr val="093A80"/>
      </a:hlink>
      <a:folHlink>
        <a:srgbClr val="828282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КЭС-ЭСБ презентация консолидация">
  <a:themeElements>
    <a:clrScheme name="КЭС">
      <a:dk1>
        <a:srgbClr val="000000"/>
      </a:dk1>
      <a:lt1>
        <a:sysClr val="window" lastClr="FFFFFF"/>
      </a:lt1>
      <a:dk2>
        <a:srgbClr val="0050A0"/>
      </a:dk2>
      <a:lt2>
        <a:srgbClr val="FFFFFF"/>
      </a:lt2>
      <a:accent1>
        <a:srgbClr val="0050A0"/>
      </a:accent1>
      <a:accent2>
        <a:srgbClr val="C8C8C8"/>
      </a:accent2>
      <a:accent3>
        <a:srgbClr val="7FA7CF"/>
      </a:accent3>
      <a:accent4>
        <a:srgbClr val="093A80"/>
      </a:accent4>
      <a:accent5>
        <a:srgbClr val="828282"/>
      </a:accent5>
      <a:accent6>
        <a:srgbClr val="464646"/>
      </a:accent6>
      <a:hlink>
        <a:srgbClr val="093A80"/>
      </a:hlink>
      <a:folHlink>
        <a:srgbClr val="828282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КЭС-ЭСБ презентация консолидация">
  <a:themeElements>
    <a:clrScheme name="КЭС">
      <a:dk1>
        <a:srgbClr val="000000"/>
      </a:dk1>
      <a:lt1>
        <a:sysClr val="window" lastClr="FFFFFF"/>
      </a:lt1>
      <a:dk2>
        <a:srgbClr val="0050A0"/>
      </a:dk2>
      <a:lt2>
        <a:srgbClr val="FFFFFF"/>
      </a:lt2>
      <a:accent1>
        <a:srgbClr val="0050A0"/>
      </a:accent1>
      <a:accent2>
        <a:srgbClr val="C8C8C8"/>
      </a:accent2>
      <a:accent3>
        <a:srgbClr val="7FA7CF"/>
      </a:accent3>
      <a:accent4>
        <a:srgbClr val="093A80"/>
      </a:accent4>
      <a:accent5>
        <a:srgbClr val="828282"/>
      </a:accent5>
      <a:accent6>
        <a:srgbClr val="464646"/>
      </a:accent6>
      <a:hlink>
        <a:srgbClr val="093A80"/>
      </a:hlink>
      <a:folHlink>
        <a:srgbClr val="828282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КЭС-ЭСБ презентация консолидация">
  <a:themeElements>
    <a:clrScheme name="КЭС">
      <a:dk1>
        <a:srgbClr val="000000"/>
      </a:dk1>
      <a:lt1>
        <a:sysClr val="window" lastClr="FFFFFF"/>
      </a:lt1>
      <a:dk2>
        <a:srgbClr val="0050A0"/>
      </a:dk2>
      <a:lt2>
        <a:srgbClr val="FFFFFF"/>
      </a:lt2>
      <a:accent1>
        <a:srgbClr val="0050A0"/>
      </a:accent1>
      <a:accent2>
        <a:srgbClr val="C8C8C8"/>
      </a:accent2>
      <a:accent3>
        <a:srgbClr val="7FA7CF"/>
      </a:accent3>
      <a:accent4>
        <a:srgbClr val="093A80"/>
      </a:accent4>
      <a:accent5>
        <a:srgbClr val="828282"/>
      </a:accent5>
      <a:accent6>
        <a:srgbClr val="464646"/>
      </a:accent6>
      <a:hlink>
        <a:srgbClr val="093A80"/>
      </a:hlink>
      <a:folHlink>
        <a:srgbClr val="828282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КЭС-ЭСБ презентация консолидация</Template>
  <TotalTime>8561</TotalTime>
  <Words>427</Words>
  <Application>Microsoft Office PowerPoint</Application>
  <PresentationFormat>Экран (4:3)</PresentationFormat>
  <Paragraphs>32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КЭС-ЭСБ презентация консолидация</vt:lpstr>
      <vt:lpstr>Дизайн1 eng</vt:lpstr>
      <vt:lpstr>1_КЭС-ЭСБ презентация консолидация</vt:lpstr>
      <vt:lpstr>2_КЭС-ЭСБ презентация консолидация</vt:lpstr>
      <vt:lpstr>3_КЭС-ЭСБ презентация консолидация</vt:lpstr>
      <vt:lpstr>Новый Личный Кабинет Клиента.  Домашняя страница.</vt:lpstr>
      <vt:lpstr>Домашняя страница.</vt:lpstr>
      <vt:lpstr>Оплата услуг.</vt:lpstr>
      <vt:lpstr>Передача показаний.</vt:lpstr>
      <vt:lpstr>Статистика.</vt:lpstr>
      <vt:lpstr>Обращения в компанию – обратная связь.</vt:lpstr>
    </vt:vector>
  </TitlesOfParts>
  <Company>IES-HOLDING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Консолидация энергосбытового бизнеса группы компаний КЭС</dc:title>
  <dc:creator>User</dc:creator>
  <cp:lastModifiedBy>Селезнев</cp:lastModifiedBy>
  <cp:revision>586</cp:revision>
  <cp:lastPrinted>2013-09-03T09:18:11Z</cp:lastPrinted>
  <dcterms:created xsi:type="dcterms:W3CDTF">2013-08-19T09:05:27Z</dcterms:created>
  <dcterms:modified xsi:type="dcterms:W3CDTF">2020-06-01T09:23:21Z</dcterms:modified>
</cp:coreProperties>
</file>