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9667" r:id="rId1"/>
  </p:sldMasterIdLst>
  <p:notesMasterIdLst>
    <p:notesMasterId r:id="rId15"/>
  </p:notesMasterIdLst>
  <p:sldIdLst>
    <p:sldId id="319" r:id="rId2"/>
    <p:sldId id="320" r:id="rId3"/>
    <p:sldId id="362" r:id="rId4"/>
    <p:sldId id="312" r:id="rId5"/>
    <p:sldId id="325" r:id="rId6"/>
    <p:sldId id="314" r:id="rId7"/>
    <p:sldId id="324" r:id="rId8"/>
    <p:sldId id="316" r:id="rId9"/>
    <p:sldId id="327" r:id="rId10"/>
    <p:sldId id="368" r:id="rId11"/>
    <p:sldId id="367" r:id="rId12"/>
    <p:sldId id="366" r:id="rId13"/>
    <p:sldId id="365" r:id="rId14"/>
  </p:sldIdLst>
  <p:sldSz cx="9144000" cy="6858000" type="screen4x3"/>
  <p:notesSz cx="6781800" cy="9926638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81" autoAdjust="0"/>
    <p:restoredTop sz="97118" autoAdjust="0"/>
  </p:normalViewPr>
  <p:slideViewPr>
    <p:cSldViewPr>
      <p:cViewPr>
        <p:scale>
          <a:sx n="100" d="100"/>
          <a:sy n="100" d="100"/>
        </p:scale>
        <p:origin x="-989" y="52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8" y="138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846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1750" y="0"/>
            <a:ext cx="293846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0FC1AA2-872C-498B-B975-442F4E4AD4E4}" type="datetimeFigureOut">
              <a:rPr lang="ru-RU"/>
              <a:pPr>
                <a:defRPr/>
              </a:pPr>
              <a:t>26.06.2024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9638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7863" y="4714875"/>
            <a:ext cx="54260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38463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1750" y="9428163"/>
            <a:ext cx="2938463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E3056F8E-6A8B-45E6-A4DF-4818A6AFC0C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2891004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741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77F2A6FA-6B95-4956-8F83-F110ADEAD029}" type="slidenum">
              <a:rPr lang="ru-RU" altLang="ru-RU" smtClean="0"/>
              <a:pPr/>
              <a:t>1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7566C2D4-1B34-444B-8F9F-AF3C5AC2DEC7}" type="slidenum">
              <a:rPr lang="ru-RU" altLang="ru-RU" smtClean="0"/>
              <a:pPr/>
              <a:t>2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946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B45AFE33-3019-4D95-B885-4E0A493DD45C}" type="slidenum">
              <a:rPr lang="ru-RU" altLang="ru-RU" smtClean="0"/>
              <a:pPr/>
              <a:t>3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04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270FEECD-31B8-45CF-854A-D7356780EBD6}" type="slidenum">
              <a:rPr lang="ru-RU" altLang="ru-RU" smtClean="0"/>
              <a:pPr/>
              <a:t>4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150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32DFACC3-68F7-49FF-B2DB-28FE8A48C5ED}" type="slidenum">
              <a:rPr lang="ru-RU" altLang="ru-RU" smtClean="0"/>
              <a:pPr/>
              <a:t>7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23B9BA4E-4E47-46EA-A48B-96680B0F7908}" type="slidenum">
              <a:rPr lang="ru-RU" altLang="ru-RU" smtClean="0"/>
              <a:pPr/>
              <a:t>8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B5195FB-5631-4943-8DE1-F865F1355279}" type="slidenum">
              <a:rPr lang="ru-RU" altLang="ru-RU" smtClean="0">
                <a:solidFill>
                  <a:srgbClr val="000000"/>
                </a:solidFill>
                <a:latin typeface="Calibri" pitchFamily="34" charset="0"/>
              </a:rPr>
              <a:pPr eaLnBrk="1" hangingPunct="1"/>
              <a:t>9</a:t>
            </a:fld>
            <a:endParaRPr lang="ru-RU" altLang="ru-RU" smtClean="0">
              <a:solidFill>
                <a:srgbClr val="000000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45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41C4D206-2F2A-4566-8576-93DCECA860F4}" type="slidenum">
              <a:rPr lang="ru-RU" altLang="ru-RU" smtClean="0">
                <a:latin typeface="Calibri" pitchFamily="34" charset="0"/>
              </a:rPr>
              <a:pPr/>
              <a:t>13</a:t>
            </a:fld>
            <a:endParaRPr lang="ru-RU" alt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A165EBC-0579-4A89-BC32-1C3379DD081C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C33434-8DB5-43C1-8112-575066A89CF8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2AAE7B-4B26-41A8-B52B-FEDC581E367C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1182688" y="2017713"/>
            <a:ext cx="7772400" cy="4114800"/>
          </a:xfrm>
        </p:spPr>
        <p:txBody>
          <a:bodyPr>
            <a:normAutofit/>
          </a:bodyPr>
          <a:lstStyle/>
          <a:p>
            <a:pPr lvl="0"/>
            <a:endParaRPr lang="ru-RU" noProof="0" dirty="0" smtClean="0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CFAAC0-1FB7-404A-BA27-522351637DE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94858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543BF4-0B73-484E-AA4B-62BA06D2E87A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9960A2-76CD-4D07-AC58-28188D408374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BC9105-A489-4DF8-9C29-203ADE160826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3783937-F083-47AD-A436-7A1F18C23280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C51919-AB79-47A7-8306-B42FF7BDB4A2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7E517C2-E1E8-4A6C-81CB-D7F917266422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1F6328-ED60-46FF-AADF-0D1F22FC40AD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942C42-E5D0-4E3A-86FC-D309A816C302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fld id="{C9ABC7FF-A847-4326-836E-9CFDF55D41F6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9668" r:id="rId1"/>
    <p:sldLayoutId id="2147489669" r:id="rId2"/>
    <p:sldLayoutId id="2147489670" r:id="rId3"/>
    <p:sldLayoutId id="2147489671" r:id="rId4"/>
    <p:sldLayoutId id="2147489672" r:id="rId5"/>
    <p:sldLayoutId id="2147489673" r:id="rId6"/>
    <p:sldLayoutId id="2147489674" r:id="rId7"/>
    <p:sldLayoutId id="2147489675" r:id="rId8"/>
    <p:sldLayoutId id="2147489676" r:id="rId9"/>
    <p:sldLayoutId id="2147489677" r:id="rId10"/>
    <p:sldLayoutId id="2147489678" r:id="rId11"/>
    <p:sldLayoutId id="2147489679" r:id="rId12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emf"/><Relationship Id="rId5" Type="http://schemas.openxmlformats.org/officeDocument/2006/relationships/oleObject" Target="../embeddings/Microsoft_Excel_97-2003_Worksheet1.xls"/><Relationship Id="rId4" Type="http://schemas.openxmlformats.org/officeDocument/2006/relationships/oleObject" Target="../embeddings/oleObject1.bin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0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11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12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13.emf"/><Relationship Id="rId4" Type="http://schemas.openxmlformats.org/officeDocument/2006/relationships/oleObject" Target="../embeddings/Microsoft_Excel_97-2003_Worksheet12.xls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emf"/><Relationship Id="rId5" Type="http://schemas.openxmlformats.org/officeDocument/2006/relationships/oleObject" Target="../embeddings/Microsoft_Excel_97-2003_Worksheet2.xls"/><Relationship Id="rId4" Type="http://schemas.openxmlformats.org/officeDocument/2006/relationships/oleObject" Target="../embeddings/oleObject2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4.emf"/><Relationship Id="rId5" Type="http://schemas.openxmlformats.org/officeDocument/2006/relationships/oleObject" Target="../embeddings/Microsoft_Excel_97-2003_Worksheet3.xls"/><Relationship Id="rId4" Type="http://schemas.openxmlformats.org/officeDocument/2006/relationships/oleObject" Target="../embeddings/oleObject3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5.emf"/><Relationship Id="rId5" Type="http://schemas.openxmlformats.org/officeDocument/2006/relationships/oleObject" Target="../embeddings/Microsoft_Excel_97-2003_Worksheet4.xls"/><Relationship Id="rId4" Type="http://schemas.openxmlformats.org/officeDocument/2006/relationships/oleObject" Target="../embeddings/oleObject4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6.emf"/><Relationship Id="rId4" Type="http://schemas.openxmlformats.org/officeDocument/2006/relationships/oleObject" Target="../embeddings/Microsoft_Excel_97-2003_Worksheet5.xls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7.emf"/><Relationship Id="rId4" Type="http://schemas.openxmlformats.org/officeDocument/2006/relationships/oleObject" Target="../embeddings/Microsoft_Excel_97-2003_Worksheet6.xls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8.emf"/><Relationship Id="rId5" Type="http://schemas.openxmlformats.org/officeDocument/2006/relationships/oleObject" Target="../embeddings/Microsoft_Excel_97-2003_Worksheet7.xls"/><Relationship Id="rId4" Type="http://schemas.openxmlformats.org/officeDocument/2006/relationships/oleObject" Target="../embeddings/oleObject7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9.emf"/><Relationship Id="rId5" Type="http://schemas.openxmlformats.org/officeDocument/2006/relationships/oleObject" Target="../embeddings/Microsoft_Excel_97-2003_Worksheet8.xls"/><Relationship Id="rId4" Type="http://schemas.openxmlformats.org/officeDocument/2006/relationships/oleObject" Target="../embeddings/oleObject8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10.emf"/><Relationship Id="rId5" Type="http://schemas.openxmlformats.org/officeDocument/2006/relationships/oleObject" Target="../embeddings/Microsoft_Excel_97-2003_Worksheet9.xls"/><Relationship Id="rId4" Type="http://schemas.openxmlformats.org/officeDocument/2006/relationships/oleObject" Target="../embeddings/oleObject9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Заголовок 1"/>
          <p:cNvSpPr>
            <a:spLocks noGrp="1"/>
          </p:cNvSpPr>
          <p:nvPr>
            <p:ph type="title"/>
          </p:nvPr>
        </p:nvSpPr>
        <p:spPr>
          <a:xfrm>
            <a:off x="971550" y="214313"/>
            <a:ext cx="7972425" cy="191928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000" i="1" dirty="0" smtClean="0">
                <a:solidFill>
                  <a:schemeClr val="accent1">
                    <a:lumMod val="75000"/>
                  </a:schemeClr>
                </a:solidFill>
              </a:rPr>
              <a:t>Доходы бюджета Городского округа «город Ирбит» Свердловской области </a:t>
            </a:r>
            <a:br>
              <a:rPr lang="ru-RU" sz="3000" i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3000" i="1" dirty="0" smtClean="0">
                <a:solidFill>
                  <a:schemeClr val="accent1">
                    <a:lumMod val="75000"/>
                  </a:schemeClr>
                </a:solidFill>
              </a:rPr>
              <a:t>                                                    </a:t>
            </a:r>
            <a:r>
              <a:rPr lang="ru-RU" sz="1800" i="1" dirty="0" smtClean="0">
                <a:solidFill>
                  <a:schemeClr val="accent1">
                    <a:lumMod val="75000"/>
                  </a:schemeClr>
                </a:solidFill>
              </a:rPr>
              <a:t>(в млн. рублей)</a:t>
            </a:r>
            <a:endParaRPr lang="ru-RU" sz="1800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3075" name="Диаграмма 2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2199915140"/>
              </p:ext>
            </p:extLst>
          </p:nvPr>
        </p:nvGraphicFramePr>
        <p:xfrm>
          <a:off x="1806575" y="1962150"/>
          <a:ext cx="6394450" cy="4010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8" name="Лист" r:id="rId5" imgW="7715315" imgH="4838713" progId="Excel.Sheet.8">
                  <p:embed/>
                </p:oleObj>
              </mc:Choice>
              <mc:Fallback>
                <p:oleObj name="Лист" r:id="rId5" imgW="7715315" imgH="4838713" progId="Excel.Sheet.8">
                  <p:embed/>
                  <p:pic>
                    <p:nvPicPr>
                      <p:cNvPr id="0" name="Диаграмма 2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06575" y="1962150"/>
                        <a:ext cx="6394450" cy="4010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1100138" y="476250"/>
            <a:ext cx="7793037" cy="76676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dirty="0" smtClean="0">
                <a:latin typeface="Liberation Serif" panose="02020603050405020304" pitchFamily="18" charset="0"/>
              </a:rPr>
              <a:t>Объем расходов бюджета</a:t>
            </a:r>
          </a:p>
        </p:txBody>
      </p:sp>
      <p:graphicFrame>
        <p:nvGraphicFramePr>
          <p:cNvPr id="12291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0667725"/>
              </p:ext>
            </p:extLst>
          </p:nvPr>
        </p:nvGraphicFramePr>
        <p:xfrm>
          <a:off x="457200" y="1763713"/>
          <a:ext cx="8229600" cy="419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84" name="Лист" r:id="rId3" imgW="8694557" imgH="4434715" progId="Excel.Sheet.8">
                  <p:embed/>
                </p:oleObj>
              </mc:Choice>
              <mc:Fallback>
                <p:oleObj name="Лист" r:id="rId3" imgW="8694557" imgH="4434715" progId="Excel.Sheet.8">
                  <p:embed/>
                  <p:pic>
                    <p:nvPicPr>
                      <p:cNvPr id="0" name="Объект 4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1763713"/>
                        <a:ext cx="8229600" cy="41989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92" name="TextBox 3"/>
          <p:cNvSpPr txBox="1">
            <a:spLocks noChangeArrowheads="1"/>
          </p:cNvSpPr>
          <p:nvPr/>
        </p:nvSpPr>
        <p:spPr bwMode="auto">
          <a:xfrm>
            <a:off x="7308850" y="1169988"/>
            <a:ext cx="15843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>
                <a:cs typeface="Times New Roman" pitchFamily="18" charset="0"/>
              </a:rPr>
              <a:t>в млн. руб.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1042988" y="260350"/>
            <a:ext cx="7793037" cy="83978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4000" dirty="0" smtClean="0">
                <a:latin typeface="Liberation Serif" panose="02020603050405020304" pitchFamily="18" charset="0"/>
              </a:rPr>
              <a:t>Расходы бюджета в динамике</a:t>
            </a:r>
          </a:p>
        </p:txBody>
      </p:sp>
      <p:graphicFrame>
        <p:nvGraphicFramePr>
          <p:cNvPr id="13315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490676"/>
              </p:ext>
            </p:extLst>
          </p:nvPr>
        </p:nvGraphicFramePr>
        <p:xfrm>
          <a:off x="703263" y="1695450"/>
          <a:ext cx="7731125" cy="433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08" name="Лист" r:id="rId3" imgW="8671531" imgH="4861643" progId="Excel.Sheet.8">
                  <p:embed/>
                </p:oleObj>
              </mc:Choice>
              <mc:Fallback>
                <p:oleObj name="Лист" r:id="rId3" imgW="8671531" imgH="4861643" progId="Excel.Sheet.8">
                  <p:embed/>
                  <p:pic>
                    <p:nvPicPr>
                      <p:cNvPr id="0" name="Объект 3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3263" y="1695450"/>
                        <a:ext cx="7731125" cy="4333875"/>
                      </a:xfrm>
                      <a:prstGeom prst="rect">
                        <a:avLst/>
                      </a:prstGeom>
                      <a:solidFill>
                        <a:srgbClr val="A6A6A6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16" name="TextBox 4"/>
          <p:cNvSpPr txBox="1">
            <a:spLocks noChangeArrowheads="1"/>
          </p:cNvSpPr>
          <p:nvPr/>
        </p:nvSpPr>
        <p:spPr bwMode="auto">
          <a:xfrm>
            <a:off x="7235825" y="1412875"/>
            <a:ext cx="17287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>
                <a:cs typeface="Times New Roman" pitchFamily="18" charset="0"/>
              </a:rPr>
              <a:t>в млн. руб.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dirty="0" smtClean="0">
                <a:latin typeface="Liberation Serif" panose="02020603050405020304" pitchFamily="18" charset="0"/>
              </a:rPr>
              <a:t>Плановый дефицит бюджета                       </a:t>
            </a:r>
            <a:r>
              <a:rPr lang="ru-RU" altLang="ru-RU" sz="2000" i="1" dirty="0" smtClean="0">
                <a:latin typeface="Liberation Serif" panose="02020603050405020304" pitchFamily="18" charset="0"/>
              </a:rPr>
              <a:t>(в млн. руб.)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62910811"/>
              </p:ext>
            </p:extLst>
          </p:nvPr>
        </p:nvGraphicFramePr>
        <p:xfrm>
          <a:off x="539750" y="2492375"/>
          <a:ext cx="8208964" cy="30559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0202"/>
                <a:gridCol w="1152128"/>
                <a:gridCol w="1152128"/>
                <a:gridCol w="1152128"/>
                <a:gridCol w="1152378"/>
              </a:tblGrid>
              <a:tr h="640124">
                <a:tc>
                  <a:txBody>
                    <a:bodyPr/>
                    <a:lstStyle/>
                    <a:p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2021 год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2022 год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2023 год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2024 год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</a:tr>
              <a:tr h="640124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Плановый </a:t>
                      </a:r>
                      <a:r>
                        <a:rPr lang="ru-RU" sz="1800" smtClean="0">
                          <a:latin typeface="Liberation Serif" panose="02020603050405020304" pitchFamily="18" charset="0"/>
                        </a:rPr>
                        <a:t>дефицит всего,</a:t>
                      </a:r>
                      <a:endParaRPr lang="ru-RU" sz="1800" dirty="0" smtClean="0">
                        <a:latin typeface="Liberation Serif" panose="02020603050405020304" pitchFamily="18" charset="0"/>
                      </a:endParaRPr>
                    </a:p>
                    <a:p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в том числе: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144,0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53,5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109,4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177,5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</a:tr>
              <a:tr h="118880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Liberation Serif" panose="02020603050405020304" pitchFamily="18" charset="0"/>
                          <a:ea typeface="+mn-ea"/>
                          <a:cs typeface="+mn-cs"/>
                        </a:rPr>
                        <a:t>за счет снижения остатков средств на счете по учету средств местного бюджета</a:t>
                      </a:r>
                      <a:endParaRPr lang="ru-RU" sz="1800" dirty="0" smtClean="0">
                        <a:latin typeface="Liberation Serif" panose="02020603050405020304" pitchFamily="18" charset="0"/>
                      </a:endParaRPr>
                    </a:p>
                    <a:p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121,0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25,4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74,4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147,5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</a:tr>
              <a:tr h="586888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чистый дефицит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23,0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28,1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35,0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30,0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275645" y="1052736"/>
            <a:ext cx="8642350" cy="1081088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40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4000" dirty="0">
                <a:solidFill>
                  <a:schemeClr val="tx2">
                    <a:lumMod val="75000"/>
                  </a:schemeClr>
                </a:solidFill>
                <a:latin typeface="Liberation Serif" panose="02020603050405020304" pitchFamily="18" charset="0"/>
              </a:rPr>
              <a:t>Структура расходов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Liberation Serif" panose="02020603050405020304" pitchFamily="18" charset="0"/>
              </a:rPr>
              <a:t/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Liberation Serif" panose="02020603050405020304" pitchFamily="18" charset="0"/>
              </a:rPr>
            </a:b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Liberation Serif" panose="02020603050405020304" pitchFamily="18" charset="0"/>
              </a:rPr>
              <a:t>(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Liberation Serif" panose="02020603050405020304" pitchFamily="18" charset="0"/>
              </a:rPr>
              <a:t>2022-2024 годы)</a:t>
            </a:r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  <a:latin typeface="Liberation Serif" panose="02020603050405020304" pitchFamily="18" charset="0"/>
              </a:rPr>
              <a:t/>
            </a:r>
            <a:br>
              <a:rPr lang="ru-RU" sz="4000" dirty="0" smtClean="0">
                <a:solidFill>
                  <a:schemeClr val="tx2">
                    <a:lumMod val="75000"/>
                  </a:schemeClr>
                </a:solidFill>
                <a:latin typeface="Liberation Serif" panose="02020603050405020304" pitchFamily="18" charset="0"/>
              </a:rPr>
            </a:b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                                                                              </a:t>
            </a:r>
            <a:endParaRPr lang="ru-RU" sz="2400" dirty="0"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15363" name="Объект 11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704102445"/>
              </p:ext>
            </p:extLst>
          </p:nvPr>
        </p:nvGraphicFramePr>
        <p:xfrm>
          <a:off x="414338" y="1839913"/>
          <a:ext cx="3419475" cy="415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59" name="Лист" r:id="rId4" imgW="3901346" imgH="4747328" progId="Excel.Sheet.8">
                  <p:embed/>
                </p:oleObj>
              </mc:Choice>
              <mc:Fallback>
                <p:oleObj name="Лист" r:id="rId4" imgW="3901346" imgH="4747328" progId="Excel.Sheet.8">
                  <p:embed/>
                  <p:pic>
                    <p:nvPicPr>
                      <p:cNvPr id="0" name="Объект 11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4338" y="1839913"/>
                        <a:ext cx="3419475" cy="4159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65" name="Номер слайда 2"/>
          <p:cNvSpPr>
            <a:spLocks noGrp="1"/>
          </p:cNvSpPr>
          <p:nvPr>
            <p:ph type="sldNum" sz="quarter" idx="12"/>
          </p:nvPr>
        </p:nvSpPr>
        <p:spPr bwMode="auto">
          <a:xfrm>
            <a:off x="8094663" y="6524625"/>
            <a:ext cx="587375" cy="228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tIns="45720" bIns="45720" numCol="1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110EF6D5-E4ED-4BF8-84E5-71A5235DCD9E}" type="slidenum">
              <a:rPr lang="ru-RU" altLang="ru-RU" sz="1100" b="1" smtClean="0">
                <a:latin typeface="Calibri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13</a:t>
            </a:fld>
            <a:endParaRPr lang="ru-RU" altLang="ru-RU" sz="1100" b="1" smtClean="0">
              <a:latin typeface="Calibri" pitchFamily="34" charset="0"/>
            </a:endParaRPr>
          </a:p>
        </p:txBody>
      </p:sp>
      <p:graphicFrame>
        <p:nvGraphicFramePr>
          <p:cNvPr id="17" name="Объект 16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282621330"/>
              </p:ext>
            </p:extLst>
          </p:nvPr>
        </p:nvGraphicFramePr>
        <p:xfrm>
          <a:off x="4143291" y="1412776"/>
          <a:ext cx="4752528" cy="5042254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tableStyleId>{5C22544A-7EE6-4342-B048-85BDC9FD1C3A}</a:tableStyleId>
              </a:tblPr>
              <a:tblGrid>
                <a:gridCol w="2376264"/>
                <a:gridCol w="792088"/>
                <a:gridCol w="792088"/>
                <a:gridCol w="792088"/>
              </a:tblGrid>
              <a:tr h="288032">
                <a:tc>
                  <a:txBody>
                    <a:bodyPr/>
                    <a:lstStyle/>
                    <a:p>
                      <a:endParaRPr lang="ru-RU" sz="1000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Liberation Serif" panose="02020603050405020304" pitchFamily="18" charset="0"/>
                        </a:rPr>
                        <a:t>2022 год</a:t>
                      </a:r>
                      <a:endParaRPr lang="ru-RU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Liberation Serif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Liberation Serif" panose="02020603050405020304" pitchFamily="18" charset="0"/>
                        </a:rPr>
                        <a:t>2023 год</a:t>
                      </a:r>
                      <a:endParaRPr lang="ru-RU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Liberation Serif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Liberation Serif" panose="02020603050405020304" pitchFamily="18" charset="0"/>
                        </a:rPr>
                        <a:t>2024 год</a:t>
                      </a:r>
                      <a:endParaRPr lang="ru-RU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Liberation Serif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35055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ВСЕГО РАСХОДОВ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</a:endParaRPr>
                    </a:p>
                  </a:txBody>
                  <a:tcPr marL="62888" marR="62888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2 653,4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2 920,8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4 </a:t>
                      </a:r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630,7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51215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Общегосударственные вопросы</a:t>
                      </a:r>
                    </a:p>
                  </a:txBody>
                  <a:tcPr marL="62888" marR="62888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199,9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159,1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189,8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140222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Национальная безопасность и правоохранительная деятельность,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средства 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массовой 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информации, охрана окружающей среды,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 обслуживание муниципального долга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</a:endParaRPr>
                    </a:p>
                  </a:txBody>
                  <a:tcPr marL="62888" marR="62888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20,6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30,7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114,3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244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Национальная экономика</a:t>
                      </a:r>
                    </a:p>
                  </a:txBody>
                  <a:tcPr marL="62888" marR="62888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340,1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280,8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504,7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</a:tr>
              <a:tr h="35055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Жилищно-коммунальное хозяйство</a:t>
                      </a:r>
                    </a:p>
                  </a:txBody>
                  <a:tcPr marL="62888" marR="62888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314,1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403,3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1 449,9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</a:tr>
              <a:tr h="42800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Образование</a:t>
                      </a:r>
                      <a:endParaRPr lang="ru-RU" sz="1200" b="1" dirty="0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</a:endParaRPr>
                    </a:p>
                  </a:txBody>
                  <a:tcPr marL="62888" marR="62888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1 270,3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1 470,8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1 778,4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5055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Культура, кинематография</a:t>
                      </a:r>
                    </a:p>
                  </a:txBody>
                  <a:tcPr marL="62888" marR="62888" marT="0" marB="0"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307,3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314,8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348,5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</a:tr>
              <a:tr h="35055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Социальная политика</a:t>
                      </a:r>
                    </a:p>
                  </a:txBody>
                  <a:tcPr marL="62888" marR="62888" marT="0" marB="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132,6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151,8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143,4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</a:tr>
              <a:tr h="43983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Физическая культура и спорт</a:t>
                      </a:r>
                    </a:p>
                  </a:txBody>
                  <a:tcPr marL="62888" marR="62888" marT="0" marB="0"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68,5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109,5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101,7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</a:tr>
            </a:tbl>
          </a:graphicData>
        </a:graphic>
      </p:graphicFrame>
      <p:sp>
        <p:nvSpPr>
          <p:cNvPr id="15366" name="TextBox 1"/>
          <p:cNvSpPr txBox="1">
            <a:spLocks noChangeArrowheads="1"/>
          </p:cNvSpPr>
          <p:nvPr/>
        </p:nvSpPr>
        <p:spPr bwMode="auto">
          <a:xfrm>
            <a:off x="7308850" y="765175"/>
            <a:ext cx="15843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r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ru-RU" altLang="ru-RU" sz="1800" dirty="0" smtClean="0">
                <a:solidFill>
                  <a:schemeClr val="tx2">
                    <a:lumMod val="75000"/>
                  </a:schemeClr>
                </a:solidFill>
                <a:latin typeface="Liberation Serif" panose="02020603050405020304" pitchFamily="18" charset="0"/>
                <a:cs typeface="Times New Roman" pitchFamily="18" charset="0"/>
              </a:rPr>
              <a:t>в млн. руб.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3000" i="1" dirty="0" smtClean="0">
                <a:solidFill>
                  <a:schemeClr val="accent1">
                    <a:lumMod val="75000"/>
                  </a:schemeClr>
                </a:solidFill>
              </a:rPr>
              <a:t>Налог на доходы физических лиц</a:t>
            </a:r>
            <a:endParaRPr lang="ru-RU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4099" name="Диаграмма 2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509291015"/>
              </p:ext>
            </p:extLst>
          </p:nvPr>
        </p:nvGraphicFramePr>
        <p:xfrm>
          <a:off x="323850" y="1785938"/>
          <a:ext cx="8496300" cy="3819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5" name="Лист" r:id="rId5" imgW="8496459" imgH="3819396" progId="Excel.Sheet.8">
                  <p:embed/>
                </p:oleObj>
              </mc:Choice>
              <mc:Fallback>
                <p:oleObj name="Лист" r:id="rId5" imgW="8496459" imgH="3819396" progId="Excel.Sheet.8">
                  <p:embed/>
                  <p:pic>
                    <p:nvPicPr>
                      <p:cNvPr id="0" name="Диаграмма 2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" y="1785938"/>
                        <a:ext cx="8496300" cy="3819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1" name="TextBox 5"/>
          <p:cNvSpPr txBox="1">
            <a:spLocks noChangeArrowheads="1"/>
          </p:cNvSpPr>
          <p:nvPr/>
        </p:nvSpPr>
        <p:spPr bwMode="auto">
          <a:xfrm>
            <a:off x="1403350" y="5732463"/>
            <a:ext cx="669766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 dirty="0" smtClean="0">
                <a:latin typeface="Arial" charset="0"/>
              </a:rPr>
              <a:t>2024 </a:t>
            </a:r>
            <a:r>
              <a:rPr lang="ru-RU" altLang="ru-RU" sz="1600" dirty="0">
                <a:latin typeface="Arial" charset="0"/>
              </a:rPr>
              <a:t>год </a:t>
            </a:r>
            <a:r>
              <a:rPr lang="ru-RU" altLang="ru-RU" sz="1600" dirty="0" smtClean="0">
                <a:latin typeface="Arial" charset="0"/>
              </a:rPr>
              <a:t>(план) </a:t>
            </a:r>
            <a:r>
              <a:rPr lang="ru-RU" altLang="ru-RU" sz="1600" dirty="0">
                <a:latin typeface="Arial" charset="0"/>
              </a:rPr>
              <a:t>(норматив зачисления – </a:t>
            </a:r>
            <a:r>
              <a:rPr lang="ru-RU" altLang="ru-RU" sz="1600" dirty="0" smtClean="0">
                <a:latin typeface="Arial" charset="0"/>
              </a:rPr>
              <a:t>84 </a:t>
            </a:r>
            <a:r>
              <a:rPr lang="ru-RU" altLang="ru-RU" sz="1600" dirty="0">
                <a:latin typeface="Arial" charset="0"/>
              </a:rPr>
              <a:t>%) 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 dirty="0" smtClean="0">
                <a:latin typeface="Arial" charset="0"/>
              </a:rPr>
              <a:t>2023 </a:t>
            </a:r>
            <a:r>
              <a:rPr lang="ru-RU" altLang="ru-RU" sz="1600" dirty="0">
                <a:latin typeface="Arial" charset="0"/>
              </a:rPr>
              <a:t>год </a:t>
            </a:r>
            <a:r>
              <a:rPr lang="ru-RU" altLang="ru-RU" sz="1600" dirty="0" smtClean="0">
                <a:latin typeface="Arial" charset="0"/>
              </a:rPr>
              <a:t>(факт) </a:t>
            </a:r>
            <a:r>
              <a:rPr lang="ru-RU" altLang="ru-RU" sz="1600" dirty="0">
                <a:latin typeface="Arial" charset="0"/>
              </a:rPr>
              <a:t>(норматив зачисления – </a:t>
            </a:r>
            <a:r>
              <a:rPr lang="ru-RU" altLang="ru-RU" sz="1600" dirty="0" smtClean="0">
                <a:latin typeface="Arial" charset="0"/>
              </a:rPr>
              <a:t>80 </a:t>
            </a:r>
            <a:r>
              <a:rPr lang="ru-RU" altLang="ru-RU" sz="1600" dirty="0">
                <a:latin typeface="Arial" charset="0"/>
              </a:rPr>
              <a:t>%)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1150938" y="214313"/>
            <a:ext cx="7453312" cy="146208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2800" i="1" smtClean="0"/>
              <a:t>Налог, взимаемый в связи с применением упрощенной системы налогообложения</a:t>
            </a:r>
          </a:p>
        </p:txBody>
      </p:sp>
      <p:graphicFrame>
        <p:nvGraphicFramePr>
          <p:cNvPr id="5123" name="Диаграмма 7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1312724522"/>
              </p:ext>
            </p:extLst>
          </p:nvPr>
        </p:nvGraphicFramePr>
        <p:xfrm>
          <a:off x="315913" y="2076450"/>
          <a:ext cx="8559800" cy="419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17" name="Лист" r:id="rId5" imgW="8563087" imgH="4200641" progId="Excel.Sheet.8">
                  <p:embed/>
                </p:oleObj>
              </mc:Choice>
              <mc:Fallback>
                <p:oleObj name="Лист" r:id="rId5" imgW="8563087" imgH="4200641" progId="Excel.Sheet.8">
                  <p:embed/>
                  <p:pic>
                    <p:nvPicPr>
                      <p:cNvPr id="0" name="Диаграмма 7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5913" y="2076450"/>
                        <a:ext cx="8559800" cy="4198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150938" y="214313"/>
            <a:ext cx="7453312" cy="146208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2800" i="1" dirty="0" smtClean="0">
                <a:solidFill>
                  <a:schemeClr val="accent1">
                    <a:lumMod val="75000"/>
                  </a:schemeClr>
                </a:solidFill>
              </a:rPr>
              <a:t>Патентная система налогообложения</a:t>
            </a:r>
            <a:br>
              <a:rPr lang="ru-RU" altLang="ru-RU" sz="2800" i="1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ru-RU" altLang="ru-RU" sz="2800" i="1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6147" name="Object 3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2606913712"/>
              </p:ext>
            </p:extLst>
          </p:nvPr>
        </p:nvGraphicFramePr>
        <p:xfrm>
          <a:off x="31750" y="1391121"/>
          <a:ext cx="8537575" cy="4702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3" name="Лист" r:id="rId5" imgW="8544001" imgH="4705260" progId="Excel.Sheet.8">
                  <p:embed/>
                </p:oleObj>
              </mc:Choice>
              <mc:Fallback>
                <p:oleObj name="Лист" r:id="rId5" imgW="8544001" imgH="4705260" progId="Excel.Sheet.8">
                  <p:embed/>
                  <p:pic>
                    <p:nvPicPr>
                      <p:cNvPr id="0" name="Object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750" y="1391121"/>
                        <a:ext cx="8537575" cy="4702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3000" i="1" dirty="0" smtClean="0">
                <a:solidFill>
                  <a:schemeClr val="accent1">
                    <a:lumMod val="75000"/>
                  </a:schemeClr>
                </a:solidFill>
              </a:rPr>
              <a:t>Земельный налог</a:t>
            </a:r>
            <a:endParaRPr lang="ru-RU" altLang="ru-RU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7171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97271119"/>
              </p:ext>
            </p:extLst>
          </p:nvPr>
        </p:nvGraphicFramePr>
        <p:xfrm>
          <a:off x="496888" y="1935163"/>
          <a:ext cx="8148637" cy="3854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66" name="Лист" r:id="rId4" imgW="8477373" imgH="4010192" progId="Excel.Sheet.8">
                  <p:embed/>
                </p:oleObj>
              </mc:Choice>
              <mc:Fallback>
                <p:oleObj name="Лист" r:id="rId4" imgW="8477373" imgH="4010192" progId="Excel.Sheet.8">
                  <p:embed/>
                  <p:pic>
                    <p:nvPicPr>
                      <p:cNvPr id="0" name="Объект 3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6888" y="1935163"/>
                        <a:ext cx="8148637" cy="3854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2"/>
          <p:cNvSpPr>
            <a:spLocks noGrp="1" noChangeArrowheads="1"/>
          </p:cNvSpPr>
          <p:nvPr>
            <p:ph type="title"/>
          </p:nvPr>
        </p:nvSpPr>
        <p:spPr>
          <a:xfrm>
            <a:off x="827584" y="1844824"/>
            <a:ext cx="7921625" cy="576263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i="1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/>
            </a:r>
            <a:br>
              <a:rPr lang="ru-RU" sz="2800" i="1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</a:br>
            <a:r>
              <a:rPr lang="ru-RU" sz="2400" i="1" dirty="0" smtClean="0"/>
              <a:t/>
            </a:r>
            <a:br>
              <a:rPr lang="ru-RU" sz="2400" i="1" dirty="0" smtClean="0"/>
            </a:br>
            <a:r>
              <a:rPr lang="ru-RU" sz="3200" i="1" dirty="0">
                <a:solidFill>
                  <a:schemeClr val="accent1">
                    <a:lumMod val="75000"/>
                  </a:schemeClr>
                </a:solidFill>
              </a:rPr>
              <a:t>Доходы  от  использования  имущества</a:t>
            </a:r>
            <a:r>
              <a:rPr lang="ru-RU" sz="2400" i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2400" i="1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ru-RU" sz="2400" i="1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8195" name="Object 3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3254214163"/>
              </p:ext>
            </p:extLst>
          </p:nvPr>
        </p:nvGraphicFramePr>
        <p:xfrm>
          <a:off x="755650" y="1916113"/>
          <a:ext cx="7934325" cy="438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3" name="Лист" r:id="rId4" imgW="7934285" imgH="4381358" progId="Excel.Sheet.8">
                  <p:embed/>
                </p:oleObj>
              </mc:Choice>
              <mc:Fallback>
                <p:oleObj name="Лист" r:id="rId4" imgW="7934285" imgH="4381358" progId="Excel.Sheet.8">
                  <p:embed/>
                  <p:pic>
                    <p:nvPicPr>
                      <p:cNvPr id="0" name="Object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650" y="1916113"/>
                        <a:ext cx="7934325" cy="438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827584" y="404664"/>
            <a:ext cx="7793037" cy="839688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i="1" dirty="0" smtClean="0">
                <a:solidFill>
                  <a:schemeClr val="accent1">
                    <a:lumMod val="75000"/>
                  </a:schemeClr>
                </a:solidFill>
              </a:rPr>
              <a:t>Доходы  </a:t>
            </a:r>
            <a:r>
              <a:rPr lang="ru-RU" sz="3200" i="1" dirty="0">
                <a:solidFill>
                  <a:schemeClr val="accent1">
                    <a:lumMod val="75000"/>
                  </a:schemeClr>
                </a:solidFill>
              </a:rPr>
              <a:t>от  </a:t>
            </a:r>
            <a:r>
              <a:rPr lang="ru-RU" sz="3200" i="1" dirty="0" smtClean="0">
                <a:solidFill>
                  <a:schemeClr val="accent1">
                    <a:lumMod val="75000"/>
                  </a:schemeClr>
                </a:solidFill>
              </a:rPr>
              <a:t>реализации  имущества</a:t>
            </a:r>
            <a:endParaRPr lang="ru-RU" sz="2400" i="1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9219" name="Диаграмма 2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3646469290"/>
              </p:ext>
            </p:extLst>
          </p:nvPr>
        </p:nvGraphicFramePr>
        <p:xfrm>
          <a:off x="812800" y="1727200"/>
          <a:ext cx="7658100" cy="3967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16" name="Лист" r:id="rId5" imgW="8201144" imgH="4248253" progId="Excel.Sheet.8">
                  <p:embed/>
                </p:oleObj>
              </mc:Choice>
              <mc:Fallback>
                <p:oleObj name="Лист" r:id="rId5" imgW="8201144" imgH="4248253" progId="Excel.Sheet.8">
                  <p:embed/>
                  <p:pic>
                    <p:nvPicPr>
                      <p:cNvPr id="0" name="Диаграмма 2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2800" y="1727200"/>
                        <a:ext cx="7658100" cy="3967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1484784"/>
            <a:ext cx="8640762" cy="865188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2500" i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/>
            </a:r>
            <a:br>
              <a:rPr lang="ru-RU" altLang="ru-RU" sz="2500" i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</a:br>
            <a:r>
              <a:rPr lang="ru-RU" altLang="ru-RU" sz="2900" i="1" dirty="0" smtClean="0">
                <a:solidFill>
                  <a:schemeClr val="accent1">
                    <a:lumMod val="75000"/>
                  </a:schemeClr>
                </a:solidFill>
              </a:rPr>
              <a:t>Штрафы, санкции, возмещение  ущерба</a:t>
            </a:r>
            <a:r>
              <a:rPr lang="ru-RU" altLang="ru-RU" sz="2100" i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/>
            </a:r>
            <a:br>
              <a:rPr lang="ru-RU" altLang="ru-RU" sz="2100" i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</a:br>
            <a:endParaRPr lang="ru-RU" altLang="ru-RU" sz="2100" i="1" dirty="0" smtClean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10243" name="Object 3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4239309174"/>
              </p:ext>
            </p:extLst>
          </p:nvPr>
        </p:nvGraphicFramePr>
        <p:xfrm>
          <a:off x="323850" y="1557338"/>
          <a:ext cx="7934325" cy="454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9" name="Лист" r:id="rId5" imgW="7934285" imgH="4543309" progId="Excel.Sheet.8">
                  <p:embed/>
                </p:oleObj>
              </mc:Choice>
              <mc:Fallback>
                <p:oleObj name="Лист" r:id="rId5" imgW="7934285" imgH="4543309" progId="Excel.Sheet.8">
                  <p:embed/>
                  <p:pic>
                    <p:nvPicPr>
                      <p:cNvPr id="0" name="Object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" y="1557338"/>
                        <a:ext cx="7934325" cy="4543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980728"/>
            <a:ext cx="7705725" cy="100806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7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Структура Межбюджетных трансфертов</a:t>
            </a:r>
            <a:r>
              <a:rPr lang="ru-RU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                                                     ( тыс. руб.)</a:t>
            </a:r>
            <a:endParaRPr lang="ru-RU" sz="1200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94" name="Номер слайда 2"/>
          <p:cNvSpPr>
            <a:spLocks noGrp="1"/>
          </p:cNvSpPr>
          <p:nvPr>
            <p:ph type="sldNum" sz="quarter" idx="12"/>
          </p:nvPr>
        </p:nvSpPr>
        <p:spPr bwMode="auto">
          <a:xfrm>
            <a:off x="8388350" y="6610350"/>
            <a:ext cx="588963" cy="228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tIns="45720" bIns="45720" numCol="1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30945BB1-7137-4790-B976-AEE3A12AE0F8}" type="slidenum">
              <a:rPr lang="ru-RU" altLang="ru-RU" sz="1400" b="1" smtClean="0">
                <a:solidFill>
                  <a:srgbClr val="000000"/>
                </a:solidFill>
                <a:latin typeface="Calibri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9</a:t>
            </a:fld>
            <a:endParaRPr lang="ru-RU" altLang="ru-RU" sz="1400" b="1" smtClean="0">
              <a:solidFill>
                <a:srgbClr val="000000"/>
              </a:solidFill>
              <a:latin typeface="Calibri" pitchFamily="34" charset="0"/>
            </a:endParaRPr>
          </a:p>
        </p:txBody>
      </p:sp>
      <p:graphicFrame>
        <p:nvGraphicFramePr>
          <p:cNvPr id="11267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568342495"/>
              </p:ext>
            </p:extLst>
          </p:nvPr>
        </p:nvGraphicFramePr>
        <p:xfrm>
          <a:off x="554038" y="2259013"/>
          <a:ext cx="3848100" cy="3819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94" name="Лист" r:id="rId5" imgW="3848114" imgH="3819396" progId="Excel.Sheet.8">
                  <p:embed/>
                </p:oleObj>
              </mc:Choice>
              <mc:Fallback>
                <p:oleObj name="Лист" r:id="rId5" imgW="3848114" imgH="3819396" progId="Excel.Sheet.8">
                  <p:embed/>
                  <p:pic>
                    <p:nvPicPr>
                      <p:cNvPr id="0" name="Объект 3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4038" y="2259013"/>
                        <a:ext cx="3848100" cy="3819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Объект 12"/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2315845110"/>
              </p:ext>
            </p:extLst>
          </p:nvPr>
        </p:nvGraphicFramePr>
        <p:xfrm>
          <a:off x="4787900" y="1989138"/>
          <a:ext cx="3744913" cy="38877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4509"/>
                <a:gridCol w="1352601"/>
                <a:gridCol w="1247803"/>
              </a:tblGrid>
              <a:tr h="884647">
                <a:tc>
                  <a:txBody>
                    <a:bodyPr/>
                    <a:lstStyle/>
                    <a:p>
                      <a:endParaRPr lang="ru-RU" sz="14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</a:rPr>
                        <a:t>2023 год</a:t>
                      </a:r>
                    </a:p>
                    <a:p>
                      <a:pPr algn="ctr"/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</a:rPr>
                        <a:t>(факт)</a:t>
                      </a:r>
                      <a:endParaRPr lang="ru-RU" sz="1400" b="1" i="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</a:rPr>
                        <a:t>2024 год</a:t>
                      </a:r>
                    </a:p>
                    <a:p>
                      <a:pPr algn="ctr"/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</a:rPr>
                        <a:t>(план)</a:t>
                      </a:r>
                      <a:endParaRPr lang="ru-RU" sz="1400" b="1" i="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bg2"/>
                    </a:solidFill>
                  </a:tcPr>
                </a:tc>
              </a:tr>
              <a:tr h="558722">
                <a:tc>
                  <a:txBody>
                    <a:bodyPr/>
                    <a:lstStyle/>
                    <a:p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</a:rPr>
                        <a:t>Дотации</a:t>
                      </a:r>
                      <a:endParaRPr lang="ru-RU" sz="12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600 721,0</a:t>
                      </a:r>
                      <a:endParaRPr lang="ru-RU" sz="14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1 583 138,0</a:t>
                      </a:r>
                      <a:endParaRPr lang="ru-RU" sz="14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558722">
                <a:tc>
                  <a:txBody>
                    <a:bodyPr/>
                    <a:lstStyle/>
                    <a:p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</a:rPr>
                        <a:t>Субсидии</a:t>
                      </a:r>
                      <a:endParaRPr lang="ru-RU" sz="12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297 186,3</a:t>
                      </a:r>
                      <a:endParaRPr lang="ru-RU" sz="14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579 243,7</a:t>
                      </a:r>
                      <a:endParaRPr lang="ru-RU" sz="14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58722">
                <a:tc>
                  <a:txBody>
                    <a:bodyPr/>
                    <a:lstStyle/>
                    <a:p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</a:rPr>
                        <a:t>Субвенции</a:t>
                      </a:r>
                      <a:endParaRPr lang="ru-RU" sz="12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811 410,2</a:t>
                      </a:r>
                      <a:endParaRPr lang="ru-RU" sz="14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894 544,8</a:t>
                      </a:r>
                      <a:endParaRPr lang="ru-RU" sz="14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326975">
                <a:tc>
                  <a:txBody>
                    <a:bodyPr/>
                    <a:lstStyle/>
                    <a:p>
                      <a:r>
                        <a:rPr lang="ru-RU" sz="1200" b="1" baseline="0" dirty="0" err="1" smtClean="0">
                          <a:solidFill>
                            <a:schemeClr val="tx1"/>
                          </a:solidFill>
                        </a:rPr>
                        <a:t>Межбюд-жетные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</a:rPr>
                        <a:t> трансферты</a:t>
                      </a:r>
                      <a:endParaRPr lang="ru-RU" sz="12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265 180,0</a:t>
                      </a:r>
                      <a:endParaRPr lang="ru-RU" sz="14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56 093,3</a:t>
                      </a:r>
                      <a:endParaRPr lang="ru-RU" sz="14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1295" name="TextBox 5"/>
          <p:cNvSpPr txBox="1">
            <a:spLocks noChangeArrowheads="1"/>
          </p:cNvSpPr>
          <p:nvPr/>
        </p:nvSpPr>
        <p:spPr bwMode="auto">
          <a:xfrm>
            <a:off x="2484438" y="1768475"/>
            <a:ext cx="2016125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100" b="1" dirty="0" smtClean="0">
                <a:latin typeface="Liberation Serif" pitchFamily="18" charset="0"/>
              </a:rPr>
              <a:t>3 113 019,8тыс</a:t>
            </a:r>
            <a:r>
              <a:rPr lang="ru-RU" altLang="ru-RU" sz="1100" b="1" dirty="0">
                <a:latin typeface="Liberation Serif" pitchFamily="18" charset="0"/>
              </a:rPr>
              <a:t>. руб.</a:t>
            </a:r>
          </a:p>
        </p:txBody>
      </p:sp>
      <p:sp>
        <p:nvSpPr>
          <p:cNvPr id="11296" name="TextBox 6"/>
          <p:cNvSpPr txBox="1">
            <a:spLocks noChangeArrowheads="1"/>
          </p:cNvSpPr>
          <p:nvPr/>
        </p:nvSpPr>
        <p:spPr bwMode="auto">
          <a:xfrm>
            <a:off x="468313" y="1768475"/>
            <a:ext cx="172720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100" b="1" dirty="0" smtClean="0">
                <a:latin typeface="Liberation Serif" pitchFamily="18" charset="0"/>
              </a:rPr>
              <a:t>1 974 497,5 тыс</a:t>
            </a:r>
            <a:r>
              <a:rPr lang="ru-RU" altLang="ru-RU" sz="1100" b="1" dirty="0">
                <a:latin typeface="Liberation Serif" pitchFamily="18" charset="0"/>
              </a:rPr>
              <a:t>. руб.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7361</TotalTime>
  <Words>262</Words>
  <Application>Microsoft Office PowerPoint</Application>
  <PresentationFormat>Экран (4:3)</PresentationFormat>
  <Paragraphs>106</Paragraphs>
  <Slides>13</Slides>
  <Notes>8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13</vt:i4>
      </vt:variant>
    </vt:vector>
  </HeadingPairs>
  <TitlesOfParts>
    <vt:vector size="16" baseType="lpstr">
      <vt:lpstr>Исполнительная</vt:lpstr>
      <vt:lpstr>Лист</vt:lpstr>
      <vt:lpstr>Microsoft Excel 97-2003 Worksheet</vt:lpstr>
      <vt:lpstr>Доходы бюджета Городского округа «город Ирбит» Свердловской области                                                      (в млн. рублей)</vt:lpstr>
      <vt:lpstr>Налог на доходы физических лиц</vt:lpstr>
      <vt:lpstr>Налог, взимаемый в связи с применением упрощенной системы налогообложения</vt:lpstr>
      <vt:lpstr>Патентная система налогообложения </vt:lpstr>
      <vt:lpstr>Земельный налог</vt:lpstr>
      <vt:lpstr>  Доходы  от  использования  имущества </vt:lpstr>
      <vt:lpstr>Доходы  от  реализации  имущества</vt:lpstr>
      <vt:lpstr> Штрафы, санкции, возмещение  ущерба </vt:lpstr>
      <vt:lpstr>Структура Межбюджетных трансфертов                                                                                                                                                                               ( тыс. руб.)</vt:lpstr>
      <vt:lpstr>Объем расходов бюджета</vt:lpstr>
      <vt:lpstr>Расходы бюджета в динамике</vt:lpstr>
      <vt:lpstr>Плановый дефицит бюджета                       (в млн. руб.)</vt:lpstr>
      <vt:lpstr> Структура расходов  (2022-2024 годы)                                                                             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Budjet1</cp:lastModifiedBy>
  <cp:revision>589</cp:revision>
  <cp:lastPrinted>2014-11-25T10:33:47Z</cp:lastPrinted>
  <dcterms:created xsi:type="dcterms:W3CDTF">2012-12-04T12:39:29Z</dcterms:created>
  <dcterms:modified xsi:type="dcterms:W3CDTF">2024-06-26T03:29:22Z</dcterms:modified>
</cp:coreProperties>
</file>