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3.xml" ContentType="application/vnd.openxmlformats-officedocument.presentationml.notesSlide+xml"/>
  <Override PartName="/ppt/charts/chart5.xml" ContentType="application/vnd.openxmlformats-officedocument.drawingml.chart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2.xml" ContentType="application/vnd.openxmlformats-officedocument.drawingml.chartshapes+xml"/>
  <Override PartName="/ppt/charts/chart13.xml" ContentType="application/vnd.openxmlformats-officedocument.drawingml.chart+xml"/>
  <Override PartName="/ppt/drawings/drawing3.xml" ContentType="application/vnd.openxmlformats-officedocument.drawingml.chartshapes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17.xml" ContentType="application/vnd.openxmlformats-officedocument.drawingml.chart+xml"/>
  <Override PartName="/ppt/drawings/drawing5.xml" ContentType="application/vnd.openxmlformats-officedocument.drawingml.chartshapes+xml"/>
  <Override PartName="/ppt/charts/chart18.xml" ContentType="application/vnd.openxmlformats-officedocument.drawingml.chart+xml"/>
  <Override PartName="/ppt/notesSlides/notesSlide6.xml" ContentType="application/vnd.openxmlformats-officedocument.presentationml.notesSlide+xml"/>
  <Override PartName="/ppt/charts/chart19.xml" ContentType="application/vnd.openxmlformats-officedocument.drawingml.chart+xml"/>
  <Override PartName="/ppt/drawings/drawing6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7.xml" ContentType="application/vnd.openxmlformats-officedocument.drawingml.chartshapes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rawings/drawing8.xml" ContentType="application/vnd.openxmlformats-officedocument.drawingml.chartshapes+xml"/>
  <Override PartName="/ppt/charts/chart24.xml" ContentType="application/vnd.openxmlformats-officedocument.drawingml.chart+xml"/>
  <Override PartName="/ppt/notesSlides/notesSlide8.xml" ContentType="application/vnd.openxmlformats-officedocument.presentationml.notesSlide+xml"/>
  <Override PartName="/ppt/charts/chart25.xml" ContentType="application/vnd.openxmlformats-officedocument.drawingml.chart+xml"/>
  <Override PartName="/ppt/notesSlides/notesSlide9.xml" ContentType="application/vnd.openxmlformats-officedocument.presentationml.notesSlide+xml"/>
  <Override PartName="/ppt/charts/chart26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7.xml" ContentType="application/vnd.openxmlformats-officedocument.drawingml.chart+xml"/>
  <Override PartName="/ppt/drawings/drawing9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83" r:id="rId1"/>
  </p:sldMasterIdLst>
  <p:notesMasterIdLst>
    <p:notesMasterId r:id="rId73"/>
  </p:notesMasterIdLst>
  <p:handoutMasterIdLst>
    <p:handoutMasterId r:id="rId74"/>
  </p:handoutMasterIdLst>
  <p:sldIdLst>
    <p:sldId id="260" r:id="rId2"/>
    <p:sldId id="599" r:id="rId3"/>
    <p:sldId id="600" r:id="rId4"/>
    <p:sldId id="601" r:id="rId5"/>
    <p:sldId id="714" r:id="rId6"/>
    <p:sldId id="715" r:id="rId7"/>
    <p:sldId id="716" r:id="rId8"/>
    <p:sldId id="717" r:id="rId9"/>
    <p:sldId id="718" r:id="rId10"/>
    <p:sldId id="719" r:id="rId11"/>
    <p:sldId id="720" r:id="rId12"/>
    <p:sldId id="721" r:id="rId13"/>
    <p:sldId id="722" r:id="rId14"/>
    <p:sldId id="257" r:id="rId15"/>
    <p:sldId id="393" r:id="rId16"/>
    <p:sldId id="394" r:id="rId17"/>
    <p:sldId id="395" r:id="rId18"/>
    <p:sldId id="398" r:id="rId19"/>
    <p:sldId id="396" r:id="rId20"/>
    <p:sldId id="553" r:id="rId21"/>
    <p:sldId id="399" r:id="rId22"/>
    <p:sldId id="554" r:id="rId23"/>
    <p:sldId id="476" r:id="rId24"/>
    <p:sldId id="400" r:id="rId25"/>
    <p:sldId id="401" r:id="rId26"/>
    <p:sldId id="490" r:id="rId27"/>
    <p:sldId id="357" r:id="rId28"/>
    <p:sldId id="304" r:id="rId29"/>
    <p:sldId id="362" r:id="rId30"/>
    <p:sldId id="359" r:id="rId31"/>
    <p:sldId id="360" r:id="rId32"/>
    <p:sldId id="361" r:id="rId33"/>
    <p:sldId id="491" r:id="rId34"/>
    <p:sldId id="492" r:id="rId35"/>
    <p:sldId id="734" r:id="rId36"/>
    <p:sldId id="735" r:id="rId37"/>
    <p:sldId id="736" r:id="rId38"/>
    <p:sldId id="737" r:id="rId39"/>
    <p:sldId id="738" r:id="rId40"/>
    <p:sldId id="739" r:id="rId41"/>
    <p:sldId id="740" r:id="rId42"/>
    <p:sldId id="741" r:id="rId43"/>
    <p:sldId id="742" r:id="rId44"/>
    <p:sldId id="743" r:id="rId45"/>
    <p:sldId id="493" r:id="rId46"/>
    <p:sldId id="693" r:id="rId47"/>
    <p:sldId id="694" r:id="rId48"/>
    <p:sldId id="724" r:id="rId49"/>
    <p:sldId id="725" r:id="rId50"/>
    <p:sldId id="728" r:id="rId51"/>
    <p:sldId id="729" r:id="rId52"/>
    <p:sldId id="699" r:id="rId53"/>
    <p:sldId id="730" r:id="rId54"/>
    <p:sldId id="701" r:id="rId55"/>
    <p:sldId id="731" r:id="rId56"/>
    <p:sldId id="732" r:id="rId57"/>
    <p:sldId id="566" r:id="rId58"/>
    <p:sldId id="502" r:id="rId59"/>
    <p:sldId id="504" r:id="rId60"/>
    <p:sldId id="636" r:id="rId61"/>
    <p:sldId id="508" r:id="rId62"/>
    <p:sldId id="511" r:id="rId63"/>
    <p:sldId id="512" r:id="rId64"/>
    <p:sldId id="513" r:id="rId65"/>
    <p:sldId id="608" r:id="rId66"/>
    <p:sldId id="643" r:id="rId67"/>
    <p:sldId id="292" r:id="rId68"/>
    <p:sldId id="404" r:id="rId69"/>
    <p:sldId id="555" r:id="rId70"/>
    <p:sldId id="556" r:id="rId71"/>
    <p:sldId id="557" r:id="rId72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993EDE6-7C8A-4E87-A65A-291F25BC59B4}">
          <p14:sldIdLst>
            <p14:sldId id="260"/>
            <p14:sldId id="599"/>
            <p14:sldId id="600"/>
            <p14:sldId id="601"/>
            <p14:sldId id="714"/>
            <p14:sldId id="715"/>
            <p14:sldId id="716"/>
            <p14:sldId id="717"/>
            <p14:sldId id="718"/>
            <p14:sldId id="719"/>
            <p14:sldId id="720"/>
            <p14:sldId id="721"/>
            <p14:sldId id="722"/>
            <p14:sldId id="257"/>
            <p14:sldId id="393"/>
            <p14:sldId id="394"/>
            <p14:sldId id="395"/>
            <p14:sldId id="398"/>
            <p14:sldId id="396"/>
            <p14:sldId id="553"/>
            <p14:sldId id="399"/>
            <p14:sldId id="554"/>
            <p14:sldId id="476"/>
            <p14:sldId id="400"/>
            <p14:sldId id="401"/>
            <p14:sldId id="490"/>
            <p14:sldId id="357"/>
            <p14:sldId id="304"/>
            <p14:sldId id="362"/>
            <p14:sldId id="359"/>
            <p14:sldId id="360"/>
            <p14:sldId id="361"/>
            <p14:sldId id="491"/>
            <p14:sldId id="492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493"/>
            <p14:sldId id="693"/>
            <p14:sldId id="694"/>
            <p14:sldId id="724"/>
            <p14:sldId id="725"/>
            <p14:sldId id="728"/>
            <p14:sldId id="729"/>
            <p14:sldId id="699"/>
            <p14:sldId id="730"/>
            <p14:sldId id="701"/>
            <p14:sldId id="731"/>
            <p14:sldId id="732"/>
            <p14:sldId id="566"/>
            <p14:sldId id="502"/>
            <p14:sldId id="504"/>
            <p14:sldId id="636"/>
            <p14:sldId id="508"/>
            <p14:sldId id="511"/>
            <p14:sldId id="512"/>
            <p14:sldId id="513"/>
            <p14:sldId id="608"/>
            <p14:sldId id="643"/>
            <p14:sldId id="292"/>
            <p14:sldId id="404"/>
            <p14:sldId id="555"/>
            <p14:sldId id="556"/>
            <p14:sldId id="55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A96FE3"/>
    <a:srgbClr val="EAB0E2"/>
    <a:srgbClr val="7D1161"/>
    <a:srgbClr val="82B0E2"/>
    <a:srgbClr val="F2CEED"/>
    <a:srgbClr val="DAF7FA"/>
    <a:srgbClr val="ACCAE2"/>
    <a:srgbClr val="B1EFF5"/>
    <a:srgbClr val="B6F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9008" autoAdjust="0"/>
  </p:normalViewPr>
  <p:slideViewPr>
    <p:cSldViewPr>
      <p:cViewPr varScale="1">
        <p:scale>
          <a:sx n="87" d="100"/>
          <a:sy n="87" d="100"/>
        </p:scale>
        <p:origin x="-1550" y="-91"/>
      </p:cViewPr>
      <p:guideLst>
        <p:guide orient="horz" pos="2160"/>
        <p:guide pos="2880"/>
      </p:guideLst>
    </p:cSldViewPr>
  </p:slideViewPr>
  <p:outlineViewPr>
    <p:cViewPr>
      <p:scale>
        <a:sx n="40" d="100"/>
        <a:sy n="40" d="100"/>
      </p:scale>
      <p:origin x="0" y="194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136969678665693E-3"/>
                  <c:y val="2.71337372770546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273939357331386E-2"/>
                  <c:y val="-8.14012118311640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666.9</c:v>
                </c:pt>
                <c:pt idx="1">
                  <c:v>923.9</c:v>
                </c:pt>
                <c:pt idx="2">
                  <c:v>972.9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matte"/>
          </c:spPr>
          <c:invertIfNegative val="0"/>
          <c:dLbls>
            <c:dLbl>
              <c:idx val="0"/>
              <c:layout>
                <c:manualLayout>
                  <c:x val="1.0273804528730897E-2"/>
                  <c:y val="5.4265338039363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260201940884607E-2"/>
                  <c:y val="5.42674745541093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684848393328338E-2"/>
                  <c:y val="8.140121183116418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851,1*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800" b="0" i="0" u="none" strike="noStrike" kern="1200" baseline="0">
                    <a:solidFill>
                      <a:prstClr val="black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870.3</c:v>
                </c:pt>
                <c:pt idx="1">
                  <c:v>927.4</c:v>
                </c:pt>
                <c:pt idx="2" formatCode="0.0">
                  <c:v>851.1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229409792"/>
        <c:axId val="164900800"/>
        <c:axId val="0"/>
      </c:bar3DChart>
      <c:catAx>
        <c:axId val="229409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64900800"/>
        <c:crosses val="autoZero"/>
        <c:auto val="1"/>
        <c:lblAlgn val="ctr"/>
        <c:lblOffset val="100"/>
        <c:noMultiLvlLbl val="0"/>
      </c:catAx>
      <c:valAx>
        <c:axId val="1649008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crossAx val="2294097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82779762260633E-2"/>
          <c:y val="4.208508341527558E-2"/>
          <c:w val="0.93416591824251849"/>
          <c:h val="0.827436876831264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D60093"/>
            </a:solidFill>
            <a:ln w="19050">
              <a:noFill/>
            </a:ln>
            <a:scene3d>
              <a:camera prst="orthographicFront"/>
              <a:lightRig rig="threePt" dir="t"/>
            </a:scene3d>
          </c:spPr>
          <c:invertIfNegative val="0"/>
          <c:cat>
            <c:strRef>
              <c:f>Лист1!$A$2:$A$6</c:f>
              <c:strCache>
                <c:ptCount val="5"/>
                <c:pt idx="0">
                  <c:v>2020 год (факт) - 7,0 млн.руб.</c:v>
                </c:pt>
                <c:pt idx="1">
                  <c:v>2021 год (факт) - 12,5 млн.руб.</c:v>
                </c:pt>
                <c:pt idx="2">
                  <c:v>2022 год (факт) - 20,5 млн.руб.</c:v>
                </c:pt>
                <c:pt idx="3">
                  <c:v>2023 год (факт) - 29,5 млн.руб.</c:v>
                </c:pt>
                <c:pt idx="4">
                  <c:v>2024 год (факт) - 20,4 млн.руб.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</c:v>
                </c:pt>
                <c:pt idx="1">
                  <c:v>12.5</c:v>
                </c:pt>
                <c:pt idx="2">
                  <c:v>20.5</c:v>
                </c:pt>
                <c:pt idx="3">
                  <c:v>29.5</c:v>
                </c:pt>
                <c:pt idx="4">
                  <c:v>20.399999999999999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184704"/>
        <c:axId val="186069504"/>
      </c:barChart>
      <c:catAx>
        <c:axId val="186184704"/>
        <c:scaling>
          <c:orientation val="minMax"/>
        </c:scaling>
        <c:delete val="0"/>
        <c:axPos val="b"/>
        <c:majorTickMark val="out"/>
        <c:minorTickMark val="out"/>
        <c:tickLblPos val="nextTo"/>
        <c:crossAx val="186069504"/>
        <c:crosses val="autoZero"/>
        <c:auto val="1"/>
        <c:lblAlgn val="ctr"/>
        <c:lblOffset val="100"/>
        <c:noMultiLvlLbl val="0"/>
      </c:catAx>
      <c:valAx>
        <c:axId val="186069504"/>
        <c:scaling>
          <c:orientation val="minMax"/>
        </c:scaling>
        <c:delete val="0"/>
        <c:axPos val="l"/>
        <c:majorGridlines>
          <c:spPr>
            <a:ln>
              <a:noFill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86184704"/>
        <c:crosses val="autoZero"/>
        <c:crossBetween val="between"/>
      </c:valAx>
      <c:spPr>
        <a:noFill/>
        <a:ln w="6350">
          <a:noFill/>
        </a:ln>
        <a:scene3d>
          <a:camera prst="orthographicFront"/>
          <a:lightRig rig="threePt" dir="t"/>
        </a:scene3d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40"/>
      <c:rotY val="20"/>
      <c:depthPercent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6209718983881874E-2"/>
          <c:y val="3.5643419533442758E-2"/>
          <c:w val="0.92720703846414687"/>
          <c:h val="0.85806991524661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</c:dPt>
          <c:dPt>
            <c:idx val="2"/>
            <c:invertIfNegative val="0"/>
            <c:bubble3D val="0"/>
            <c:explosion val="1"/>
          </c:dPt>
          <c:dLbls>
            <c:dLbl>
              <c:idx val="0"/>
              <c:layout>
                <c:manualLayout>
                  <c:x val="-1.9074888529267992E-2"/>
                  <c:y val="0.31831655142892618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4,2 млн. руб.</a:t>
                    </a:r>
                    <a:endParaRPr lang="en-US" sz="1600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933685875806475"/>
                  <c:y val="0.33150789618147003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</a:t>
                    </a:r>
                  </a:p>
                  <a:p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16,4 млн. руб.</a:t>
                    </a:r>
                    <a:endParaRPr lang="en-US" sz="1600" baseline="0" dirty="0">
                      <a:latin typeface="Times New Roman" pitchFamily="18" charset="0"/>
                    </a:endParaRP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246068499808963"/>
                  <c:y val="0.85475796806890736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2023</a:t>
                    </a: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6,5 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5699982357856837"/>
                  <c:y val="0.41944910532816615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2024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8,1 </a:t>
                    </a:r>
                    <a:r>
                      <a: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руб.</a:t>
                    </a:r>
                    <a:endParaRPr lang="en-US" sz="1400" b="1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5282245984621643"/>
                  <c:y val="0.48980199095525334"/>
                </c:manualLayout>
              </c:layout>
              <c:tx>
                <c:rich>
                  <a:bodyPr/>
                  <a:lstStyle/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</a:t>
                    </a:r>
                  </a:p>
                  <a:p>
                    <a:r>
                      <a:rPr lang="ru-RU" sz="14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4,5 млн. руб.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0.0</c:formatCode>
                <c:ptCount val="5"/>
                <c:pt idx="0" formatCode="General">
                  <c:v>4.2</c:v>
                </c:pt>
                <c:pt idx="1">
                  <c:v>4.5</c:v>
                </c:pt>
                <c:pt idx="2" formatCode="General">
                  <c:v>16.399999999999999</c:v>
                </c:pt>
                <c:pt idx="3" formatCode="General">
                  <c:v>6.5</c:v>
                </c:pt>
                <c:pt idx="4" formatCode="General">
                  <c:v>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pyramid"/>
        <c:axId val="186185728"/>
        <c:axId val="218710016"/>
        <c:axId val="0"/>
      </c:bar3DChart>
      <c:valAx>
        <c:axId val="218710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185728"/>
        <c:crosses val="autoZero"/>
        <c:crossBetween val="between"/>
      </c:valAx>
      <c:catAx>
        <c:axId val="186185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7100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1316501352569885E-2"/>
          <c:y val="0.1026438697736731"/>
          <c:w val="0.81997287760130078"/>
          <c:h val="0.8973561302263268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0.28140492855059784"/>
                  <c:y val="0.128220256617781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927,8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897467677651402"/>
                  <c:y val="-0.1791835586861996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1 974,7 млн.</a:t>
                    </a:r>
                  </a:p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Налоговые и неналоговые доходы</c:v>
                </c:pt>
                <c:pt idx="1">
                  <c:v>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927.8</c:v>
                </c:pt>
                <c:pt idx="1">
                  <c:v>1974.7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3.8664521833619188E-2"/>
          <c:y val="0.77847023910542612"/>
          <c:w val="0.8211995571377404"/>
          <c:h val="0.2215297207060070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750815947075064E-2"/>
          <c:y val="0.18356458510259688"/>
          <c:w val="0.9191640743621079"/>
          <c:h val="0.774742377552591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 всего - 4 505,9 млн. руб.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1181.7</c:v>
                </c:pt>
                <c:pt idx="1">
                  <c:v>3324.2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4 505,90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9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57567962534078"/>
          <c:y val="4.7806912557668751E-2"/>
          <c:w val="0.62776465441819773"/>
          <c:h val="0.8347551670219133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165448853261318E-2"/>
                  <c:y val="-5.4725115100490605E-3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816,5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522289546175670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36257309941521E-2"/>
                  <c:y val="5.472511510049060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0.0">
                  <c:v>600.70000000000005</c:v>
                </c:pt>
                <c:pt idx="1">
                  <c:v>1593.3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331927981411374E-3"/>
                  <c:y val="-1.641753453014718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98,8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074298487252604E-3"/>
                  <c:y val="2.7362557550245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3.21637426900584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162</a:t>
                    </a:r>
                    <a:r>
                      <a:rPr lang="ru-RU" dirty="0" smtClean="0"/>
                      <a:t>,1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 formatCode="0.0">
                  <c:v>297.2</c:v>
                </c:pt>
                <c:pt idx="1">
                  <c:v>623.9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D60093"/>
            </a:solidFill>
          </c:spPr>
          <c:invertIfNegative val="0"/>
          <c:dLbls>
            <c:dLbl>
              <c:idx val="0"/>
              <c:layout>
                <c:manualLayout>
                  <c:x val="2.9239391254722883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/>
                      <a:t>706,7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148596974505209E-3"/>
                  <c:y val="8.2087672650735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4795321637426896E-2"/>
                  <c:y val="6.019762661053967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281</a:t>
                    </a:r>
                    <a:r>
                      <a:rPr lang="ru-RU" dirty="0" smtClean="0"/>
                      <a:t>,7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811.4</c:v>
                </c:pt>
                <c:pt idx="1">
                  <c:v>1028.4000000000001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3862571775025948E-3"/>
                  <c:y val="-8.2087672650735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188,9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2983115836132168E-3"/>
                  <c:y val="3.08507450048789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087719298245612E-2"/>
                  <c:y val="-0.120395253221079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5</a:t>
                    </a:r>
                    <a:r>
                      <a:rPr lang="ru-RU" dirty="0" smtClean="0"/>
                      <a:t>,5</a:t>
                    </a:r>
                  </a:p>
                  <a:p>
                    <a:r>
                      <a:rPr lang="ru-RU" dirty="0" smtClean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2023 год</c:v>
                </c:pt>
                <c:pt idx="1">
                  <c:v>2024 год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265.2</c:v>
                </c:pt>
                <c:pt idx="1">
                  <c:v>89.4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6221056"/>
        <c:axId val="218714624"/>
        <c:axId val="0"/>
      </c:bar3DChart>
      <c:catAx>
        <c:axId val="186221056"/>
        <c:scaling>
          <c:orientation val="minMax"/>
        </c:scaling>
        <c:delete val="0"/>
        <c:axPos val="b"/>
        <c:majorTickMark val="out"/>
        <c:minorTickMark val="none"/>
        <c:tickLblPos val="nextTo"/>
        <c:crossAx val="218714624"/>
        <c:crosses val="autoZero"/>
        <c:auto val="1"/>
        <c:lblAlgn val="ctr"/>
        <c:lblOffset val="100"/>
        <c:noMultiLvlLbl val="0"/>
      </c:catAx>
      <c:valAx>
        <c:axId val="218714624"/>
        <c:scaling>
          <c:orientation val="minMax"/>
        </c:scaling>
        <c:delete val="0"/>
        <c:axPos val="l"/>
        <c:majorGridlines/>
        <c:numFmt formatCode="#,##0.0" sourceLinked="0"/>
        <c:majorTickMark val="out"/>
        <c:minorTickMark val="none"/>
        <c:tickLblPos val="nextTo"/>
        <c:crossAx val="186221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723106739327152"/>
          <c:y val="4.900892601099803E-2"/>
          <c:w val="0.20787643320900676"/>
          <c:h val="0.88532093586841321"/>
        </c:manualLayout>
      </c:layout>
      <c:overlay val="0"/>
      <c:txPr>
        <a:bodyPr/>
        <a:lstStyle/>
        <a:p>
          <a:pPr>
            <a:defRPr sz="1600" b="1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30"/>
      <c:rotY val="3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510427481038662"/>
          <c:y val="4.0675302343487006E-2"/>
          <c:w val="0.88328811796291873"/>
          <c:h val="0.8970195173001186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2.390900766485872E-2"/>
                  <c:y val="0.3488230239336628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2020</a:t>
                    </a:r>
                    <a:r>
                      <a:rPr lang="ru-RU" sz="1200" b="1" baseline="0" dirty="0" smtClean="0"/>
                      <a:t> год (факт)</a:t>
                    </a:r>
                    <a:r>
                      <a:rPr lang="ru-RU" sz="1200" b="1" dirty="0" smtClean="0"/>
                      <a:t> </a:t>
                    </a:r>
                  </a:p>
                  <a:p>
                    <a:r>
                      <a:rPr lang="ru-RU" sz="1200" b="1" dirty="0" smtClean="0"/>
                      <a:t>1</a:t>
                    </a:r>
                    <a:r>
                      <a:rPr lang="ru-RU" sz="1200" b="1" baseline="0" dirty="0" smtClean="0"/>
                      <a:t> 737,1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417346235945918"/>
                  <c:y val="0.3752488413399209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1 792,4  млн</a:t>
                    </a:r>
                    <a:r>
                      <a:rPr lang="ru-RU" sz="1200" b="1" dirty="0" smtClean="0"/>
                      <a:t>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41733368541749"/>
                  <c:y val="0.4372430835017217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2023 год (факт)</a:t>
                    </a:r>
                  </a:p>
                  <a:p>
                    <a:r>
                      <a:rPr lang="ru-RU" sz="1200" b="1" baseline="0" dirty="0" smtClean="0"/>
                      <a:t>1 974,5 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9286359382875456"/>
                  <c:y val="0.40162280911600806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/>
                      <a:t>2024 год (факт)</a:t>
                    </a:r>
                  </a:p>
                  <a:p>
                    <a:r>
                      <a:rPr lang="ru-RU" sz="1200" b="1" dirty="0" smtClean="0"/>
                      <a:t>3</a:t>
                    </a:r>
                    <a:r>
                      <a:rPr lang="ru-RU" sz="1200" b="1" baseline="0" dirty="0" smtClean="0"/>
                      <a:t> 335,0</a:t>
                    </a:r>
                    <a:r>
                      <a:rPr lang="ru-RU" sz="1200" b="1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41123111647492799"/>
                  <c:y val="0.3141670262066156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2021 год (факт)</a:t>
                    </a:r>
                  </a:p>
                  <a:p>
                    <a:r>
                      <a:rPr lang="ru-RU" baseline="0" dirty="0" smtClean="0"/>
                      <a:t> 1 431,5</a:t>
                    </a:r>
                    <a:r>
                      <a:rPr lang="ru-RU" dirty="0" smtClean="0"/>
                      <a:t> 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1737.1</c:v>
                </c:pt>
                <c:pt idx="1">
                  <c:v>1431.5</c:v>
                </c:pt>
                <c:pt idx="2">
                  <c:v>1792.4</c:v>
                </c:pt>
                <c:pt idx="3">
                  <c:v>1974.5</c:v>
                </c:pt>
                <c:pt idx="4">
                  <c:v>3335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86220544"/>
        <c:axId val="218717504"/>
        <c:axId val="171504256"/>
      </c:bar3DChart>
      <c:catAx>
        <c:axId val="186220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8717504"/>
        <c:crosses val="autoZero"/>
        <c:auto val="1"/>
        <c:lblAlgn val="ctr"/>
        <c:lblOffset val="100"/>
        <c:noMultiLvlLbl val="0"/>
      </c:catAx>
      <c:valAx>
        <c:axId val="218717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220544"/>
        <c:crosses val="autoZero"/>
        <c:crossBetween val="between"/>
      </c:valAx>
      <c:serAx>
        <c:axId val="171504256"/>
        <c:scaling>
          <c:orientation val="minMax"/>
        </c:scaling>
        <c:delete val="1"/>
        <c:axPos val="b"/>
        <c:majorTickMark val="out"/>
        <c:minorTickMark val="none"/>
        <c:tickLblPos val="nextTo"/>
        <c:crossAx val="21871750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0"/>
      <c:rotY val="0"/>
      <c:depthPercent val="8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113698101874486E-2"/>
          <c:y val="9.2825276358182426E-2"/>
          <c:w val="0.86444784436949362"/>
          <c:h val="0.834021671464088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invertIfNegative val="0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9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cat>
            <c:strRef>
              <c:f>Лист1!$A$2:$A$6</c:f>
              <c:strCache>
                <c:ptCount val="5"/>
                <c:pt idx="0">
                  <c:v>2020 год (факт)-  48,1 тыс. руб. </c:v>
                </c:pt>
                <c:pt idx="1">
                  <c:v>2021 год (факт) - 40,2 тыс. руб.</c:v>
                </c:pt>
                <c:pt idx="2">
                  <c:v>2022 год (факт) - 50,3 тыс. руб.</c:v>
                </c:pt>
                <c:pt idx="3">
                  <c:v>2023 год (факт) - 54,8 тыс. руб.</c:v>
                </c:pt>
                <c:pt idx="4">
                  <c:v>2024 год (факт) - 92,3 тыс.руб.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48.1</c:v>
                </c:pt>
                <c:pt idx="1">
                  <c:v>40.200000000000003</c:v>
                </c:pt>
                <c:pt idx="2" formatCode="0.0">
                  <c:v>50.3</c:v>
                </c:pt>
                <c:pt idx="3">
                  <c:v>54.8</c:v>
                </c:pt>
                <c:pt idx="4">
                  <c:v>92.3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2"/>
        <c:shape val="box"/>
        <c:axId val="186223104"/>
        <c:axId val="186623104"/>
        <c:axId val="139838080"/>
      </c:bar3DChart>
      <c:catAx>
        <c:axId val="1862231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 baseline="0"/>
            </a:pPr>
            <a:endParaRPr lang="ru-RU"/>
          </a:p>
        </c:txPr>
        <c:crossAx val="186623104"/>
        <c:crosses val="autoZero"/>
        <c:auto val="0"/>
        <c:lblAlgn val="ctr"/>
        <c:lblOffset val="100"/>
        <c:noMultiLvlLbl val="0"/>
      </c:catAx>
      <c:valAx>
        <c:axId val="18662310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ru-RU"/>
          </a:p>
        </c:txPr>
        <c:crossAx val="186223104"/>
        <c:crosses val="autoZero"/>
        <c:crossBetween val="between"/>
      </c:valAx>
      <c:serAx>
        <c:axId val="139838080"/>
        <c:scaling>
          <c:orientation val="minMax"/>
        </c:scaling>
        <c:delete val="1"/>
        <c:axPos val="b"/>
        <c:majorTickMark val="out"/>
        <c:minorTickMark val="none"/>
        <c:tickLblPos val="nextTo"/>
        <c:crossAx val="186623104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4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ДИНАМИКА РАСХОДОВ БЮДЖЕТА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  <a:p>
            <a:pPr algn="r">
              <a:defRPr sz="2147" b="1" i="0" u="none" strike="noStrike" baseline="0">
                <a:solidFill>
                  <a:srgbClr val="000000"/>
                </a:solidFill>
                <a:latin typeface="Constantia" pitchFamily="18" charset="0"/>
                <a:ea typeface="Franklin Gothic Book"/>
                <a:cs typeface="Franklin Gothic Book"/>
              </a:defRPr>
            </a:pPr>
            <a:r>
              <a:rPr lang="ru-RU" sz="2775" b="1" i="1" u="none" strike="noStrike" baseline="0" dirty="0" smtClean="0">
                <a:solidFill>
                  <a:srgbClr val="003366"/>
                </a:solidFill>
                <a:latin typeface="Constantia" pitchFamily="18" charset="0"/>
              </a:rPr>
              <a:t>в млн.руб.</a:t>
            </a:r>
            <a:endParaRPr lang="ru-RU" sz="2800" b="1" i="1" u="none" strike="noStrike" baseline="0" dirty="0">
              <a:solidFill>
                <a:srgbClr val="003366"/>
              </a:solidFill>
              <a:latin typeface="Constantia" pitchFamily="18" charset="0"/>
            </a:endParaRPr>
          </a:p>
        </c:rich>
      </c:tx>
      <c:layout>
        <c:manualLayout>
          <c:xMode val="edge"/>
          <c:yMode val="edge"/>
          <c:x val="0.14969193237788392"/>
          <c:y val="1.3092860483202124E-3"/>
        </c:manualLayout>
      </c:layout>
      <c:overlay val="0"/>
    </c:title>
    <c:autoTitleDeleted val="0"/>
    <c:view3D>
      <c:rotX val="10"/>
      <c:hPercent val="100"/>
      <c:rotY val="20"/>
      <c:depthPercent val="100"/>
      <c:rAngAx val="1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  <a:scene3d>
          <a:camera prst="orthographicFront"/>
          <a:lightRig rig="threePt" dir="t"/>
        </a:scene3d>
      </c:spPr>
    </c:backWall>
    <c:plotArea>
      <c:layout>
        <c:manualLayout>
          <c:layoutTarget val="inner"/>
          <c:xMode val="edge"/>
          <c:yMode val="edge"/>
          <c:x val="0.24160810835833052"/>
          <c:y val="0.72090084305878155"/>
          <c:w val="6.6142419360811763E-2"/>
          <c:h val="0.1204677193490129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82"/>
        <c:shape val="cylinder"/>
        <c:axId val="186655232"/>
        <c:axId val="186625984"/>
        <c:axId val="0"/>
      </c:bar3DChart>
      <c:catAx>
        <c:axId val="186655232"/>
        <c:scaling>
          <c:orientation val="minMax"/>
        </c:scaling>
        <c:delete val="1"/>
        <c:axPos val="b"/>
        <c:numFmt formatCode="0.0" sourceLinked="1"/>
        <c:majorTickMark val="out"/>
        <c:minorTickMark val="none"/>
        <c:tickLblPos val="nextTo"/>
        <c:crossAx val="186625984"/>
        <c:crossesAt val="100"/>
        <c:auto val="1"/>
        <c:lblAlgn val="ctr"/>
        <c:lblOffset val="100"/>
        <c:noMultiLvlLbl val="0"/>
      </c:catAx>
      <c:valAx>
        <c:axId val="186625984"/>
        <c:scaling>
          <c:orientation val="minMax"/>
          <c:max val="1250"/>
          <c:min val="100"/>
        </c:scaling>
        <c:delete val="1"/>
        <c:axPos val="r"/>
        <c:numFmt formatCode="0.0" sourceLinked="1"/>
        <c:majorTickMark val="out"/>
        <c:minorTickMark val="none"/>
        <c:tickLblPos val="nextTo"/>
        <c:crossAx val="186655232"/>
        <c:crosses val="max"/>
        <c:crossBetween val="between"/>
        <c:majorUnit val="100"/>
        <c:minorUnit val="100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  <a:scene3d>
      <a:camera prst="orthographicFront"/>
      <a:lightRig rig="threePt" dir="t"/>
    </a:scene3d>
  </c:spPr>
  <c:txPr>
    <a:bodyPr/>
    <a:lstStyle/>
    <a:p>
      <a:pPr>
        <a:defRPr sz="1308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8"/>
    </mc:Choice>
    <mc:Fallback>
      <c:style val="28"/>
    </mc:Fallback>
  </mc:AlternateContent>
  <c:chart>
    <c:title>
      <c:tx>
        <c:rich>
          <a:bodyPr/>
          <a:lstStyle/>
          <a:p>
            <a:pPr algn="just">
              <a:defRPr/>
            </a:pPr>
            <a:r>
              <a:rPr lang="ru-RU" dirty="0" smtClean="0"/>
              <a:t>           Динамика </a:t>
            </a:r>
            <a:r>
              <a:rPr lang="ru-RU" dirty="0"/>
              <a:t>расходов бюджета </a:t>
            </a:r>
          </a:p>
          <a:p>
            <a:pPr algn="just">
              <a:defRPr/>
            </a:pPr>
            <a:r>
              <a:rPr lang="ru-RU" dirty="0"/>
              <a:t>         </a:t>
            </a:r>
            <a:r>
              <a:rPr lang="ru-RU" baseline="0" dirty="0" smtClean="0"/>
              <a:t>                                                        </a:t>
            </a:r>
            <a:r>
              <a:rPr lang="ru-RU" dirty="0" smtClean="0"/>
              <a:t>     в </a:t>
            </a:r>
            <a:r>
              <a:rPr lang="ru-RU" dirty="0"/>
              <a:t>млн. руб.</a:t>
            </a:r>
          </a:p>
        </c:rich>
      </c:tx>
      <c:layout>
        <c:manualLayout>
          <c:xMode val="edge"/>
          <c:yMode val="edge"/>
          <c:x val="0.19118482027637954"/>
          <c:y val="1.2080088513757224E-2"/>
        </c:manualLayout>
      </c:layout>
      <c:overlay val="0"/>
    </c:title>
    <c:autoTitleDeleted val="0"/>
    <c:view3D>
      <c:rotX val="15"/>
      <c:hPercent val="100"/>
      <c:rotY val="20"/>
      <c:depthPercent val="100"/>
      <c:rAngAx val="1"/>
    </c:view3D>
    <c:floor>
      <c:thickness val="0"/>
    </c:floor>
    <c:sideWall>
      <c:thickness val="0"/>
      <c:spPr>
        <a:scene3d>
          <a:camera prst="orthographicFront"/>
          <a:lightRig rig="threePt" dir="t"/>
        </a:scene3d>
        <a:sp3d>
          <a:bevelT w="50800"/>
        </a:sp3d>
      </c:spPr>
    </c:sideWall>
    <c:backWall>
      <c:thickness val="0"/>
      <c:spPr>
        <a:scene3d>
          <a:camera prst="orthographicFront"/>
          <a:lightRig rig="threePt" dir="t"/>
        </a:scene3d>
        <a:sp3d>
          <a:bevelT w="50800"/>
        </a:sp3d>
      </c:spPr>
    </c:backWall>
    <c:plotArea>
      <c:layout>
        <c:manualLayout>
          <c:layoutTarget val="inner"/>
          <c:xMode val="edge"/>
          <c:yMode val="edge"/>
          <c:x val="0.11036892365494742"/>
          <c:y val="0.18040532533422213"/>
          <c:w val="0.57020726219423512"/>
          <c:h val="0.7961553193923726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 w="15875" cap="flat" cmpd="sng" algn="ctr">
              <a:solidFill>
                <a:schemeClr val="accent3">
                  <a:shade val="50000"/>
                  <a:shade val="75000"/>
                  <a:satMod val="125000"/>
                  <a:lumMod val="75000"/>
                </a:schemeClr>
              </a:solidFill>
              <a:prstDash val="solid"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prstMaterial="plastic"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2"/>
            <c:invertIfNegative val="0"/>
            <c:bubble3D val="0"/>
            <c:spPr>
              <a:solidFill>
                <a:schemeClr val="accent4">
                  <a:lumMod val="50000"/>
                </a:schemeClr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 w="15875" cap="flat" cmpd="sng" algn="ctr">
                <a:solidFill>
                  <a:schemeClr val="accent3">
                    <a:shade val="50000"/>
                    <a:shade val="75000"/>
                    <a:satMod val="125000"/>
                    <a:lumMod val="75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 w="15875" cap="flat" cmpd="sng" algn="ctr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plastic"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1871010058711426E-2"/>
                  <c:y val="-6.04004425687861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958585798159179E-2"/>
                  <c:y val="-9.4224690407306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526272721834326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71010058711363E-2"/>
                  <c:y val="-0.125632920543075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8654444377975036E-2"/>
                  <c:y val="-0.20052946932836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2020 год (факт)</c:v>
                </c:pt>
                <c:pt idx="1">
                  <c:v>2021 год (факт)</c:v>
                </c:pt>
                <c:pt idx="2">
                  <c:v>2022 год (факт)</c:v>
                </c:pt>
                <c:pt idx="3">
                  <c:v>2023 год (факт)</c:v>
                </c:pt>
                <c:pt idx="4">
                  <c:v>2024 год (факт)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0.0">
                  <c:v>2162.5</c:v>
                </c:pt>
                <c:pt idx="1">
                  <c:v>2224.4</c:v>
                </c:pt>
                <c:pt idx="2">
                  <c:v>2653.4</c:v>
                </c:pt>
                <c:pt idx="3">
                  <c:v>2920.8</c:v>
                </c:pt>
                <c:pt idx="4">
                  <c:v>4524.8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gapDepth val="90"/>
        <c:shape val="cylinder"/>
        <c:axId val="186655744"/>
        <c:axId val="186627712"/>
        <c:axId val="0"/>
      </c:bar3DChart>
      <c:catAx>
        <c:axId val="186655744"/>
        <c:scaling>
          <c:orientation val="minMax"/>
        </c:scaling>
        <c:delete val="1"/>
        <c:axPos val="b"/>
        <c:majorTickMark val="out"/>
        <c:minorTickMark val="none"/>
        <c:tickLblPos val="nextTo"/>
        <c:crossAx val="186627712"/>
        <c:crosses val="autoZero"/>
        <c:auto val="1"/>
        <c:lblAlgn val="ctr"/>
        <c:lblOffset val="100"/>
        <c:noMultiLvlLbl val="0"/>
      </c:catAx>
      <c:valAx>
        <c:axId val="186627712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crossAx val="186655744"/>
        <c:crosses val="autoZero"/>
        <c:crossBetween val="between"/>
      </c:valAx>
    </c:plotArea>
    <c:legend>
      <c:legendPos val="r"/>
      <c:layout/>
      <c:overlay val="0"/>
    </c:legend>
    <c:plotVisOnly val="0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23216482572273"/>
          <c:y val="4.7312050797774632E-2"/>
          <c:w val="0.90657409115602849"/>
          <c:h val="0.733353485120355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D60093"/>
              </a:solidFill>
            </c:spPr>
          </c:dPt>
          <c:dPt>
            <c:idx val="3"/>
            <c:invertIfNegative val="0"/>
            <c:bubble3D val="0"/>
            <c:spPr>
              <a:solidFill>
                <a:srgbClr val="92D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C000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2020 год (факт) - 59,2 тыс.руб</c:v>
                </c:pt>
                <c:pt idx="1">
                  <c:v>2021 год (факт) - 61,6 тыс.руб.</c:v>
                </c:pt>
                <c:pt idx="2">
                  <c:v>2022 год (факт) -  74,5 тыс.руб.</c:v>
                </c:pt>
                <c:pt idx="3">
                  <c:v>2023 год (факт) - 79,9 тыс.руб.</c:v>
                </c:pt>
                <c:pt idx="4">
                  <c:v>2024 год (факт) - 123,9 тыс.руб.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59.2</c:v>
                </c:pt>
                <c:pt idx="1">
                  <c:v>61.6</c:v>
                </c:pt>
                <c:pt idx="2">
                  <c:v>74.5</c:v>
                </c:pt>
                <c:pt idx="3">
                  <c:v>79.900000000000006</c:v>
                </c:pt>
                <c:pt idx="4">
                  <c:v>123.9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658304"/>
        <c:axId val="186629440"/>
      </c:barChart>
      <c:catAx>
        <c:axId val="1866583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186629440"/>
        <c:crosses val="autoZero"/>
        <c:auto val="1"/>
        <c:lblAlgn val="ctr"/>
        <c:lblOffset val="100"/>
        <c:noMultiLvlLbl val="0"/>
      </c:catAx>
      <c:valAx>
        <c:axId val="18662944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1866583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3268418893627"/>
          <c:y val="3.6126194311743132E-2"/>
          <c:w val="0.6935990813648294"/>
          <c:h val="0.8108617125984252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2.5000000000000001E-2"/>
                  <c:y val="-2.49999999999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749999999999999E-2"/>
                  <c:y val="-3.437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1588</c:v>
                </c:pt>
                <c:pt idx="1">
                  <c:v>1556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9583333333333331E-2"/>
                  <c:y val="-4.06250000000000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4166666666666669E-2"/>
                  <c:y val="-2.1874999999999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1563</c:v>
                </c:pt>
                <c:pt idx="1">
                  <c:v>1632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9281280"/>
        <c:axId val="164901952"/>
        <c:axId val="0"/>
      </c:bar3DChart>
      <c:catAx>
        <c:axId val="229281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4901952"/>
        <c:crosses val="autoZero"/>
        <c:auto val="1"/>
        <c:lblAlgn val="ctr"/>
        <c:lblOffset val="100"/>
        <c:noMultiLvlLbl val="0"/>
      </c:catAx>
      <c:valAx>
        <c:axId val="164901952"/>
        <c:scaling>
          <c:orientation val="minMax"/>
          <c:min val="100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29281280"/>
        <c:crosses val="autoZero"/>
        <c:crossBetween val="between"/>
        <c:majorUnit val="200"/>
      </c:valAx>
    </c:plotArea>
    <c:legend>
      <c:legendPos val="r"/>
      <c:layout/>
      <c:overlay val="0"/>
      <c:spPr>
        <a:noFill/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405546209151364"/>
          <c:y val="3.919831276057046E-2"/>
          <c:w val="0.77809605778763669"/>
          <c:h val="0.84220760098193048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109.1</c:v>
                </c:pt>
                <c:pt idx="1">
                  <c:v>199.9</c:v>
                </c:pt>
                <c:pt idx="2">
                  <c:v>159.1</c:v>
                </c:pt>
                <c:pt idx="3">
                  <c:v>184.6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17.8</c:v>
                </c:pt>
                <c:pt idx="1">
                  <c:v>20.6</c:v>
                </c:pt>
                <c:pt idx="2">
                  <c:v>30.7</c:v>
                </c:pt>
                <c:pt idx="3">
                  <c:v>117.9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235.2</c:v>
                </c:pt>
                <c:pt idx="1">
                  <c:v>340.1</c:v>
                </c:pt>
                <c:pt idx="2">
                  <c:v>280.8</c:v>
                </c:pt>
                <c:pt idx="3">
                  <c:v>510.7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Ряд 4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244.2</c:v>
                </c:pt>
                <c:pt idx="1">
                  <c:v>314.10000000000002</c:v>
                </c:pt>
                <c:pt idx="2">
                  <c:v>403.3</c:v>
                </c:pt>
                <c:pt idx="3">
                  <c:v>1172.9000000000001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Ряд 6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1112.2</c:v>
                </c:pt>
                <c:pt idx="1">
                  <c:v>1270.3</c:v>
                </c:pt>
                <c:pt idx="2">
                  <c:v>1470.8</c:v>
                </c:pt>
                <c:pt idx="3">
                  <c:v>1917.2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Ряд 7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  <c:pt idx="0">
                  <c:v>159.5</c:v>
                </c:pt>
                <c:pt idx="1">
                  <c:v>307.3</c:v>
                </c:pt>
                <c:pt idx="2">
                  <c:v>314.8</c:v>
                </c:pt>
                <c:pt idx="3">
                  <c:v>337.7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Ряд 8</c:v>
                </c:pt>
              </c:strCache>
            </c:strRef>
          </c:tx>
          <c:spPr>
            <a:solidFill>
              <a:srgbClr val="CC0099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  <c:pt idx="0">
                  <c:v>149.30000000000001</c:v>
                </c:pt>
                <c:pt idx="1">
                  <c:v>132.6</c:v>
                </c:pt>
                <c:pt idx="2">
                  <c:v>151.80000000000001</c:v>
                </c:pt>
                <c:pt idx="3">
                  <c:v>149.19999999999999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Ряд 9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  <c:pt idx="0">
                  <c:v>97.1</c:v>
                </c:pt>
                <c:pt idx="1">
                  <c:v>68.5</c:v>
                </c:pt>
                <c:pt idx="2">
                  <c:v>109.5</c:v>
                </c:pt>
                <c:pt idx="3">
                  <c:v>134.6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7420672"/>
        <c:axId val="187342848"/>
        <c:axId val="0"/>
      </c:bar3DChart>
      <c:catAx>
        <c:axId val="187420672"/>
        <c:scaling>
          <c:orientation val="minMax"/>
        </c:scaling>
        <c:delete val="0"/>
        <c:axPos val="b"/>
        <c:majorGridlines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187342848"/>
        <c:crosses val="autoZero"/>
        <c:auto val="1"/>
        <c:lblAlgn val="ctr"/>
        <c:lblOffset val="100"/>
        <c:noMultiLvlLbl val="0"/>
      </c:catAx>
      <c:valAx>
        <c:axId val="1873428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187420672"/>
        <c:crosses val="autoZero"/>
        <c:crossBetween val="between"/>
      </c:valAx>
      <c:spPr>
        <a:solidFill>
          <a:schemeClr val="lt1"/>
        </a:solidFill>
        <a:ln w="40000" cap="flat" cmpd="sng" algn="ctr">
          <a:solidFill>
            <a:schemeClr val="accent1"/>
          </a:solidFill>
          <a:prstDash val="solid"/>
        </a:ln>
        <a:effectLst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2547531449673639E-2"/>
          <c:y val="2.930798093141166E-2"/>
          <c:w val="0.743713049330607"/>
          <c:h val="0.879196939797622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том числе дорожное хозяйство (дорожный фонд)</c:v>
                </c:pt>
              </c:strCache>
            </c:strRef>
          </c:tx>
          <c:spPr>
            <a:solidFill>
              <a:srgbClr val="ACCAE2"/>
            </a:solidFill>
          </c:spPr>
          <c:invertIfNegative val="0"/>
          <c:dLbls>
            <c:dLbl>
              <c:idx val="1"/>
              <c:layout>
                <c:manualLayout>
                  <c:x val="-6.902355202039076E-4"/>
                  <c:y val="1.1781098396474465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7564533586677933E-3"/>
                  <c:y val="-3.0573135777331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- 235,2</c:v>
                </c:pt>
                <c:pt idx="1">
                  <c:v>2022 год - 340,1</c:v>
                </c:pt>
                <c:pt idx="2">
                  <c:v>2023 год - 280,8</c:v>
                </c:pt>
                <c:pt idx="3">
                  <c:v>2024 год - 510,7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211.4</c:v>
                </c:pt>
                <c:pt idx="1">
                  <c:v>299.39999999999998</c:v>
                </c:pt>
                <c:pt idx="2">
                  <c:v>164.8</c:v>
                </c:pt>
                <c:pt idx="3">
                  <c:v>374.9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82B0E2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2021 год - 235,2</c:v>
                </c:pt>
                <c:pt idx="1">
                  <c:v>2022 год - 340,1</c:v>
                </c:pt>
                <c:pt idx="2">
                  <c:v>2023 год - 280,8</c:v>
                </c:pt>
                <c:pt idx="3">
                  <c:v>2024 год - 510,7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23.8</c:v>
                </c:pt>
                <c:pt idx="1">
                  <c:v>40.700000000000003</c:v>
                </c:pt>
                <c:pt idx="2">
                  <c:v>116</c:v>
                </c:pt>
                <c:pt idx="3">
                  <c:v>135.80000000000001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7457536"/>
        <c:axId val="187345152"/>
      </c:barChart>
      <c:catAx>
        <c:axId val="187457536"/>
        <c:scaling>
          <c:orientation val="minMax"/>
        </c:scaling>
        <c:delete val="0"/>
        <c:axPos val="b"/>
        <c:majorTickMark val="out"/>
        <c:minorTickMark val="none"/>
        <c:tickLblPos val="nextTo"/>
        <c:crossAx val="187345152"/>
        <c:crosses val="autoZero"/>
        <c:auto val="1"/>
        <c:lblAlgn val="ctr"/>
        <c:lblOffset val="100"/>
        <c:noMultiLvlLbl val="0"/>
      </c:catAx>
      <c:valAx>
        <c:axId val="1873451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7457536"/>
        <c:crosses val="autoZero"/>
        <c:crossBetween val="between"/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80945884341592889"/>
          <c:y val="4.8322405862863842E-2"/>
          <c:w val="0.19054115658407098"/>
          <c:h val="0.89649319348330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0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479486116866973E-2"/>
          <c:y val="2.7382899238606227E-2"/>
          <c:w val="0.67711700511120321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жилищное хозяйство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642939144327879E-3"/>
                  <c:y val="-2.6203228881001525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5,5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053373699218604E-3"/>
                  <c:y val="8.6828802647659024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1,9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- 244,2</c:v>
                </c:pt>
                <c:pt idx="1">
                  <c:v>2022 год - 314,1</c:v>
                </c:pt>
                <c:pt idx="2">
                  <c:v>2023 год - 403,3</c:v>
                </c:pt>
                <c:pt idx="3">
                  <c:v>2024 год - 1172,9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105.6</c:v>
                </c:pt>
                <c:pt idx="1">
                  <c:v>141.1</c:v>
                </c:pt>
                <c:pt idx="2">
                  <c:v>154.1</c:v>
                </c:pt>
                <c:pt idx="3">
                  <c:v>822.4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коммунальное хозяйство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20,7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0683203658374873E-3"/>
                  <c:y val="3.2881945865664047E-3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8741215133802336E-3"/>
                  <c:y val="-1.827282348744876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- 244,2</c:v>
                </c:pt>
                <c:pt idx="1">
                  <c:v>2022 год - 314,1</c:v>
                </c:pt>
                <c:pt idx="2">
                  <c:v>2023 год - 403,3</c:v>
                </c:pt>
                <c:pt idx="3">
                  <c:v>2024 год - 1172,9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41.4</c:v>
                </c:pt>
                <c:pt idx="1">
                  <c:v>67.3</c:v>
                </c:pt>
                <c:pt idx="2">
                  <c:v>114.4</c:v>
                </c:pt>
                <c:pt idx="3">
                  <c:v>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благоустройство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12,7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698980536554139E-3"/>
                  <c:y val="-3.24890801606839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>
                        <a:latin typeface="Liberation Serif" panose="02020603050405020304" pitchFamily="18" charset="0"/>
                      </a:rPr>
                      <a:t>25,7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>
                    <a:latin typeface="Liberation Serif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- 244,2</c:v>
                </c:pt>
                <c:pt idx="1">
                  <c:v>2022 год - 314,1</c:v>
                </c:pt>
                <c:pt idx="2">
                  <c:v>2023 год - 403,3</c:v>
                </c:pt>
                <c:pt idx="3">
                  <c:v>2024 год - 1172,9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94.3</c:v>
                </c:pt>
                <c:pt idx="1">
                  <c:v>101.8</c:v>
                </c:pt>
                <c:pt idx="2">
                  <c:v>130.30000000000001</c:v>
                </c:pt>
                <c:pt idx="3">
                  <c:v>264.5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другие вопросы в области ЖКХ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27570950897903E-2"/>
                  <c:y val="-4.85112399791836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172254158140135E-3"/>
                  <c:y val="-5.9592428326677153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5,8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615756851389377E-2"/>
                  <c:y val="-4.8733985697495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471170765972239E-2"/>
                  <c:y val="-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- 244,2</c:v>
                </c:pt>
                <c:pt idx="1">
                  <c:v>2022 год - 314,1</c:v>
                </c:pt>
                <c:pt idx="2">
                  <c:v>2023 год - 403,3</c:v>
                </c:pt>
                <c:pt idx="3">
                  <c:v>2024 год - 1172,9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3</c:v>
                </c:pt>
                <c:pt idx="1">
                  <c:v>3.9</c:v>
                </c:pt>
                <c:pt idx="2">
                  <c:v>4.5</c:v>
                </c:pt>
                <c:pt idx="3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85748992"/>
        <c:axId val="187348032"/>
        <c:axId val="0"/>
      </c:bar3DChart>
      <c:catAx>
        <c:axId val="1857489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latin typeface="Liberation Serif" panose="02020603050405020304" pitchFamily="18" charset="0"/>
              </a:defRPr>
            </a:pPr>
            <a:endParaRPr lang="ru-RU"/>
          </a:p>
        </c:txPr>
        <c:crossAx val="187348032"/>
        <c:crosses val="autoZero"/>
        <c:auto val="1"/>
        <c:lblAlgn val="ctr"/>
        <c:lblOffset val="100"/>
        <c:noMultiLvlLbl val="0"/>
      </c:catAx>
      <c:valAx>
        <c:axId val="187348032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57489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601502162842117"/>
          <c:y val="8.9793385530262726E-2"/>
          <c:w val="0.23398497837157878"/>
          <c:h val="0.8703396990977611"/>
        </c:manualLayout>
      </c:layout>
      <c:overlay val="0"/>
      <c:txPr>
        <a:bodyPr/>
        <a:lstStyle/>
        <a:p>
          <a:pPr>
            <a:defRPr>
              <a:latin typeface="Liberation Serif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206301151723887E-2"/>
          <c:y val="2.7382966933213383E-2"/>
          <c:w val="0.69328419527459917"/>
          <c:h val="0.8843980095067962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242743861793134E-2"/>
                  <c:y val="-5.705556035611955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372,6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352635888262649E-2"/>
                  <c:y val="-3.13694568916210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411,4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875670210312766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97806592918247E-2"/>
                  <c:y val="-2.3951385374190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- 1 112,2</c:v>
                </c:pt>
                <c:pt idx="1">
                  <c:v>2022 год - 1 270,3</c:v>
                </c:pt>
                <c:pt idx="2">
                  <c:v>2023 год - 1 470,8</c:v>
                </c:pt>
                <c:pt idx="3">
                  <c:v>2024 год - 1 917,2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469.4</c:v>
                </c:pt>
                <c:pt idx="1">
                  <c:v>558.6</c:v>
                </c:pt>
                <c:pt idx="2">
                  <c:v>619.70000000000005</c:v>
                </c:pt>
                <c:pt idx="3">
                  <c:v>841.2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2717307787463364E-2"/>
                  <c:y val="2.8306182714952111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351,3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689055090984289E-2"/>
                  <c:y val="3.0333563760405184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390,4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856759146275998E-2"/>
                  <c:y val="-4.35479734076190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7261602118905548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- 1 112,2</c:v>
                </c:pt>
                <c:pt idx="1">
                  <c:v>2022 год - 1 270,3</c:v>
                </c:pt>
                <c:pt idx="2">
                  <c:v>2023 год - 1 470,8</c:v>
                </c:pt>
                <c:pt idx="3">
                  <c:v>2024 год - 1 917,2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461</c:v>
                </c:pt>
                <c:pt idx="1">
                  <c:v>529.5</c:v>
                </c:pt>
                <c:pt idx="2">
                  <c:v>616.6</c:v>
                </c:pt>
                <c:pt idx="3">
                  <c:v>837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invertIfNegative val="0"/>
          <c:dPt>
            <c:idx val="0"/>
            <c:invertIfNegative val="0"/>
            <c:bubble3D val="0"/>
          </c:dPt>
          <c:dLbls>
            <c:dLbl>
              <c:idx val="0"/>
              <c:layout>
                <c:manualLayout>
                  <c:x val="1.8524479422921264E-2"/>
                  <c:y val="4.3547973407618628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59,7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099205247036043E-2"/>
                  <c:y val="2.1772272216667283E-3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/>
                      <a:t>66,7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2412603081450334E-2"/>
                  <c:y val="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8428574615251293E-4"/>
                  <c:y val="4.4571844958403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- 1 112,2</c:v>
                </c:pt>
                <c:pt idx="1">
                  <c:v>2022 год - 1 270,3</c:v>
                </c:pt>
                <c:pt idx="2">
                  <c:v>2023 год - 1 470,8</c:v>
                </c:pt>
                <c:pt idx="3">
                  <c:v>2024 год - 1 917,2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53</c:v>
                </c:pt>
                <c:pt idx="1">
                  <c:v>61.6</c:v>
                </c:pt>
                <c:pt idx="2">
                  <c:v>38</c:v>
                </c:pt>
                <c:pt idx="3">
                  <c:v>47.8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молодежная политика и оздоровление детей</c:v>
                </c:pt>
              </c:strCache>
            </c:strRef>
          </c:tx>
          <c:spPr>
            <a:solidFill>
              <a:srgbClr val="B1EFF5"/>
            </a:solidFill>
          </c:spPr>
          <c:invertIfNegative val="0"/>
          <c:dLbls>
            <c:dLbl>
              <c:idx val="0"/>
              <c:layout>
                <c:manualLayout>
                  <c:x val="1.1268355803603494E-2"/>
                  <c:y val="-9.2342277469855891E-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6096915157575088E-3"/>
                  <c:y val="4.929499703285000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65,1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1578895528881477E-2"/>
                  <c:y val="-2.1773986703809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6635420044853748E-2"/>
                  <c:y val="-1.821693014501466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- 1 112,2</c:v>
                </c:pt>
                <c:pt idx="1">
                  <c:v>2022 год - 1 270,3</c:v>
                </c:pt>
                <c:pt idx="2">
                  <c:v>2023 год - 1 470,8</c:v>
                </c:pt>
                <c:pt idx="3">
                  <c:v>2024 год - 1 917,2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96</c:v>
                </c:pt>
                <c:pt idx="1">
                  <c:v>84.9</c:v>
                </c:pt>
                <c:pt idx="2">
                  <c:v>12.4</c:v>
                </c:pt>
                <c:pt idx="3">
                  <c:v>28.3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другие вопросы в области образования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1.0374664252991524E-2"/>
                  <c:y val="-2.830618271495210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374664252991498E-2"/>
                  <c:y val="-3.0483581385333042E-2"/>
                </c:manualLayout>
              </c:layout>
              <c:tx>
                <c:rich>
                  <a:bodyPr/>
                  <a:lstStyle/>
                  <a:p>
                    <a:pPr>
                      <a:defRPr/>
                    </a:pPr>
                    <a:r>
                      <a:rPr lang="ru-RU" dirty="0" smtClean="0"/>
                      <a:t>29,6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3745475526062E-2"/>
                  <c:y val="-1.741918936304745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1856793180308967E-2"/>
                  <c:y val="-7.5568400896632399E-3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- 1 112,2</c:v>
                </c:pt>
                <c:pt idx="1">
                  <c:v>2022 год - 1 270,3</c:v>
                </c:pt>
                <c:pt idx="2">
                  <c:v>2023 год - 1 470,8</c:v>
                </c:pt>
                <c:pt idx="3">
                  <c:v>2024 год - 1 917,2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  <c:pt idx="0">
                  <c:v>32.799999999999997</c:v>
                </c:pt>
                <c:pt idx="1">
                  <c:v>35.700000000000003</c:v>
                </c:pt>
                <c:pt idx="2">
                  <c:v>184.1</c:v>
                </c:pt>
                <c:pt idx="3">
                  <c:v>162.9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87423744"/>
        <c:axId val="187350336"/>
        <c:axId val="0"/>
      </c:bar3DChart>
      <c:catAx>
        <c:axId val="187423744"/>
        <c:scaling>
          <c:orientation val="minMax"/>
        </c:scaling>
        <c:delete val="1"/>
        <c:axPos val="b"/>
        <c:majorTickMark val="out"/>
        <c:minorTickMark val="none"/>
        <c:tickLblPos val="nextTo"/>
        <c:crossAx val="187350336"/>
        <c:crosses val="autoZero"/>
        <c:auto val="1"/>
        <c:lblAlgn val="ctr"/>
        <c:lblOffset val="100"/>
        <c:noMultiLvlLbl val="0"/>
      </c:catAx>
      <c:valAx>
        <c:axId val="187350336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7423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046935961363773"/>
          <c:y val="4.9792821373756825E-2"/>
          <c:w val="0.20953064038636229"/>
          <c:h val="0.9000200252098189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3397964889143E-2"/>
          <c:y val="2.3924125028631935E-2"/>
          <c:w val="0.84524473916190002"/>
          <c:h val="0.9081700112881833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spPr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  <a:shade val="75000"/>
                  <a:lumMod val="80000"/>
                </a:schemeClr>
              </a:solidFill>
              <a:prstDash val="solid"/>
            </a:ln>
            <a:effectLst/>
          </c:spPr>
          <c:invertIfNegative val="0"/>
          <c:dLbls>
            <c:dLbl>
              <c:idx val="0"/>
              <c:layout>
                <c:manualLayout>
                  <c:x val="1.2476186616787571E-2"/>
                  <c:y val="-0.13321002527496945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52,2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530947381074181E-2"/>
                  <c:y val="-0.10319634623930679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67,3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924682321272136E-2"/>
                  <c:y val="-5.2312243084101769E-2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91,4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5204249336280643E-2"/>
                  <c:y val="-0.102337737507903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- 259,5</c:v>
                </c:pt>
                <c:pt idx="1">
                  <c:v>2022 год - 307,3</c:v>
                </c:pt>
                <c:pt idx="2">
                  <c:v>2023 год - 314,8</c:v>
                </c:pt>
                <c:pt idx="3">
                  <c:v>2024 год - 337,7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241.9</c:v>
                </c:pt>
                <c:pt idx="1">
                  <c:v>286.5</c:v>
                </c:pt>
                <c:pt idx="2">
                  <c:v>292</c:v>
                </c:pt>
                <c:pt idx="3">
                  <c:v>310.10000000000002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другие вопросы в области культуры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416008421650782E-2"/>
                  <c:y val="-2.2320436618153538E-3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/>
                      <a:t>5,8</a:t>
                    </a:r>
                    <a:endParaRPr lang="en-US" sz="14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463548676740836E-2"/>
                  <c:y val="-2.3545994889456728E-3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 smtClean="0"/>
                      <a:t>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861733942130292E-2"/>
                  <c:y val="-6.5322603044106206E-3"/>
                </c:manualLayout>
              </c:layout>
              <c:tx>
                <c:rich>
                  <a:bodyPr/>
                  <a:lstStyle/>
                  <a:p>
                    <a:r>
                      <a:rPr lang="ru-RU" sz="1800" dirty="0" smtClean="0"/>
                      <a:t>12,2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64297453539645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2021 год - 259,5</c:v>
                </c:pt>
                <c:pt idx="1">
                  <c:v>2022 год - 307,3</c:v>
                </c:pt>
                <c:pt idx="2">
                  <c:v>2023 год - 314,8</c:v>
                </c:pt>
                <c:pt idx="3">
                  <c:v>2024 год - 337,7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17.600000000000001</c:v>
                </c:pt>
                <c:pt idx="1">
                  <c:v>20.8</c:v>
                </c:pt>
                <c:pt idx="2">
                  <c:v>22.8</c:v>
                </c:pt>
                <c:pt idx="3">
                  <c:v>27.6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87463680"/>
        <c:axId val="187680448"/>
        <c:axId val="0"/>
      </c:bar3DChart>
      <c:catAx>
        <c:axId val="187463680"/>
        <c:scaling>
          <c:orientation val="minMax"/>
        </c:scaling>
        <c:delete val="0"/>
        <c:axPos val="b"/>
        <c:majorTickMark val="out"/>
        <c:minorTickMark val="none"/>
        <c:tickLblPos val="nextTo"/>
        <c:crossAx val="187680448"/>
        <c:crosses val="autoZero"/>
        <c:auto val="1"/>
        <c:lblAlgn val="ctr"/>
        <c:lblOffset val="100"/>
        <c:noMultiLvlLbl val="0"/>
      </c:catAx>
      <c:valAx>
        <c:axId val="187680448"/>
        <c:scaling>
          <c:orientation val="minMax"/>
          <c:min val="0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1874636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3587536266462192"/>
          <c:y val="0.34374164187518258"/>
          <c:w val="0.16412463733537805"/>
          <c:h val="0.4449265582287839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Учреждения дополнительного образования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2024</c:v>
                </c:pt>
                <c:pt idx="1">
                  <c:v>2102</c:v>
                </c:pt>
                <c:pt idx="2">
                  <c:v>2063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Детские сады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2373</c:v>
                </c:pt>
                <c:pt idx="1">
                  <c:v>2133</c:v>
                </c:pt>
                <c:pt idx="2">
                  <c:v>1984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Школы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="1" i="0" baseline="0">
                    <a:solidFill>
                      <a:schemeClr val="tx1"/>
                    </a:solidFill>
                    <a:latin typeface="Liberation Serif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4991</c:v>
                </c:pt>
                <c:pt idx="1">
                  <c:v>5055</c:v>
                </c:pt>
                <c:pt idx="2">
                  <c:v>5009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018624"/>
        <c:axId val="131478592"/>
        <c:axId val="163629568"/>
      </c:bar3DChart>
      <c:catAx>
        <c:axId val="133018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="0" i="0" baseline="0">
                <a:latin typeface="Liberation Serif" pitchFamily="18" charset="0"/>
              </a:defRPr>
            </a:pPr>
            <a:endParaRPr lang="ru-RU"/>
          </a:p>
        </c:txPr>
        <c:crossAx val="131478592"/>
        <c:crosses val="autoZero"/>
        <c:auto val="1"/>
        <c:lblAlgn val="ctr"/>
        <c:lblOffset val="100"/>
        <c:noMultiLvlLbl val="0"/>
      </c:catAx>
      <c:valAx>
        <c:axId val="131478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>
                <a:latin typeface="Liberation Serif" pitchFamily="18" charset="0"/>
              </a:defRPr>
            </a:pPr>
            <a:endParaRPr lang="ru-RU"/>
          </a:p>
        </c:txPr>
        <c:crossAx val="133018624"/>
        <c:crosses val="autoZero"/>
        <c:crossBetween val="between"/>
      </c:valAx>
      <c:serAx>
        <c:axId val="163629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aseline="0">
                <a:latin typeface="Liberation Serif" pitchFamily="18" charset="0"/>
              </a:defRPr>
            </a:pPr>
            <a:endParaRPr lang="ru-RU"/>
          </a:p>
        </c:txPr>
        <c:crossAx val="131478592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44570026572731"/>
          <c:y val="6.0913705583756347E-2"/>
          <c:w val="0.68273222043959603"/>
          <c:h val="0.832487309644670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Лист1!$B$2:$B$4</c:f>
              <c:numCache>
                <c:formatCode>#,##0.000</c:formatCode>
                <c:ptCount val="3"/>
                <c:pt idx="0">
                  <c:v>66080.414000000004</c:v>
                </c:pt>
                <c:pt idx="1">
                  <c:v>990012.7</c:v>
                </c:pt>
                <c:pt idx="2">
                  <c:v>731447.723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Лист1!$C$2:$C$4</c:f>
              <c:numCache>
                <c:formatCode>#,##0.000</c:formatCode>
                <c:ptCount val="3"/>
                <c:pt idx="0">
                  <c:v>45427.41</c:v>
                </c:pt>
                <c:pt idx="1">
                  <c:v>767704.62399999995</c:v>
                </c:pt>
                <c:pt idx="2">
                  <c:v>640740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numFmt formatCode="#,##0.00" sourceLinked="0"/>
            <c:txPr>
              <a:bodyPr/>
              <a:lstStyle/>
              <a:p>
                <a:pPr>
                  <a:defRPr sz="1385" baseline="0">
                    <a:latin typeface="Liberation Serif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Федеральный</c:v>
                </c:pt>
                <c:pt idx="1">
                  <c:v>Областной</c:v>
                </c:pt>
                <c:pt idx="2">
                  <c:v>Местный</c:v>
                </c:pt>
              </c:strCache>
            </c:strRef>
          </c:cat>
          <c:val>
            <c:numRef>
              <c:f>Лист1!$D$2:$D$4</c:f>
              <c:numCache>
                <c:formatCode>#,##0.000</c:formatCode>
                <c:ptCount val="3"/>
                <c:pt idx="0">
                  <c:v>38684.110999999997</c:v>
                </c:pt>
                <c:pt idx="1">
                  <c:v>653893.43299999996</c:v>
                </c:pt>
                <c:pt idx="2">
                  <c:v>542412.43299999996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027840"/>
        <c:axId val="335782464"/>
      </c:barChart>
      <c:catAx>
        <c:axId val="13302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385" baseline="0">
                <a:latin typeface="Liberation Serif" pitchFamily="18" charset="0"/>
              </a:defRPr>
            </a:pPr>
            <a:endParaRPr lang="ru-RU"/>
          </a:p>
        </c:txPr>
        <c:crossAx val="335782464"/>
        <c:crosses val="autoZero"/>
        <c:auto val="1"/>
        <c:lblAlgn val="ctr"/>
        <c:lblOffset val="50"/>
        <c:noMultiLvlLbl val="0"/>
      </c:catAx>
      <c:valAx>
        <c:axId val="335782464"/>
        <c:scaling>
          <c:orientation val="minMax"/>
        </c:scaling>
        <c:delete val="1"/>
        <c:axPos val="b"/>
        <c:numFmt formatCode="#,##0.000" sourceLinked="1"/>
        <c:majorTickMark val="out"/>
        <c:minorTickMark val="none"/>
        <c:tickLblPos val="nextTo"/>
        <c:crossAx val="133027840"/>
        <c:crosses val="autoZero"/>
        <c:crossBetween val="between"/>
      </c:valAx>
      <c:spPr>
        <a:noFill/>
        <a:ln w="25379">
          <a:noFill/>
        </a:ln>
      </c:spPr>
    </c:plotArea>
    <c:legend>
      <c:legendPos val="r"/>
      <c:layout>
        <c:manualLayout>
          <c:xMode val="edge"/>
          <c:yMode val="edge"/>
          <c:x val="0.3089108661417323"/>
          <c:y val="0.88709679350917636"/>
          <c:w val="0.39801973753280834"/>
          <c:h val="0.11290320649082364"/>
        </c:manualLayout>
      </c:layout>
      <c:overlay val="0"/>
      <c:txPr>
        <a:bodyPr/>
        <a:lstStyle/>
        <a:p>
          <a:pPr>
            <a:defRPr sz="1385" b="1" i="0" baseline="0">
              <a:latin typeface="Liberation Serif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780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032382204446423E-2"/>
          <c:y val="5.534841366832257E-2"/>
          <c:w val="0.64697415307764172"/>
          <c:h val="0.6592317123494214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Муниципальные гарантии</c:v>
                </c:pt>
              </c:strCache>
            </c:strRef>
          </c:tx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6043546783887339E-3"/>
                  <c:y val="-0.125978065929182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1142321452975236E-2"/>
                  <c:y val="-0.100782452743345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9484777011010581E-3"/>
                  <c:y val="-0.128497627247766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6.6044775752546669E-3"/>
                  <c:y val="-0.254475891567603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142321452975236E-2"/>
                  <c:y val="-0.327543169806529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23.5</c:v>
                </c:pt>
                <c:pt idx="1">
                  <c:v>13.5</c:v>
                </c:pt>
                <c:pt idx="2">
                  <c:v>20.8</c:v>
                </c:pt>
                <c:pt idx="3">
                  <c:v>56.2</c:v>
                </c:pt>
                <c:pt idx="4">
                  <c:v>74.2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6733696"/>
        <c:axId val="185678016"/>
        <c:axId val="0"/>
      </c:bar3DChart>
      <c:catAx>
        <c:axId val="336733696"/>
        <c:scaling>
          <c:orientation val="minMax"/>
        </c:scaling>
        <c:delete val="0"/>
        <c:axPos val="b"/>
        <c:majorTickMark val="out"/>
        <c:minorTickMark val="none"/>
        <c:tickLblPos val="nextTo"/>
        <c:crossAx val="185678016"/>
        <c:crosses val="autoZero"/>
        <c:auto val="1"/>
        <c:lblAlgn val="ctr"/>
        <c:lblOffset val="100"/>
        <c:noMultiLvlLbl val="0"/>
      </c:catAx>
      <c:valAx>
        <c:axId val="1856780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6733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870397630715924"/>
          <c:y val="8.5604774072722059E-2"/>
          <c:w val="0.24149772967612648"/>
          <c:h val="0.52896265494310157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Liberation Serif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8616462346760061"/>
          <c:h val="0.7337976039494627"/>
        </c:manualLayout>
      </c:layout>
      <c:bar3D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140260864"/>
        <c:axId val="164948800"/>
        <c:axId val="0"/>
      </c:bar3DChart>
      <c:catAx>
        <c:axId val="140260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4977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2312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649488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64948800"/>
        <c:scaling>
          <c:orientation val="minMax"/>
          <c:max val="68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spPr>
          <a:ln w="59718">
            <a:solidFill>
              <a:srgbClr val="969696"/>
            </a:solidFill>
            <a:prstDash val="solid"/>
          </a:ln>
        </c:spPr>
        <c:txPr>
          <a:bodyPr rot="0" vert="horz"/>
          <a:lstStyle/>
          <a:p>
            <a:pPr>
              <a:defRPr sz="1998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40260864"/>
        <c:crosses val="autoZero"/>
        <c:crossBetween val="between"/>
        <c:majorUnit val="1000"/>
        <c:minorUnit val="500"/>
      </c:valAx>
      <c:spPr>
        <a:noFill/>
        <a:ln w="39812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81" b="1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view3D>
      <c:rotX val="24"/>
      <c:hPercent val="46"/>
      <c:rotY val="44"/>
      <c:depthPercent val="100"/>
      <c:rAngAx val="1"/>
    </c:view3D>
    <c:floor>
      <c:thickness val="0"/>
    </c:floor>
    <c:sideWall>
      <c:thickness val="0"/>
      <c:spPr>
        <a:pattFill prst="dkHorz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</c:spPr>
    </c:sideWall>
    <c:backWall>
      <c:thickness val="0"/>
      <c:spPr>
        <a:pattFill prst="dkHorz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</c:spPr>
    </c:backWall>
    <c:plotArea>
      <c:layout>
        <c:manualLayout>
          <c:layoutTarget val="inner"/>
          <c:xMode val="edge"/>
          <c:yMode val="edge"/>
          <c:x val="0.11383537653239928"/>
          <c:y val="3.3088235294117647E-2"/>
          <c:w val="0.87579611965727433"/>
          <c:h val="0.719315754268325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6.8722690873642578E-2"/>
                  <c:y val="-9.09322659156969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4069019049464904E-2"/>
                  <c:y val="-8.87859234455550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6443006081167955E-2"/>
                  <c:y val="-9.66372404489870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Sheet1!$B$1:$D$1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Sheet1!$B$2:$D$2</c:f>
              <c:numCache>
                <c:formatCode>General</c:formatCode>
                <c:ptCount val="3"/>
                <c:pt idx="0">
                  <c:v>5437</c:v>
                </c:pt>
                <c:pt idx="1">
                  <c:v>7444</c:v>
                </c:pt>
                <c:pt idx="2">
                  <c:v>6930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0"/>
        <c:shape val="box"/>
        <c:axId val="140342784"/>
        <c:axId val="164952256"/>
        <c:axId val="0"/>
      </c:bar3DChart>
      <c:catAx>
        <c:axId val="1403427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 rot="-2700000" vert="horz"/>
          <a:lstStyle/>
          <a:p>
            <a:pPr>
              <a:defRPr/>
            </a:pPr>
            <a:endParaRPr lang="ru-RU"/>
          </a:p>
        </c:txPr>
        <c:crossAx val="164952256"/>
        <c:crosses val="autoZero"/>
        <c:auto val="1"/>
        <c:lblAlgn val="ctr"/>
        <c:lblOffset val="100"/>
        <c:noMultiLvlLbl val="0"/>
      </c:catAx>
      <c:valAx>
        <c:axId val="164952256"/>
        <c:scaling>
          <c:orientation val="minMax"/>
          <c:max val="8000"/>
          <c:min val="0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140342784"/>
        <c:crosses val="autoZero"/>
        <c:crossBetween val="between"/>
        <c:majorUnit val="1000"/>
        <c:min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0"/>
      <c:rotY val="0"/>
      <c:depthPercent val="11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Столбец3</c:v>
                </c:pt>
              </c:strCache>
            </c:strRef>
          </c:tx>
          <c:spPr>
            <a:solidFill>
              <a:srgbClr val="D60093"/>
            </a:solidFill>
            <a:scene3d>
              <a:camera prst="orthographicFront"/>
              <a:lightRig rig="threePt" dir="t"/>
            </a:scene3d>
            <a:sp3d>
              <a:bevelT w="133350" h="12700"/>
            </a:sp3d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60.4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59.1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2021 год(факт)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2022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Лист1!$H$2</c:f>
              <c:numCache>
                <c:formatCode>General</c:formatCode>
                <c:ptCount val="1"/>
                <c:pt idx="0">
                  <c:v>74.900000000000006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Столбец 4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Лист1!$I$2</c:f>
              <c:numCache>
                <c:formatCode>General</c:formatCode>
                <c:ptCount val="1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2023 год (факт)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Лист1!$J$2</c:f>
              <c:numCache>
                <c:formatCode>General</c:formatCode>
                <c:ptCount val="1"/>
                <c:pt idx="0">
                  <c:v>80.599999999999994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Столбец 6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Лист1!$K$2</c:f>
              <c:numCache>
                <c:formatCode>General</c:formatCode>
                <c:ptCount val="1"/>
              </c:numCache>
            </c:numRef>
          </c:val>
        </c:ser>
        <c:ser>
          <c:idx val="10"/>
          <c:order val="10"/>
          <c:tx>
            <c:strRef>
              <c:f>Лист1!$L$1</c:f>
              <c:strCache>
                <c:ptCount val="1"/>
                <c:pt idx="0">
                  <c:v>2024 год (факт)</c:v>
                </c:pt>
              </c:strCache>
            </c:strRef>
          </c:tx>
          <c:invertIfNegative val="0"/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Лист1!$L$2</c:f>
              <c:numCache>
                <c:formatCode>General</c:formatCode>
                <c:ptCount val="1"/>
                <c:pt idx="0">
                  <c:v>124.6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gapDepth val="10"/>
        <c:shape val="cylinder"/>
        <c:axId val="185991168"/>
        <c:axId val="168393472"/>
        <c:axId val="0"/>
      </c:bar3DChart>
      <c:catAx>
        <c:axId val="1859911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8393472"/>
        <c:crosses val="autoZero"/>
        <c:auto val="1"/>
        <c:lblAlgn val="ctr"/>
        <c:lblOffset val="100"/>
        <c:noMultiLvlLbl val="0"/>
      </c:catAx>
      <c:valAx>
        <c:axId val="168393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991168"/>
        <c:crosses val="autoZero"/>
        <c:crossBetween val="between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2202712109593814"/>
          <c:y val="7.7187109130145343E-2"/>
          <c:w val="0.25488459802370039"/>
          <c:h val="0.39524406187147354"/>
        </c:manualLayout>
      </c:layout>
      <c:overlay val="0"/>
      <c:txPr>
        <a:bodyPr/>
        <a:lstStyle/>
        <a:p>
          <a:pPr>
            <a:defRPr sz="1660" b="1" baseline="0"/>
          </a:pPr>
          <a:endParaRPr lang="ru-RU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20"/>
      <c:depthPercent val="11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367349064389668E-2"/>
          <c:y val="2.5840626166932553E-2"/>
          <c:w val="0.91562495040233627"/>
          <c:h val="0.8873194240500462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  <a:scene3d>
              <a:camera prst="orthographicFront"/>
              <a:lightRig rig="threePt" dir="t"/>
            </a:scene3d>
            <a:sp3d>
              <a:bevelT w="19050"/>
            </a:sp3d>
          </c:spPr>
          <c:invertIfNegative val="0"/>
          <c:dLbls>
            <c:dLbl>
              <c:idx val="0"/>
              <c:layout>
                <c:manualLayout>
                  <c:x val="0.3413430253781326"/>
                  <c:y val="0.28300939031690009"/>
                </c:manualLayout>
              </c:layout>
              <c:tx>
                <c:rich>
                  <a:bodyPr/>
                  <a:lstStyle/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2022 год (факт)     </a:t>
                    </a:r>
                  </a:p>
                  <a:p>
                    <a:pPr>
                      <a:defRPr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692,4 млн. руб.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</c:dLbl>
            <c:dLbl>
              <c:idx val="1"/>
              <c:layout>
                <c:manualLayout>
                  <c:x val="0.35474282619391495"/>
                  <c:y val="0.38642782707590084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2023 год (факт)                 737,6 млн. руб.</a:t>
                    </a:r>
                    <a:endParaRPr lang="en-US" sz="1400" b="1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6006812735092913"/>
                  <c:y val="0.4636739890498589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2024 год (факт) </a:t>
                    </a:r>
                  </a:p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972,7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49454983672449093"/>
                  <c:y val="0.49009795824561819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2020 год (факт)                332,7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50008158815687143"/>
                  <c:y val="0.61645805371022477"/>
                </c:manualLayout>
              </c:layout>
              <c:tx>
                <c:rich>
                  <a:bodyPr/>
                  <a:lstStyle/>
                  <a:p>
                    <a:pPr>
                      <a:defRPr sz="1400" b="1" baseline="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sz="1400" b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2021 год (факт)                 543,2 млн. руб.</a:t>
                    </a:r>
                    <a:endParaRPr 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332.7</c:v>
                </c:pt>
                <c:pt idx="1">
                  <c:v>543.29999999999995</c:v>
                </c:pt>
                <c:pt idx="2">
                  <c:v>692.4</c:v>
                </c:pt>
                <c:pt idx="3">
                  <c:v>737.6</c:v>
                </c:pt>
                <c:pt idx="4">
                  <c:v>972.7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Лист1!$C$2:$C$6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85992704"/>
        <c:axId val="185699136"/>
        <c:axId val="139838720"/>
      </c:bar3DChart>
      <c:catAx>
        <c:axId val="1859927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5699136"/>
        <c:crosses val="autoZero"/>
        <c:auto val="1"/>
        <c:lblAlgn val="ctr"/>
        <c:lblOffset val="100"/>
        <c:noMultiLvlLbl val="0"/>
      </c:catAx>
      <c:valAx>
        <c:axId val="1856991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992704"/>
        <c:crosses val="autoZero"/>
        <c:crossBetween val="between"/>
      </c:valAx>
      <c:serAx>
        <c:axId val="139838720"/>
        <c:scaling>
          <c:orientation val="minMax"/>
        </c:scaling>
        <c:delete val="1"/>
        <c:axPos val="b"/>
        <c:majorTickMark val="out"/>
        <c:minorTickMark val="none"/>
        <c:tickLblPos val="nextTo"/>
        <c:crossAx val="18569913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10"/>
      <c:rotY val="20"/>
      <c:rAngAx val="0"/>
      <c:perspective val="1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3002625617020001E-2"/>
          <c:y val="5.5237831761383235E-2"/>
          <c:w val="0.90022943391697041"/>
          <c:h val="0.912048697805507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4684384848340244E-3"/>
                  <c:y val="-6.5285551150054369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/>
                      <a:t>2012 год </a:t>
                    </a:r>
                    <a:r>
                      <a:rPr lang="ru-RU" sz="1600" dirty="0" smtClean="0"/>
                      <a:t>(факт) </a:t>
                    </a:r>
                    <a:endParaRPr lang="ru-RU" sz="1600" dirty="0"/>
                  </a:p>
                  <a:p>
                    <a:r>
                      <a:rPr lang="ru-RU" sz="1600" dirty="0" smtClean="0"/>
                      <a:t>32,5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998204770626303E-2"/>
                  <c:y val="-9.200116198382328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2013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31,2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5720137949204504E-3"/>
                  <c:y val="-3.2267134252842583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2014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</a:p>
                  <a:p>
                    <a:r>
                      <a:rPr lang="ru-RU" sz="1600" dirty="0" smtClean="0"/>
                      <a:t>33,1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4113128010469112E-2"/>
                  <c:y val="-4.9961661818996375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 smtClean="0"/>
                      <a:t>2015 </a:t>
                    </a:r>
                    <a:r>
                      <a:rPr lang="ru-RU" sz="1600" dirty="0"/>
                      <a:t>год (факт)</a:t>
                    </a:r>
                  </a:p>
                  <a:p>
                    <a:r>
                      <a:rPr lang="ru-RU" sz="1600" dirty="0" smtClean="0"/>
                      <a:t>32,8 </a:t>
                    </a:r>
                    <a:r>
                      <a:rPr lang="ru-RU" sz="1600" dirty="0"/>
                      <a:t>млн. руб.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0.28353038964156579"/>
                  <c:y val="-0.2612763421023395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(факт)         </a:t>
                    </a:r>
                    <a:r>
                      <a:rPr lang="ru-RU" sz="1600" dirty="0" smtClean="0"/>
                      <a:t>     62,7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216395853025461"/>
                  <c:y val="-3.2080134371034796E-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2023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год </a:t>
                    </a:r>
                    <a:r>
                      <a:rPr lang="ru-RU" sz="1600" dirty="0"/>
                      <a:t>(факт)                </a:t>
                    </a:r>
                    <a:r>
                      <a:rPr lang="ru-RU" sz="1600" dirty="0" smtClean="0"/>
                      <a:t> 59,3 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30334728661235388"/>
                  <c:y val="-0.22749847970108589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2024 год </a:t>
                    </a:r>
                    <a:r>
                      <a:rPr lang="ru-RU" sz="1600" dirty="0"/>
                      <a:t>(факт)              </a:t>
                    </a:r>
                    <a:r>
                      <a:rPr lang="ru-RU" sz="1600" dirty="0" smtClean="0"/>
                      <a:t>91,1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44053976684520862"/>
                  <c:y val="0.1777220294236313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           </a:t>
                    </a:r>
                    <a:r>
                      <a:rPr lang="en-US" sz="1600" dirty="0" smtClean="0"/>
                      <a:t>2</a:t>
                    </a:r>
                    <a:r>
                      <a:rPr lang="ru-RU" sz="1600" dirty="0" smtClean="0"/>
                      <a:t>9,4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48169743889814104"/>
                  <c:y val="0.26194019377963845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</a:t>
                    </a:r>
                    <a:r>
                      <a:rPr lang="ru-RU" sz="1600" dirty="0"/>
                      <a:t>год (факт)      </a:t>
                    </a:r>
                    <a:r>
                      <a:rPr lang="ru-RU" sz="1600" dirty="0" smtClean="0"/>
                      <a:t>    52,6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29.4</c:v>
                </c:pt>
                <c:pt idx="1">
                  <c:v>52.6</c:v>
                </c:pt>
                <c:pt idx="2">
                  <c:v>62.7</c:v>
                </c:pt>
                <c:pt idx="3">
                  <c:v>59.3</c:v>
                </c:pt>
                <c:pt idx="4">
                  <c:v>91.1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185504256"/>
        <c:axId val="185702592"/>
        <c:axId val="0"/>
      </c:bar3DChart>
      <c:catAx>
        <c:axId val="185504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5702592"/>
        <c:crosses val="autoZero"/>
        <c:auto val="1"/>
        <c:lblAlgn val="ctr"/>
        <c:lblOffset val="100"/>
        <c:noMultiLvlLbl val="0"/>
      </c:catAx>
      <c:valAx>
        <c:axId val="18570259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5042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autoTitleDeleted val="1"/>
    <c:view3D>
      <c:rotX val="10"/>
      <c:rotY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7.8307336920635656E-2"/>
          <c:w val="0.91949404611608809"/>
          <c:h val="0.878676478294864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6.2319845163613446E-3"/>
                  <c:y val="-0.11149729482319527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2020 год (факт)</a:t>
                    </a:r>
                  </a:p>
                  <a:p>
                    <a:r>
                      <a:rPr lang="ru-RU" sz="1200" b="1" baseline="0" dirty="0" smtClean="0"/>
                      <a:t>0,5 млн. руб.</a:t>
                    </a:r>
                    <a:endParaRPr lang="en-US" sz="160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457607537771382"/>
                  <c:y val="-0.3618697211887912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2022 год (факт)</a:t>
                    </a:r>
                  </a:p>
                  <a:p>
                    <a:r>
                      <a:rPr lang="ru-RU" sz="1200" b="1" baseline="0" dirty="0" smtClean="0"/>
                      <a:t>7,2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6655083944727"/>
                  <c:y val="-1.1543065710563596E-2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2023 год (факт)</a:t>
                    </a:r>
                  </a:p>
                  <a:p>
                    <a:r>
                      <a:rPr lang="ru-RU" sz="1200" b="1" baseline="0" dirty="0" smtClean="0"/>
                      <a:t>2,8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303425304946674"/>
                  <c:y val="-0.60243974477840245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baseline="0" dirty="0" smtClean="0"/>
                      <a:t>2024 год (факт)</a:t>
                    </a:r>
                  </a:p>
                  <a:p>
                    <a:r>
                      <a:rPr lang="ru-RU" sz="1200" b="1" baseline="0" dirty="0" smtClean="0"/>
                      <a:t>7,4  млн. руб.</a:t>
                    </a:r>
                    <a:endParaRPr lang="en-US" sz="16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4390151685646127"/>
                  <c:y val="-0.45743170553280049"/>
                </c:manualLayout>
              </c:layout>
              <c:tx>
                <c:rich>
                  <a:bodyPr/>
                  <a:lstStyle/>
                  <a:p>
                    <a:pPr>
                      <a:defRPr sz="1200" b="1"/>
                    </a:pPr>
                    <a:r>
                      <a:rPr lang="ru-RU" sz="1200" b="1" dirty="0" smtClean="0"/>
                      <a:t>2021 год (факт) </a:t>
                    </a:r>
                  </a:p>
                  <a:p>
                    <a:pPr>
                      <a:defRPr sz="1200" b="1"/>
                    </a:pPr>
                    <a:r>
                      <a:rPr lang="ru-RU" sz="1200" b="1" dirty="0" smtClean="0"/>
                      <a:t>7</a:t>
                    </a:r>
                    <a:r>
                      <a:rPr lang="en-US" sz="1200" b="1" dirty="0" smtClean="0"/>
                      <a:t>,</a:t>
                    </a:r>
                    <a:r>
                      <a:rPr lang="ru-RU" sz="1200" b="1" dirty="0" smtClean="0"/>
                      <a:t>6 млн. руб.</a:t>
                    </a:r>
                    <a:endParaRPr lang="en-US" b="1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0.5</c:v>
                </c:pt>
                <c:pt idx="1">
                  <c:v>7.6</c:v>
                </c:pt>
                <c:pt idx="2">
                  <c:v>7.2</c:v>
                </c:pt>
                <c:pt idx="3">
                  <c:v>2.8</c:v>
                </c:pt>
                <c:pt idx="4">
                  <c:v>7.4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cylinder"/>
        <c:axId val="185635328"/>
        <c:axId val="186066048"/>
        <c:axId val="0"/>
      </c:bar3DChart>
      <c:catAx>
        <c:axId val="185635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86066048"/>
        <c:crosses val="autoZero"/>
        <c:auto val="1"/>
        <c:lblAlgn val="ctr"/>
        <c:lblOffset val="100"/>
        <c:noMultiLvlLbl val="0"/>
      </c:catAx>
      <c:valAx>
        <c:axId val="1860660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56353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plotArea>
      <c:layout>
        <c:manualLayout>
          <c:layoutTarget val="inner"/>
          <c:xMode val="edge"/>
          <c:yMode val="edge"/>
          <c:x val="2.677755218077674E-2"/>
          <c:y val="0"/>
          <c:w val="0.94988803317521442"/>
          <c:h val="0.908125672603541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47E16C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2"/>
            <c:invertIfNegative val="0"/>
            <c:bubble3D val="0"/>
            <c:spPr>
              <a:solidFill>
                <a:srgbClr val="47E16C"/>
              </a:solidFill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Pt>
            <c:idx val="3"/>
            <c:invertIfNegative val="0"/>
            <c:bubble3D val="0"/>
            <c:spPr>
              <a:solidFill>
                <a:srgbClr val="47E16C"/>
              </a:solidFill>
              <a:effectLst/>
              <a:scene3d>
                <a:camera prst="orthographicFront"/>
                <a:lightRig rig="balanced" dir="t">
                  <a:rot lat="0" lon="0" rev="8700000"/>
                </a:lightRig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0.196842176161931"/>
                  <c:y val="-0.37719440791819148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2022 </a:t>
                    </a:r>
                    <a:r>
                      <a:rPr lang="ru-RU" sz="1600" dirty="0"/>
                      <a:t>год </a:t>
                    </a:r>
                    <a:r>
                      <a:rPr lang="ru-RU" sz="1600" dirty="0" smtClean="0"/>
                      <a:t>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 smtClean="0"/>
                      <a:t>22,0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2348468747463817E-2"/>
                  <c:y val="-0.3745620304211638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2023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25,1 </a:t>
                    </a:r>
                    <a:r>
                      <a:rPr lang="ru-RU" sz="1600" dirty="0"/>
                      <a:t>млн. руб. 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3633720328315436E-2"/>
                  <c:y val="-0.35876755816517897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2024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год (факт)</a:t>
                    </a:r>
                    <a:endParaRPr lang="ru-RU" sz="1600" dirty="0"/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22,8 </a:t>
                    </a:r>
                    <a:r>
                      <a:rPr lang="ru-RU" sz="1600" dirty="0"/>
                      <a:t>млн.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0.16322011780495044"/>
                  <c:y val="0.5375992634317579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2020 </a:t>
                    </a:r>
                    <a:r>
                      <a:rPr lang="ru-RU" sz="1600" dirty="0"/>
                      <a:t>год (факт)</a:t>
                    </a:r>
                  </a:p>
                  <a:p>
                    <a:pPr>
                      <a:defRPr sz="1600"/>
                    </a:pPr>
                    <a:r>
                      <a:rPr lang="ru-RU" sz="1600" dirty="0"/>
                      <a:t> </a:t>
                    </a:r>
                    <a:r>
                      <a:rPr lang="ru-RU" sz="1600" dirty="0" smtClean="0"/>
                      <a:t>16,8</a:t>
                    </a:r>
                    <a:r>
                      <a:rPr lang="ru-RU" sz="1600" baseline="0" dirty="0" smtClean="0"/>
                      <a:t> </a:t>
                    </a:r>
                    <a:r>
                      <a:rPr lang="ru-RU" sz="1600" dirty="0" smtClean="0"/>
                      <a:t>млн</a:t>
                    </a:r>
                    <a:r>
                      <a:rPr lang="ru-RU" sz="1600" dirty="0"/>
                      <a:t>. руб.</a:t>
                    </a:r>
                    <a:endParaRPr lang="en-US" sz="1600" dirty="0"/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0675397119873886E-3"/>
                  <c:y val="0.53700480211983082"/>
                </c:manualLayout>
              </c:layout>
              <c:tx>
                <c:rich>
                  <a:bodyPr/>
                  <a:lstStyle/>
                  <a:p>
                    <a:pPr>
                      <a:defRPr sz="1600"/>
                    </a:pPr>
                    <a:r>
                      <a:rPr lang="ru-RU" sz="1600" dirty="0" smtClean="0"/>
                      <a:t>2021 год (факт) 23,0 млн. руб.</a:t>
                    </a:r>
                  </a:p>
                </c:rich>
              </c:tx>
              <c:spPr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16.8</c:v>
                </c:pt>
                <c:pt idx="1">
                  <c:v>23</c:v>
                </c:pt>
                <c:pt idx="2">
                  <c:v>22</c:v>
                </c:pt>
                <c:pt idx="3">
                  <c:v>25.1</c:v>
                </c:pt>
                <c:pt idx="4">
                  <c:v>22.8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85638400"/>
        <c:axId val="186067776"/>
      </c:barChart>
      <c:catAx>
        <c:axId val="18563840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86067776"/>
        <c:crosses val="autoZero"/>
        <c:auto val="1"/>
        <c:lblAlgn val="ctr"/>
        <c:lblOffset val="100"/>
        <c:noMultiLvlLbl val="0"/>
      </c:catAx>
      <c:valAx>
        <c:axId val="1860677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8563840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0.62417</cdr:x>
      <cdr:y>0.07955</cdr:y>
    </cdr:from>
    <cdr:to>
      <cdr:x>0.71228</cdr:x>
      <cdr:y>0.1591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590863" y="360040"/>
          <a:ext cx="648072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600" dirty="0" smtClean="0"/>
            <a:t>124,6</a:t>
          </a:r>
        </a:p>
        <a:p xmlns:a="http://schemas.openxmlformats.org/drawingml/2006/main">
          <a:endParaRPr lang="ru-RU" sz="16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0.12564</cdr:x>
      <cdr:y>0.08824</cdr:y>
    </cdr:from>
    <cdr:to>
      <cdr:x>0.38533</cdr:x>
      <cdr:y>0.27498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2392" y="43204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0.03275</cdr:x>
      <cdr:y>0.08824</cdr:y>
    </cdr:from>
    <cdr:to>
      <cdr:x>0.95303</cdr:x>
      <cdr:y>0.22059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974" y="432048"/>
          <a:ext cx="345543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Доходы всего 2023 год – 2 902,5</a:t>
          </a:r>
        </a:p>
        <a:p xmlns:a="http://schemas.openxmlformats.org/drawingml/2006/main">
          <a:pPr algn="ctr"/>
          <a:r>
            <a:rPr lang="ru-RU" sz="1800" b="1" dirty="0" smtClean="0"/>
            <a:t> млн. руб</a:t>
          </a:r>
          <a:r>
            <a:rPr lang="ru-RU" sz="1600" b="1" dirty="0" smtClean="0"/>
            <a:t>.</a:t>
          </a:r>
          <a:endParaRPr lang="ru-RU" sz="16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0.5625</cdr:x>
      <cdr:y>0.34811</cdr:y>
    </cdr:from>
    <cdr:to>
      <cdr:x>0.8125</cdr:x>
      <cdr:y>0.56897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146739" y="1453855"/>
          <a:ext cx="954106" cy="9224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1 181,7 млн. руб.</a:t>
          </a:r>
        </a:p>
        <a:p xmlns:a="http://schemas.openxmlformats.org/drawingml/2006/main">
          <a:pPr algn="ctr"/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0.22917</cdr:x>
      <cdr:y>0.35916</cdr:y>
    </cdr:from>
    <cdr:to>
      <cdr:x>0.5</cdr:x>
      <cdr:y>0.60345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874597" y="1500000"/>
          <a:ext cx="1033615" cy="102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3 324,2</a:t>
          </a:r>
          <a:endParaRPr lang="ru-RU" sz="1800" b="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8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млн. руб.</a:t>
          </a:r>
        </a:p>
        <a:p xmlns:a="http://schemas.openxmlformats.org/drawingml/2006/main">
          <a:pPr algn="ctr"/>
          <a:endParaRPr lang="ru-RU" sz="18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0.34043</cdr:x>
      <cdr:y>0</cdr:y>
    </cdr:from>
    <cdr:to>
      <cdr:x>0.78723</cdr:x>
      <cdr:y>0.10417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52128" y="0"/>
          <a:ext cx="1512168" cy="36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endParaRPr lang="ru-RU" sz="1800" b="1" dirty="0"/>
        </a:p>
      </cdr:txBody>
    </cdr:sp>
  </cdr:relSizeAnchor>
  <cdr:relSizeAnchor xmlns:cdr="http://schemas.openxmlformats.org/drawingml/2006/chartDrawing">
    <cdr:from>
      <cdr:x>0</cdr:x>
      <cdr:y>0.03448</cdr:y>
    </cdr:from>
    <cdr:to>
      <cdr:x>0.92453</cdr:x>
      <cdr:y>0.25862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0" y="144016"/>
          <a:ext cx="3528392" cy="936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Доходы всего 2024 год – 4 505,9</a:t>
          </a:r>
        </a:p>
        <a:p xmlns:a="http://schemas.openxmlformats.org/drawingml/2006/main">
          <a:r>
            <a:rPr lang="ru-RU" sz="1800" b="1" dirty="0" smtClean="0"/>
            <a:t>                 млн. </a:t>
          </a:r>
          <a:r>
            <a:rPr lang="ru-RU" sz="1800" b="1" dirty="0"/>
            <a:t>р</a:t>
          </a:r>
          <a:r>
            <a:rPr lang="ru-RU" sz="1800" b="1" dirty="0" smtClean="0"/>
            <a:t>уб.</a:t>
          </a:r>
          <a:endParaRPr lang="ru-RU" sz="1800" b="1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0.19444</cdr:x>
      <cdr:y>0.73067</cdr:y>
    </cdr:from>
    <cdr:to>
      <cdr:x>0.31202</cdr:x>
      <cdr:y>0.9091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12168" y="374441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0.54032</cdr:x>
      <cdr:y>0.32834</cdr:y>
    </cdr:from>
    <cdr:to>
      <cdr:x>0.611</cdr:x>
      <cdr:y>0.46328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824536" y="2110206"/>
          <a:ext cx="631078" cy="8672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0.30711</cdr:x>
      <cdr:y>2.13651E-7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0"/>
          <a:ext cx="2609524" cy="1"/>
        </a:xfrm>
        <a:prstGeom xmlns:a="http://schemas.openxmlformats.org/drawingml/2006/main" prst="rect">
          <a:avLst/>
        </a:prstGeom>
      </cdr:spPr>
    </cdr:pic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0.30963</cdr:x>
      <cdr:y>2.10414E-7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 flipV="1">
          <a:off x="0" y="0"/>
          <a:ext cx="2876191" cy="1"/>
        </a:xfrm>
        <a:prstGeom xmlns:a="http://schemas.openxmlformats.org/drawingml/2006/main" prst="rect">
          <a:avLst/>
        </a:prstGeom>
      </cdr:spPr>
    </cdr:pic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0.15</cdr:x>
      <cdr:y>0.79268</cdr:y>
    </cdr:from>
    <cdr:to>
      <cdr:x>0.775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96144" y="4680520"/>
          <a:ext cx="5400600" cy="12241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/>
            <a:t>2021 год – 1 112,2 </a:t>
          </a:r>
        </a:p>
        <a:p xmlns:a="http://schemas.openxmlformats.org/drawingml/2006/main">
          <a:r>
            <a:rPr lang="ru-RU" sz="1800" b="1" dirty="0" smtClean="0"/>
            <a:t>                  2022 год – 1 270,3</a:t>
          </a:r>
        </a:p>
        <a:p xmlns:a="http://schemas.openxmlformats.org/drawingml/2006/main">
          <a:r>
            <a:rPr lang="ru-RU" sz="1800" b="1" dirty="0" smtClean="0"/>
            <a:t>                                       2023 год – 1 470,8</a:t>
          </a:r>
        </a:p>
        <a:p xmlns:a="http://schemas.openxmlformats.org/drawingml/2006/main">
          <a:r>
            <a:rPr lang="ru-RU" sz="1800" dirty="0" smtClean="0"/>
            <a:t>                                                             </a:t>
          </a:r>
          <a:r>
            <a:rPr lang="ru-RU" sz="1800" b="1" dirty="0" smtClean="0"/>
            <a:t>2024 год – 1 917,2  </a:t>
          </a:r>
          <a:endParaRPr lang="ru-RU" sz="11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0.11111</cdr:x>
      <cdr:y>0.14286</cdr:y>
    </cdr:from>
    <cdr:to>
      <cdr:x>0.17593</cdr:x>
      <cdr:y>0.2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64096" y="720080"/>
          <a:ext cx="50405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0.72857</cdr:y>
    </cdr:from>
    <cdr:to>
      <cdr:x>0.28704</cdr:x>
      <cdr:y>0.77143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28175" y="3672408"/>
          <a:ext cx="504096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0.68571</cdr:y>
    </cdr:from>
    <cdr:to>
      <cdr:x>0.60186</cdr:x>
      <cdr:y>0.72857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176464" y="3456384"/>
          <a:ext cx="504096" cy="2160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0.43519</cdr:x>
      <cdr:y>0.7</cdr:y>
    </cdr:from>
    <cdr:to>
      <cdr:x>0.48148</cdr:x>
      <cdr:y>0.75714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384413" y="3528392"/>
          <a:ext cx="360003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0.53704</cdr:x>
      <cdr:y>0.62857</cdr:y>
    </cdr:from>
    <cdr:to>
      <cdr:x>0.59259</cdr:x>
      <cdr:y>0.68571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4176487" y="3168345"/>
          <a:ext cx="43200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0.11111</cdr:x>
      <cdr:y>0.3</cdr:y>
    </cdr:from>
    <cdr:to>
      <cdr:x>0.16667</cdr:x>
      <cdr:y>0.34286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864096" y="1512168"/>
          <a:ext cx="43204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0.22222</cdr:x>
      <cdr:y>0.22857</cdr:y>
    </cdr:from>
    <cdr:to>
      <cdr:x>0.27778</cdr:x>
      <cdr:y>0.28571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728192" y="1152128"/>
          <a:ext cx="43204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0.32407</cdr:x>
      <cdr:y>0.71429</cdr:y>
    </cdr:from>
    <cdr:to>
      <cdr:x>0.38889</cdr:x>
      <cdr:y>0.77143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2520280" y="3600422"/>
          <a:ext cx="504065" cy="2880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 smtClean="0"/>
        </a:p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10E062-0631-442F-AA58-1E79A02E41B8}" type="datetimeFigureOut">
              <a:rPr lang="ru-RU" smtClean="0"/>
              <a:pPr/>
              <a:t>13.03.2025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EE8E2-F806-45C7-ACFF-E4A46501ABF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760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342E1-0FCD-41F1-9DEC-123217A05C58}" type="datetimeFigureOut">
              <a:rPr lang="ru-RU" smtClean="0"/>
              <a:pPr/>
              <a:t>13.03.2025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4CF63-4C5A-456D-9A67-6CC91593C7E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01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3D526BF-99E9-438A-8C33-C567E6BA8F5A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741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4697F4-84E8-4216-AD05-DDD6E501E73B}" type="slidenum">
              <a:rPr lang="ru-RU" altLang="ru-RU" sz="1200"/>
              <a:pPr eaLnBrk="1" hangingPunct="1">
                <a:spcBef>
                  <a:spcPct val="0"/>
                </a:spcBef>
              </a:pPr>
              <a:t>40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4A0834E-BC27-4886-9DD3-9F3467F048D1}" type="slidenum">
              <a:rPr lang="ru-RU" altLang="ru-RU" sz="1200"/>
              <a:pPr eaLnBrk="1" hangingPunct="1">
                <a:spcBef>
                  <a:spcPct val="0"/>
                </a:spcBef>
              </a:pPr>
              <a:t>41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7D31CF0-9771-4BEB-BBDD-243A5BCA1B16}" type="slidenum">
              <a:rPr lang="ru-RU" altLang="ru-RU" sz="1200"/>
              <a:pPr eaLnBrk="1" hangingPunct="1">
                <a:spcBef>
                  <a:spcPct val="0"/>
                </a:spcBef>
              </a:pPr>
              <a:t>42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67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5723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9163" y="744538"/>
            <a:ext cx="4960937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7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47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07EAC85-32E4-4DE8-9D39-BC9EE2FD37B7}" type="slidenum">
              <a:rPr lang="ru-RU" alt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9163" y="744538"/>
            <a:ext cx="4960937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42AEF-09D3-4237-A069-7AAC5B1D4138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8437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18431-4249-448C-B5A6-E8146AC7EFC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64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D37D6CA-14E3-4A3E-A8F7-C5820555169B}" type="slidenum">
              <a:rPr lang="ru-RU" altLang="ru-RU" smtClean="0"/>
              <a:pPr/>
              <a:t>26</a:t>
            </a:fld>
            <a:endParaRPr lang="ru-RU" alt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6521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4CF63-4C5A-456D-9A67-6CC91593C7EC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2458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FCF84D6-6E01-4132-A2EF-626E6AED7A1B}" type="slidenum">
              <a:rPr lang="ru-RU" altLang="ru-RU" sz="1200"/>
              <a:pPr eaLnBrk="1" hangingPunct="1">
                <a:spcBef>
                  <a:spcPct val="0"/>
                </a:spcBef>
              </a:pPr>
              <a:t>36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477494" indent="-183652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734606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028449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1322291" indent="-146921" eaLnBrk="0" hangingPunct="0">
              <a:spcBef>
                <a:spcPct val="30000"/>
              </a:spcBef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1616133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1909976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2203818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2497661" indent="-146921" eaLnBrk="0" fontAlgn="base" hangingPunct="0">
              <a:spcBef>
                <a:spcPct val="3000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5FE1E99-CF74-484C-9FC6-CCF49E8FC8EA}" type="slidenum">
              <a:rPr lang="ru-RU" altLang="ru-RU" sz="1200"/>
              <a:pPr eaLnBrk="1" hangingPunct="1">
                <a:spcBef>
                  <a:spcPct val="0"/>
                </a:spcBef>
              </a:pPr>
              <a:t>38</a:t>
            </a:fld>
            <a:endParaRPr lang="ru-RU" altLang="ru-RU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5B017B4-0C13-4736-BD51-7709B335F42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6FD1B1-A25A-4348-9E8A-F5D765D59600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708C6F-BA52-4ECC-B764-D748E89F120A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43894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2D98E-6160-4AD4-A014-48731FF917BD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9181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5D6D8-AA42-4F7F-B69F-A183E0DA2A92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2515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935163"/>
            <a:ext cx="8229600" cy="4389437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3A2EA-EDDD-4ECF-94E7-0B579430665B}" type="slidenum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6503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A7B0AB-4957-4FD2-B82C-9C2353FBA114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6191C4-4E2A-43BC-9393-02CA154EF90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0F49AE-05B4-4EC6-92A9-816CEA3E15E3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34C675-85D4-491D-8B24-9974C6D24869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1CCC61-9F7F-4F5A-8B08-61BEA59C2DD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E6C394-F595-4149-8863-55561A499BAF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EFEE32-09D2-4472-817E-563C6BF2B53A}" type="slidenum">
              <a:rPr lang="ru-RU" smtClean="0">
                <a:solidFill>
                  <a:srgbClr val="04617B">
                    <a:shade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4617B">
                  <a:shade val="9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</p:sldLayoutIdLst>
  <p:transition>
    <p:comb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chart" Target="../charts/chart26.xml"/><Relationship Id="rId4" Type="http://schemas.openxmlformats.org/officeDocument/2006/relationships/image" Target="../media/image17.png"/><Relationship Id="rId9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2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nline/priemnaya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hyperlink" Target="http://moirbit.ru/oprosy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496944" cy="4464496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об исполнении бюджета Муниципального образования город Ирбит за </a:t>
            </a:r>
            <a:r>
              <a:rPr lang="ru-RU" sz="40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год  </a:t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 доступной для граждан форме</a:t>
            </a:r>
            <a: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3995936" y="6237312"/>
            <a:ext cx="1161826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7943"/>
            <a:ext cx="1296144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Номер слайда 4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fld id="{0ADA0E7C-9B21-4B60-A7D5-32FADD1B54DD}" type="slidenum">
              <a:rPr lang="ru-RU" sz="1200"/>
              <a:pPr algn="r" eaLnBrk="1" hangingPunct="1"/>
              <a:t>10</a:t>
            </a:fld>
            <a:endParaRPr lang="ru-RU" sz="1200"/>
          </a:p>
        </p:txBody>
      </p:sp>
      <p:sp>
        <p:nvSpPr>
          <p:cNvPr id="13315" name="Прямоугольник 7"/>
          <p:cNvSpPr>
            <a:spLocks noChangeArrowheads="1"/>
          </p:cNvSpPr>
          <p:nvPr/>
        </p:nvSpPr>
        <p:spPr bwMode="auto">
          <a:xfrm>
            <a:off x="0" y="665114"/>
            <a:ext cx="5561856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b="1" dirty="0"/>
              <a:t>Доходы населения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5" y="1428750"/>
            <a:ext cx="83581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   </a:t>
            </a:r>
            <a:endParaRPr lang="ru-RU" dirty="0"/>
          </a:p>
        </p:txBody>
      </p:sp>
      <p:pic>
        <p:nvPicPr>
          <p:cNvPr id="176130" name="Picture 2" descr="Коронавирус может передаваться через деньги и банковские кар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410" y="627550"/>
            <a:ext cx="2972488" cy="1826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29065" y="2132856"/>
            <a:ext cx="3500467" cy="2143140"/>
          </a:xfrm>
          <a:prstGeom prst="homePlate">
            <a:avLst>
              <a:gd name="adj" fmla="val 43174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04" tIns="45702" rIns="91404" bIns="45702" anchor="ctr"/>
          <a:lstStyle/>
          <a:p>
            <a:pPr defTabSz="684213" eaLnBrk="0" hangingPunct="0">
              <a:defRPr/>
            </a:pPr>
            <a:r>
              <a:rPr lang="ru-RU" sz="2400" b="1" dirty="0">
                <a:latin typeface="Liberation Serif" panose="02020603050405020304" pitchFamily="18" charset="0"/>
                <a:cs typeface="Times New Roman" pitchFamily="18" charset="0"/>
              </a:rPr>
              <a:t>Среднемесячная заработная плата по </a:t>
            </a:r>
            <a:r>
              <a:rPr lang="ru-RU" sz="2400" b="1" dirty="0" smtClean="0">
                <a:latin typeface="Liberation Serif" panose="02020603050405020304" pitchFamily="18" charset="0"/>
                <a:cs typeface="Times New Roman" pitchFamily="18" charset="0"/>
              </a:rPr>
              <a:t>Городскому округу «город Ирбит» Свердловской области </a:t>
            </a:r>
            <a:endParaRPr lang="ru-RU" sz="2400" b="1" dirty="0"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578514" y="2525765"/>
            <a:ext cx="4286280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2023 </a:t>
            </a: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год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48 296,5 руб.</a:t>
            </a:r>
          </a:p>
          <a:p>
            <a:pPr algn="ctr" defTabSz="684213" eaLnBrk="0" hangingPunct="0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 2024 год – 58 300,5* руб.</a:t>
            </a:r>
            <a:r>
              <a:rPr lang="en-US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42910" y="4437112"/>
            <a:ext cx="8358246" cy="13573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684213" eaLnBrk="0" hangingPunct="0">
              <a:defRPr/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с </a:t>
            </a:r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01.01.2025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года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Liberation Serif" pitchFamily="18" charset="0"/>
                <a:cs typeface="Times New Roman" pitchFamily="18" charset="0"/>
              </a:rPr>
              <a:t>:</a:t>
            </a: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МРОТ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22 440 рублей</a:t>
            </a:r>
            <a:endParaRPr lang="ru-RU" sz="2400" b="1" dirty="0">
              <a:solidFill>
                <a:schemeClr val="tx1"/>
              </a:solidFill>
              <a:latin typeface="Liberation Serif" pitchFamily="18" charset="0"/>
              <a:cs typeface="Times New Roman" pitchFamily="18" charset="0"/>
            </a:endParaRPr>
          </a:p>
          <a:p>
            <a:pPr defTabSz="684213" eaLnBrk="0" hangingPunct="0">
              <a:defRPr/>
            </a:pPr>
            <a:r>
              <a:rPr lang="ru-RU" sz="2400" b="1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Прожиточный минимум – </a:t>
            </a:r>
            <a:r>
              <a:rPr lang="ru-RU" sz="2400" b="1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17 556 </a:t>
            </a:r>
            <a:r>
              <a:rPr lang="ru-RU" sz="2400" dirty="0" smtClean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рублей </a:t>
            </a:r>
            <a:r>
              <a:rPr lang="ru-RU" sz="2400" dirty="0">
                <a:solidFill>
                  <a:schemeClr val="tx1"/>
                </a:solidFill>
                <a:latin typeface="Liberation Serif" pitchFamily="18" charset="0"/>
                <a:cs typeface="Times New Roman" pitchFamily="18" charset="0"/>
              </a:rPr>
              <a:t>на душу населения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71045" y="5883071"/>
            <a:ext cx="3127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* предварительные данные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164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619672" y="460246"/>
            <a:ext cx="6429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sz="3200" b="1" dirty="0"/>
              <a:t>Динамика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/>
              <a:t>уровня безработицы</a:t>
            </a:r>
            <a:endParaRPr lang="ru-RU" sz="3200" dirty="0"/>
          </a:p>
        </p:txBody>
      </p:sp>
      <p:pic>
        <p:nvPicPr>
          <p:cNvPr id="191525" name="Picture 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3" r="21412" b="18353"/>
          <a:stretch/>
        </p:blipFill>
        <p:spPr bwMode="auto">
          <a:xfrm>
            <a:off x="971600" y="1802197"/>
            <a:ext cx="7272808" cy="44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http://images.myshared.ru/6/542471/slide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8"/>
          <a:stretch/>
        </p:blipFill>
        <p:spPr bwMode="auto">
          <a:xfrm>
            <a:off x="0" y="1044446"/>
            <a:ext cx="3041576" cy="13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1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2633663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46928"/>
            <a:ext cx="6531188" cy="105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" t="18049" r="20808" b="4456"/>
          <a:stretch/>
        </p:blipFill>
        <p:spPr bwMode="auto">
          <a:xfrm>
            <a:off x="1619672" y="1700808"/>
            <a:ext cx="6330603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6470593"/>
      </p:ext>
    </p:extLst>
  </p:cSld>
  <p:clrMapOvr>
    <a:masterClrMapping/>
  </p:clrMapOvr>
  <p:transition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2312987" y="1372733"/>
            <a:ext cx="5786437" cy="835934"/>
          </a:xfrm>
        </p:spPr>
        <p:txBody>
          <a:bodyPr>
            <a:normAutofit fontScale="90000"/>
          </a:bodyPr>
          <a:lstStyle/>
          <a:p>
            <a:pPr algn="r" eaLnBrk="1" hangingPunct="1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Жилищное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строительство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3600" b="1" dirty="0" smtClean="0">
                <a:solidFill>
                  <a:schemeClr val="tx1"/>
                </a:solidFill>
              </a:rPr>
              <a:t/>
            </a:r>
            <a:br>
              <a:rPr lang="ru-RU" sz="3600" b="1" dirty="0" smtClean="0">
                <a:solidFill>
                  <a:schemeClr val="tx1"/>
                </a:solidFill>
              </a:rPr>
            </a:br>
            <a:endParaRPr lang="ru-RU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1714500" y="1143000"/>
            <a:ext cx="6983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ru-RU" sz="2200" b="1"/>
          </a:p>
        </p:txBody>
      </p:sp>
      <p:sp>
        <p:nvSpPr>
          <p:cNvPr id="6149" name="Text Box 4"/>
          <p:cNvSpPr txBox="1">
            <a:spLocks noChangeArrowheads="1"/>
          </p:cNvSpPr>
          <p:nvPr/>
        </p:nvSpPr>
        <p:spPr bwMode="auto">
          <a:xfrm>
            <a:off x="6729569" y="1628800"/>
            <a:ext cx="1928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eaLnBrk="1" hangingPunct="1"/>
            <a:r>
              <a:rPr lang="ru-RU" sz="2400" b="1" i="1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кв. метров</a:t>
            </a:r>
          </a:p>
        </p:txBody>
      </p:sp>
      <p:pic>
        <p:nvPicPr>
          <p:cNvPr id="6150" name="Picture 4" descr="http://protownhouse.ru/wp-content/uploads/2015/10/adeies-mele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21468"/>
            <a:ext cx="2463800" cy="1643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720952"/>
              </p:ext>
            </p:extLst>
          </p:nvPr>
        </p:nvGraphicFramePr>
        <p:xfrm>
          <a:off x="395536" y="3284984"/>
          <a:ext cx="8574088" cy="4384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171431"/>
              </p:ext>
            </p:extLst>
          </p:nvPr>
        </p:nvGraphicFramePr>
        <p:xfrm>
          <a:off x="482600" y="2204864"/>
          <a:ext cx="8337872" cy="4263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3713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620688"/>
            <a:ext cx="3384376" cy="648072"/>
          </a:xfrm>
        </p:spPr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sz="1800" b="1" dirty="0" smtClean="0"/>
              <a:t>(млн.руб</a:t>
            </a:r>
            <a:r>
              <a:rPr lang="ru-RU" sz="1800" b="1" dirty="0"/>
              <a:t>.)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</a:rPr>
              <a:t>                            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                                                                                              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2427265"/>
              </p:ext>
            </p:extLst>
          </p:nvPr>
        </p:nvGraphicFramePr>
        <p:xfrm>
          <a:off x="827582" y="1628800"/>
          <a:ext cx="7272809" cy="367240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730574"/>
                <a:gridCol w="1108447"/>
                <a:gridCol w="1108447"/>
                <a:gridCol w="1108447"/>
                <a:gridCol w="1108447"/>
                <a:gridCol w="1108447"/>
              </a:tblGrid>
              <a:tr h="816959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2020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2021 год           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2022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</a:t>
                      </a: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u="sng" baseline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  <a:endParaRPr lang="ru-RU" sz="1600" u="sng" dirty="0" smtClean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/>
                </a:tc>
              </a:tr>
              <a:tr h="892374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Доходы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2 204,9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2 132,3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667,2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600" b="1" cap="none" spc="0" baseline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 902,6</a:t>
                      </a:r>
                      <a:endParaRPr lang="ru-RU" sz="1600" b="1" cap="none" spc="0" dirty="0" smtClean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4 505,9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801328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Расходы бюджета</a:t>
                      </a:r>
                      <a:endParaRPr lang="ru-RU" sz="1600" b="1" i="1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2 162,5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2 224,4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2 653,4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2 920,8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4 524,8</a:t>
                      </a:r>
                      <a:endParaRPr lang="ru-RU" sz="1600" b="1" cap="none" spc="0" dirty="0">
                        <a:ln w="1905"/>
                        <a:solidFill>
                          <a:srgbClr val="002060"/>
                        </a:solidFill>
                        <a:effectLst>
                          <a:innerShdw blurRad="69850" dist="43180" dir="5400000">
                            <a:srgbClr val="000000">
                              <a:alpha val="65000"/>
                            </a:srgbClr>
                          </a:inn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1161746">
                <a:tc>
                  <a:txBody>
                    <a:bodyPr/>
                    <a:lstStyle/>
                    <a:p>
                      <a:pPr algn="l"/>
                      <a:r>
                        <a:rPr lang="ru-RU" sz="1600" dirty="0" smtClean="0">
                          <a:ln>
                            <a:solidFill>
                              <a:srgbClr val="0070C0"/>
                            </a:solidFill>
                          </a:ln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Профицит (+), д</a:t>
                      </a:r>
                      <a:r>
                        <a:rPr lang="ru-RU" sz="1600" b="0" i="0" dirty="0" smtClean="0">
                          <a:ln>
                            <a:solidFill>
                              <a:srgbClr val="0070C0"/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ефицит (-)</a:t>
                      </a:r>
                      <a:endParaRPr lang="ru-RU" sz="1600" b="0" i="0" dirty="0">
                        <a:ln>
                          <a:solidFill>
                            <a:srgbClr val="0070C0"/>
                          </a:solidFill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44908" marR="4490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+ 42,4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- 92,1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+13,8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-18,2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cap="none" spc="0" dirty="0" smtClean="0">
                          <a:ln w="1905"/>
                          <a:solidFill>
                            <a:srgbClr val="00206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Liberation Serif" panose="02020603050405020304" pitchFamily="18" charset="0"/>
                          <a:cs typeface="Times New Roman" pitchFamily="18" charset="0"/>
                        </a:rPr>
                        <a:t>-18,9</a:t>
                      </a:r>
                    </a:p>
                  </a:txBody>
                  <a:tcPr marL="44908" marR="44908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>
          <a:xfrm>
            <a:off x="8548324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14</a:t>
            </a:fld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 rot="5400000" flipV="1">
            <a:off x="5445224" y="3159232"/>
            <a:ext cx="6858003" cy="53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Общие    характеристики    бюджета</a:t>
            </a:r>
            <a:endParaRPr lang="ru-RU" sz="2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2139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515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06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Объем   доходов   бюджета  в  расчете  на одного  жителя  в  динамике</a:t>
            </a:r>
            <a:endParaRPr lang="ru-RU" sz="306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1913685"/>
              </p:ext>
            </p:extLst>
          </p:nvPr>
        </p:nvGraphicFramePr>
        <p:xfrm>
          <a:off x="629209" y="1484784"/>
          <a:ext cx="735516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481228" y="3195228"/>
            <a:ext cx="6858000" cy="46754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3741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931224" cy="66068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chemeClr val="tx2">
                    <a:lumMod val="75000"/>
                  </a:schemeClr>
                </a:solidFill>
              </a:rPr>
              <a:t>Налог на доходы физических лиц</a:t>
            </a:r>
            <a:endParaRPr lang="ru-RU" sz="3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7907650"/>
              </p:ext>
            </p:extLst>
          </p:nvPr>
        </p:nvGraphicFramePr>
        <p:xfrm>
          <a:off x="323528" y="980728"/>
          <a:ext cx="8064896" cy="5578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307305" y="3064927"/>
            <a:ext cx="6586161" cy="999989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по  доходам</a:t>
            </a:r>
            <a:endParaRPr lang="ru-RU" sz="40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514504" y="6558921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411951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495" y="151319"/>
            <a:ext cx="8100392" cy="108238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Налог, взимаемый в связи с применением у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прощенной системы налогообложения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398496"/>
              </p:ext>
            </p:extLst>
          </p:nvPr>
        </p:nvGraphicFramePr>
        <p:xfrm>
          <a:off x="198157" y="1196752"/>
          <a:ext cx="8331375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176207" y="2983262"/>
            <a:ext cx="6669361" cy="1080120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3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488832" cy="10801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 smtClean="0">
                <a:solidFill>
                  <a:schemeClr val="tx1"/>
                </a:solidFill>
              </a:rPr>
              <a:t>Налог, взимаемый в связи с применением патентной системы налогообложения </a:t>
            </a:r>
            <a:endParaRPr lang="ru-RU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977169"/>
              </p:ext>
            </p:extLst>
          </p:nvPr>
        </p:nvGraphicFramePr>
        <p:xfrm>
          <a:off x="179513" y="1340768"/>
          <a:ext cx="8331375" cy="5112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255728" y="3018157"/>
            <a:ext cx="6510321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9427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008112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Доходы от использования имущества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7791236"/>
              </p:ext>
            </p:extLst>
          </p:nvPr>
        </p:nvGraphicFramePr>
        <p:xfrm>
          <a:off x="107504" y="1412776"/>
          <a:ext cx="840338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 rot="5400000" flipV="1">
            <a:off x="5161757" y="3055272"/>
            <a:ext cx="6525344" cy="108011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5628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20080"/>
          </a:xfrm>
        </p:spPr>
        <p:txBody>
          <a:bodyPr/>
          <a:lstStyle/>
          <a:p>
            <a:r>
              <a:rPr lang="ru-RU" sz="3200" b="1" dirty="0" smtClean="0"/>
              <a:t>Используемые понятия и термины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640960" cy="5462067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endParaRPr lang="ru-RU" sz="2900" b="1" u="sng" dirty="0" smtClean="0">
              <a:solidFill>
                <a:schemeClr val="tx2">
                  <a:lumMod val="90000"/>
                </a:schemeClr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Бюджет</a:t>
            </a:r>
            <a:r>
              <a:rPr lang="en-US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en-US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 smtClean="0">
                <a:latin typeface="Liberation Serif" panose="02020603050405020304" pitchFamily="18" charset="0"/>
              </a:rPr>
              <a:t>план расходов и доходов на определенный период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Доходы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безвозмездные и безвозвратные поступления денежных средств в бюджет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Расходы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выплачиваемые из бюджета денежные средства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Дефицит бюджета </a:t>
            </a:r>
            <a:r>
              <a:rPr lang="ru-RU" sz="2900" b="1" dirty="0" smtClean="0">
                <a:latin typeface="Liberation Serif" panose="02020603050405020304" pitchFamily="18" charset="0"/>
              </a:rPr>
              <a:t>– превышение расходов бюджета над его доходами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Профицит бюджета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превышение </a:t>
            </a:r>
            <a:r>
              <a:rPr lang="ru-RU" sz="2900" b="1" dirty="0" smtClean="0">
                <a:latin typeface="Liberation Serif" panose="02020603050405020304" pitchFamily="18" charset="0"/>
              </a:rPr>
              <a:t>доходов </a:t>
            </a:r>
            <a:r>
              <a:rPr lang="ru-RU" sz="2900" b="1" dirty="0">
                <a:latin typeface="Liberation Serif" panose="02020603050405020304" pitchFamily="18" charset="0"/>
              </a:rPr>
              <a:t>бюджета над его </a:t>
            </a:r>
            <a:r>
              <a:rPr lang="ru-RU" sz="2900" b="1" dirty="0" smtClean="0">
                <a:latin typeface="Liberation Serif" panose="02020603050405020304" pitchFamily="18" charset="0"/>
              </a:rPr>
              <a:t>расходами</a:t>
            </a:r>
            <a:r>
              <a:rPr lang="en-US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 smtClean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Бюджетный кредит </a:t>
            </a:r>
            <a:r>
              <a:rPr lang="ru-RU" sz="2900" b="1" u="sng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–</a:t>
            </a: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 денежные средства, предоставляемые </a:t>
            </a:r>
            <a:r>
              <a:rPr lang="ru-RU" sz="2900" b="1" dirty="0" smtClean="0">
                <a:latin typeface="Liberation Serif" panose="02020603050405020304" pitchFamily="18" charset="0"/>
              </a:rPr>
              <a:t>областным бюджетом бюджету муниципального образования на </a:t>
            </a:r>
            <a:r>
              <a:rPr lang="ru-RU" sz="2900" b="1" dirty="0">
                <a:latin typeface="Liberation Serif" panose="02020603050405020304" pitchFamily="18" charset="0"/>
              </a:rPr>
              <a:t>возвратной и возмездной </a:t>
            </a:r>
            <a:r>
              <a:rPr lang="ru-RU" sz="2900" b="1" dirty="0" smtClean="0">
                <a:latin typeface="Liberation Serif" panose="02020603050405020304" pitchFamily="18" charset="0"/>
              </a:rPr>
              <a:t>основах.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Муниципальные гарантии </a:t>
            </a:r>
            <a:r>
              <a:rPr lang="ru-RU" sz="2900" b="1" dirty="0" smtClean="0">
                <a:latin typeface="Liberation Serif" panose="02020603050405020304" pitchFamily="18" charset="0"/>
              </a:rPr>
              <a:t>– </a:t>
            </a:r>
            <a:r>
              <a:rPr lang="ru-RU" sz="2900" b="1" dirty="0">
                <a:latin typeface="Liberation Serif" panose="02020603050405020304" pitchFamily="18" charset="0"/>
              </a:rPr>
              <a:t>способ обеспечения </a:t>
            </a:r>
            <a:r>
              <a:rPr lang="ru-RU" sz="2900" b="1" dirty="0" smtClean="0">
                <a:latin typeface="Liberation Serif" panose="02020603050405020304" pitchFamily="18" charset="0"/>
              </a:rPr>
              <a:t>гражданско-правовых </a:t>
            </a:r>
            <a:r>
              <a:rPr lang="ru-RU" sz="2900" b="1" dirty="0">
                <a:latin typeface="Liberation Serif" panose="02020603050405020304" pitchFamily="18" charset="0"/>
              </a:rPr>
              <a:t>обязательств, в силу которого </a:t>
            </a:r>
            <a:r>
              <a:rPr lang="ru-RU" sz="2900" b="1" dirty="0" smtClean="0">
                <a:latin typeface="Liberation Serif" panose="02020603050405020304" pitchFamily="18" charset="0"/>
              </a:rPr>
              <a:t>муниципальное образование </a:t>
            </a:r>
            <a:r>
              <a:rPr lang="ru-RU" sz="2900" b="1" dirty="0">
                <a:latin typeface="Liberation Serif" panose="02020603050405020304" pitchFamily="18" charset="0"/>
              </a:rPr>
              <a:t>(гарант) дает письменное обязательство отвечать за исполнение лицом, которому дается муниципальная гарантия, обязательства перед третьими </a:t>
            </a:r>
            <a:r>
              <a:rPr lang="ru-RU" sz="2900" b="1" dirty="0" smtClean="0">
                <a:latin typeface="Liberation Serif" panose="02020603050405020304" pitchFamily="18" charset="0"/>
              </a:rPr>
              <a:t>лицами полностью</a:t>
            </a:r>
            <a:r>
              <a:rPr lang="ru-RU" sz="2900" b="1" dirty="0">
                <a:latin typeface="Liberation Serif" panose="02020603050405020304" pitchFamily="18" charset="0"/>
              </a:rPr>
              <a:t> или частично</a:t>
            </a:r>
            <a:r>
              <a:rPr lang="ru-RU" sz="2900" b="1" dirty="0" smtClean="0">
                <a:latin typeface="Liberation Serif" panose="02020603050405020304" pitchFamily="18" charset="0"/>
              </a:rPr>
              <a:t>.</a:t>
            </a:r>
            <a:endParaRPr lang="ru-RU" sz="2900" b="1" dirty="0"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900" b="1" u="sng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Муниципальная программа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–</a:t>
            </a:r>
            <a:r>
              <a:rPr lang="ru-RU" sz="29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900" b="1" dirty="0">
                <a:latin typeface="Liberation Serif" panose="02020603050405020304" pitchFamily="18" charset="0"/>
              </a:rPr>
              <a:t>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</a:t>
            </a:r>
            <a:r>
              <a:rPr lang="ru-RU" sz="2900" b="1" dirty="0" smtClean="0">
                <a:latin typeface="Liberation Serif" panose="02020603050405020304" pitchFamily="18" charset="0"/>
              </a:rPr>
              <a:t>образования. </a:t>
            </a:r>
            <a:endParaRPr lang="ru-RU" sz="2900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</a:endParaRPr>
          </a:p>
          <a:p>
            <a:pPr marL="274320" indent="-274320" algn="just" eaLnBrk="1" fontAlgn="auto" hangingPunct="1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endParaRPr lang="ru-RU" sz="29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23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DA6FEC81-A931-469C-9135-9828A1CC9E44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2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27226114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0484" y="620688"/>
            <a:ext cx="8043343" cy="57606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Доходы   от   реализации   имущества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1045872"/>
              </p:ext>
            </p:extLst>
          </p:nvPr>
        </p:nvGraphicFramePr>
        <p:xfrm>
          <a:off x="539552" y="1412776"/>
          <a:ext cx="7610435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2" y="3019265"/>
            <a:ext cx="6597353" cy="108012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 бюджета 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8492" y="6517646"/>
            <a:ext cx="33214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525599-B71D-41F3-8B25-72192D0EA9B2}" type="slidenum">
              <a:rPr lang="ru-RU" sz="1100">
                <a:solidFill>
                  <a:srgbClr val="B13F9A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02939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50"/>
            <a:ext cx="8229600" cy="100811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Штрафы,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санкции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, возмещение ущерба</a:t>
            </a:r>
            <a:endParaRPr lang="ru-RU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314066"/>
              </p:ext>
            </p:extLst>
          </p:nvPr>
        </p:nvGraphicFramePr>
        <p:xfrm>
          <a:off x="107504" y="1484784"/>
          <a:ext cx="8655411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12211" y="3019266"/>
            <a:ext cx="6597355" cy="1080123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2063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5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26754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</a:rPr>
              <a:t>Межбюджетные трансферты в общем объеме доходов </a:t>
            </a:r>
            <a:endParaRPr lang="ru-RU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22</a:t>
            </a:fld>
            <a:endParaRPr lang="ru-RU" dirty="0"/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649310662"/>
              </p:ext>
            </p:extLst>
          </p:nvPr>
        </p:nvGraphicFramePr>
        <p:xfrm>
          <a:off x="179512" y="1628800"/>
          <a:ext cx="4114800" cy="4896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Объект 3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1048709239"/>
              </p:ext>
            </p:extLst>
          </p:nvPr>
        </p:nvGraphicFramePr>
        <p:xfrm>
          <a:off x="4499992" y="1988840"/>
          <a:ext cx="3816424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 rot="5400000" flipV="1">
            <a:off x="5421010" y="3111433"/>
            <a:ext cx="6741368" cy="518508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6037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7931224" cy="12241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</a:rPr>
              <a:t>Динамика поступлений межбюджетных трансфертов, млн.руб.</a:t>
            </a:r>
            <a:endParaRPr lang="ru-RU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97424627"/>
              </p:ext>
            </p:extLst>
          </p:nvPr>
        </p:nvGraphicFramePr>
        <p:xfrm>
          <a:off x="107504" y="1844824"/>
          <a:ext cx="8424936" cy="4641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12998" y="3003421"/>
            <a:ext cx="6741368" cy="734532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    отношения</a:t>
            </a:r>
            <a:endParaRPr lang="ru-RU" sz="2800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50413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Динамика безвозмездных поступлений в бюджет ГО город Ирбит</a:t>
            </a:r>
            <a:endParaRPr lang="ru-RU" sz="2800" b="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3081310"/>
              </p:ext>
            </p:extLst>
          </p:nvPr>
        </p:nvGraphicFramePr>
        <p:xfrm>
          <a:off x="420632" y="1700808"/>
          <a:ext cx="7967792" cy="4744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385006" y="3192058"/>
            <a:ext cx="6669360" cy="662524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по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17774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tx1"/>
                </a:solidFill>
              </a:rPr>
              <a:t>Объем </a:t>
            </a:r>
            <a:r>
              <a:rPr lang="ru-RU" sz="2800" dirty="0" smtClean="0">
                <a:solidFill>
                  <a:schemeClr val="tx1"/>
                </a:solidFill>
              </a:rPr>
              <a:t>безвозмездных</a:t>
            </a:r>
            <a:r>
              <a:rPr lang="ru-RU" sz="2800" b="0" dirty="0" smtClean="0">
                <a:solidFill>
                  <a:schemeClr val="tx1"/>
                </a:solidFill>
              </a:rPr>
              <a:t> поступлений в расчете на одного жителя в динамике</a:t>
            </a:r>
            <a:endParaRPr lang="ru-RU" sz="2800" b="0" dirty="0">
              <a:solidFill>
                <a:schemeClr val="tx1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0831885"/>
              </p:ext>
            </p:extLst>
          </p:nvPr>
        </p:nvGraphicFramePr>
        <p:xfrm>
          <a:off x="395536" y="1196752"/>
          <a:ext cx="797133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 rot="5400000" flipV="1">
            <a:off x="5270530" y="2960949"/>
            <a:ext cx="6480720" cy="1080121"/>
          </a:xfrm>
          <a:prstGeom prst="rect">
            <a:avLst/>
          </a:prstGeom>
        </p:spPr>
        <p:txBody>
          <a:bodyPr vert="horz" wrap="square" lIns="45720" tIns="0" rIns="45720" bIns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2400" b="1" kern="1200" cap="all" baseline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 бюджета   по   доходам</a:t>
            </a:r>
            <a:endParaRPr lang="ru-RU" i="1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1787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187685"/>
              </p:ext>
            </p:extLst>
          </p:nvPr>
        </p:nvGraphicFramePr>
        <p:xfrm>
          <a:off x="323528" y="260648"/>
          <a:ext cx="8640960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66264382"/>
              </p:ext>
            </p:extLst>
          </p:nvPr>
        </p:nvGraphicFramePr>
        <p:xfrm>
          <a:off x="611560" y="620688"/>
          <a:ext cx="792088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266320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404664"/>
            <a:ext cx="7704856" cy="77809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Динамика расходов бюджета в </a:t>
            </a:r>
            <a:r>
              <a:rPr lang="ru-RU" sz="32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расчете на одного </a:t>
            </a:r>
            <a:r>
              <a:rPr lang="ru-RU" sz="32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жителя</a:t>
            </a:r>
            <a:endParaRPr lang="ru-RU" sz="32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963566"/>
              </p:ext>
            </p:extLst>
          </p:nvPr>
        </p:nvGraphicFramePr>
        <p:xfrm>
          <a:off x="323528" y="1412776"/>
          <a:ext cx="849694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02267" y="6525344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27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33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2"/>
          <p:cNvSpPr>
            <a:spLocks noGrp="1"/>
          </p:cNvSpPr>
          <p:nvPr>
            <p:ph type="title"/>
          </p:nvPr>
        </p:nvSpPr>
        <p:spPr>
          <a:xfrm>
            <a:off x="107504" y="404664"/>
            <a:ext cx="8856984" cy="72007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</a:t>
            </a:r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Структура расходов </a:t>
            </a:r>
            <a:b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                                                                                                                                     (млн. руб.</a:t>
            </a:r>
            <a:r>
              <a:rPr lang="ru-RU" sz="1800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</a:rPr>
              <a:t>)</a:t>
            </a:r>
            <a:endParaRPr lang="ru-RU" sz="1800" dirty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54806541"/>
              </p:ext>
            </p:extLst>
          </p:nvPr>
        </p:nvGraphicFramePr>
        <p:xfrm>
          <a:off x="107504" y="1268760"/>
          <a:ext cx="3456384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094256" y="6525344"/>
            <a:ext cx="588336" cy="228600"/>
          </a:xfrm>
        </p:spPr>
        <p:txBody>
          <a:bodyPr/>
          <a:lstStyle/>
          <a:p>
            <a:pPr>
              <a:defRPr/>
            </a:pPr>
            <a:fld id="{CB4FF0C6-20DE-4857-AF38-74CFDEB7A163}" type="slidenum">
              <a:rPr lang="ru-RU" b="1" smtClean="0">
                <a:solidFill>
                  <a:schemeClr val="tx1"/>
                </a:solidFill>
              </a:rPr>
              <a:pPr>
                <a:defRPr/>
              </a:pPr>
              <a:t>28</a:t>
            </a:fld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688684832"/>
              </p:ext>
            </p:extLst>
          </p:nvPr>
        </p:nvGraphicFramePr>
        <p:xfrm>
          <a:off x="3635893" y="1342800"/>
          <a:ext cx="5256586" cy="519583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881988"/>
                <a:gridCol w="843651"/>
                <a:gridCol w="843649"/>
                <a:gridCol w="843649"/>
                <a:gridCol w="843649"/>
              </a:tblGrid>
              <a:tr h="511256">
                <a:tc>
                  <a:txBody>
                    <a:bodyPr/>
                    <a:lstStyle/>
                    <a:p>
                      <a:endParaRPr lang="ru-RU" sz="1100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2021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2022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2023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2024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Liberation Serif" panose="02020603050405020304" pitchFamily="18" charset="0"/>
                        </a:rPr>
                        <a:t>год</a:t>
                      </a:r>
                    </a:p>
                  </a:txBody>
                  <a:tcPr>
                    <a:noFill/>
                  </a:tcPr>
                </a:tc>
              </a:tr>
              <a:tr h="5413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ВСЕГО РАСХОДОВ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2 224,4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2 653,4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2 920,8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4 524,8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Общегосударственные вопросы</a:t>
                      </a:r>
                    </a:p>
                  </a:txBody>
                  <a:tcPr marL="62888" marR="6288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109,1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199,9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159,1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184,6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1623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безопасность и правоохранительная деятельность,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средства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массовой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информации, охрана окружающей среды,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 обслуживание муниципального долга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2888" marR="62888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17,8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30,7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117,9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Национальная экономика</a:t>
                      </a:r>
                    </a:p>
                  </a:txBody>
                  <a:tcPr marL="62888" marR="6288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235,2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340,1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280,8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510,7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Жилищно-коммунальное хозяйство</a:t>
                      </a:r>
                    </a:p>
                  </a:txBody>
                  <a:tcPr marL="62888" marR="62888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244,2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403,3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1 172,9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Образование</a:t>
                      </a:r>
                    </a:p>
                  </a:txBody>
                  <a:tcPr marL="62888" marR="62888" marT="0" marB="0"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1 112,2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1 270,3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 1 470,8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1 917,2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Культура, кинематография</a:t>
                      </a:r>
                    </a:p>
                  </a:txBody>
                  <a:tcPr marL="62888" marR="62888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259,5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307,3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314,8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337,7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308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Социальная политика</a:t>
                      </a:r>
                    </a:p>
                  </a:txBody>
                  <a:tcPr marL="62888" marR="62888" marT="0" marB="0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149,3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132,6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151,8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149,2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rgbClr val="CC3399"/>
                    </a:solidFill>
                  </a:tcPr>
                </a:tc>
              </a:tr>
              <a:tr h="3608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/>
                        </a:rPr>
                        <a:t>Физическая культура и спорт</a:t>
                      </a:r>
                    </a:p>
                  </a:txBody>
                  <a:tcPr marL="62888" marR="6288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97,1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68,5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109,5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</a:rPr>
                        <a:t>134,6</a:t>
                      </a:r>
                      <a:endParaRPr lang="ru-RU" sz="1400" b="1" dirty="0">
                        <a:latin typeface="Liberation Serif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795579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1224136"/>
          </a:xfrm>
        </p:spPr>
        <p:txBody>
          <a:bodyPr>
            <a:normAutofit/>
          </a:bodyPr>
          <a:lstStyle/>
          <a:p>
            <a:pPr algn="r">
              <a:lnSpc>
                <a:spcPct val="100000"/>
              </a:lnSpc>
            </a:pP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в области национальной экономики </a:t>
            </a:r>
            <a:b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(в  млн.руб.)</a:t>
            </a:r>
            <a:endParaRPr lang="ru-RU" sz="32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5178853"/>
              </p:ext>
            </p:extLst>
          </p:nvPr>
        </p:nvGraphicFramePr>
        <p:xfrm>
          <a:off x="179512" y="1412776"/>
          <a:ext cx="871296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3851920" y="6165304"/>
            <a:ext cx="1828800" cy="365125"/>
          </a:xfrm>
        </p:spPr>
        <p:txBody>
          <a:bodyPr/>
          <a:lstStyle/>
          <a:p>
            <a:fld id="{39525599-B71D-41F3-8B25-72192D0EA9B2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2066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260350"/>
            <a:ext cx="8569325" cy="6337300"/>
          </a:xfrm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>
              <a:solidFill>
                <a:srgbClr val="002060"/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Межбюджетные   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трансферты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–    денежные    средства,    перечисляемые    из    одного </a:t>
            </a:r>
            <a:r>
              <a:rPr lang="ru-RU" sz="1800" b="1" dirty="0" smtClean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бюджетной системы Российской Федерации другому (латинское </a:t>
            </a:r>
            <a:r>
              <a:rPr lang="ru-RU" sz="1800" b="1" i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transfero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 — переношу, перемещаю). </a:t>
            </a:r>
            <a:endParaRPr lang="ru-RU" sz="1800" b="1" dirty="0" smtClean="0">
              <a:solidFill>
                <a:schemeClr val="tx2">
                  <a:lumMod val="75000"/>
                </a:schemeClr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i="1" dirty="0">
              <a:solidFill>
                <a:srgbClr val="002060"/>
              </a:solidFill>
              <a:latin typeface="Liberation Serif" panose="02020603050405020304" pitchFamily="18" charset="0"/>
              <a:cs typeface="Times New Roman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i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itchFamily="18" charset="0"/>
              </a:rPr>
              <a:t> 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Виды  </a:t>
            </a:r>
            <a:r>
              <a:rPr lang="ru-RU" sz="24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межбюджетных </a:t>
            </a:r>
            <a:r>
              <a:rPr lang="ru-RU" sz="24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трансфертов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400" b="1" u="sng" dirty="0">
              <a:solidFill>
                <a:srgbClr val="002060"/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800" b="1" u="sng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ru-RU" sz="1800" b="1" u="sng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1800" b="1" dirty="0">
              <a:solidFill>
                <a:schemeClr val="accent1">
                  <a:lumMod val="75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дотации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денежная помощь со стороны бюджета другого уровня не оговаривается никакими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условиями</a:t>
            </a:r>
            <a:r>
              <a:rPr lang="en-US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(в переводе с латинского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dotatio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- дар, пожертвование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субсидии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средства предоставляются бюджету другого уровня на условиях долевого финансирования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расходов (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латинское </a:t>
            </a:r>
            <a:r>
              <a:rPr lang="ru-RU" sz="1800" b="1" i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subsidium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  - помощь, поддержка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1800" b="1" dirty="0" smtClean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b="1" dirty="0">
                <a:solidFill>
                  <a:srgbClr val="002060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субвенции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стороны государства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выделяются средства местному </a:t>
            </a:r>
            <a:r>
              <a:rPr lang="ru-RU" sz="1800" b="1" dirty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бюджету </a:t>
            </a:r>
            <a:r>
              <a:rPr lang="ru-RU" sz="1800" b="1" dirty="0" smtClean="0">
                <a:solidFill>
                  <a:schemeClr val="tx2">
                    <a:lumMod val="90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 исполнение переданных государственных полномочий. </a:t>
            </a:r>
            <a:endParaRPr lang="ru-RU" sz="1800" b="1" dirty="0">
              <a:solidFill>
                <a:schemeClr val="tx2">
                  <a:lumMod val="90000"/>
                </a:schemeClr>
              </a:solidFill>
              <a:latin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259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8243888" y="6453188"/>
            <a:ext cx="450850" cy="33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57E1EEA3-0D19-492D-BAD0-4BEBB06B20F6}" type="slidenum">
              <a:rPr lang="ru-RU" altLang="ru-RU" sz="1100" b="1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t>3</a:t>
            </a:fld>
            <a:endParaRPr lang="ru-RU" altLang="ru-RU" sz="1100" b="1" smtClean="0"/>
          </a:p>
        </p:txBody>
      </p:sp>
    </p:spTree>
    <p:extLst>
      <p:ext uri="{BB962C8B-B14F-4D97-AF65-F5344CB8AC3E}">
        <p14:creationId xmlns:p14="http://schemas.microsoft.com/office/powerpoint/2010/main" val="212966843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776864" cy="43204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 на    ЖКХ</a:t>
            </a: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           </a:t>
            </a:r>
            <a:b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 (в  млн.руб.)</a:t>
            </a:r>
            <a:endParaRPr lang="ru-RU" sz="24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699587"/>
              </p:ext>
            </p:extLst>
          </p:nvPr>
        </p:nvGraphicFramePr>
        <p:xfrm>
          <a:off x="107504" y="1124744"/>
          <a:ext cx="8928992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144694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856984" cy="57606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</a:t>
            </a: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Расходы  на  образование            </a:t>
            </a:r>
            <a:b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</a:br>
            <a:r>
              <a:rPr lang="ru-RU" sz="22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 (в млн.руб.)</a:t>
            </a:r>
            <a:endParaRPr lang="ru-RU" sz="2200" b="1" i="1" dirty="0">
              <a:solidFill>
                <a:schemeClr val="tx1">
                  <a:lumMod val="95000"/>
                  <a:lumOff val="5000"/>
                </a:schemeClr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28859983"/>
              </p:ext>
            </p:extLst>
          </p:nvPr>
        </p:nvGraphicFramePr>
        <p:xfrm>
          <a:off x="-180528" y="708394"/>
          <a:ext cx="932452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637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4624"/>
            <a:ext cx="77768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Расходы на культуру  (в млн.руб.)</a:t>
            </a:r>
            <a:endParaRPr lang="ru-RU" sz="2800" b="1" i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7309"/>
              </p:ext>
            </p:extLst>
          </p:nvPr>
        </p:nvGraphicFramePr>
        <p:xfrm>
          <a:off x="179512" y="764704"/>
          <a:ext cx="878497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07540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357188"/>
            <a:ext cx="8501062" cy="7143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Реализация Муниципальных программ </a:t>
            </a:r>
            <a:b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1"/>
                </a:solidFill>
                <a:latin typeface="Liberation Serif" panose="02020603050405020304" pitchFamily="18" charset="0"/>
                <a:cs typeface="Times New Roman" pitchFamily="18" charset="0"/>
              </a:rPr>
              <a:t>в 2024 году 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0F0D1B-734A-4E9A-82F9-E172C11AFF5D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5364" name="Rectangle 5"/>
          <p:cNvSpPr>
            <a:spLocks noChangeArrowheads="1"/>
          </p:cNvSpPr>
          <p:nvPr/>
        </p:nvSpPr>
        <p:spPr bwMode="auto">
          <a:xfrm>
            <a:off x="0" y="19637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0" name="Rectangle 10"/>
          <p:cNvSpPr>
            <a:spLocks noChangeArrowheads="1"/>
          </p:cNvSpPr>
          <p:nvPr/>
        </p:nvSpPr>
        <p:spPr bwMode="auto">
          <a:xfrm>
            <a:off x="179388" y="1412875"/>
            <a:ext cx="8750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DBF5F9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400" b="1" dirty="0">
                <a:solidFill>
                  <a:srgbClr val="04617B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2400" dirty="0">
              <a:solidFill>
                <a:srgbClr val="04617B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6" name="Прямоугольник 8"/>
          <p:cNvSpPr>
            <a:spLocks noChangeArrowheads="1"/>
          </p:cNvSpPr>
          <p:nvPr/>
        </p:nvSpPr>
        <p:spPr bwMode="auto">
          <a:xfrm>
            <a:off x="2286000" y="282892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7" name="Прямоугольник 9"/>
          <p:cNvSpPr>
            <a:spLocks noChangeArrowheads="1"/>
          </p:cNvSpPr>
          <p:nvPr/>
        </p:nvSpPr>
        <p:spPr bwMode="auto">
          <a:xfrm>
            <a:off x="285750" y="1071563"/>
            <a:ext cx="8429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15 муниципальных программ (34 подпрограммы)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, финансируемых из средств местного бюджета, в т.ч. </a:t>
            </a:r>
            <a:r>
              <a:rPr lang="ru-RU" sz="2400" b="1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8 программ (17 подпрограмм) </a:t>
            </a:r>
            <a:r>
              <a:rPr lang="ru-RU" sz="2400" dirty="0" smtClean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обеспечены софинансированием из средств областного и федерального бюджетов.</a:t>
            </a:r>
            <a:endParaRPr lang="ru-RU" sz="2200" dirty="0" smtClean="0">
              <a:solidFill>
                <a:prstClr val="black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17444" name="Group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594366"/>
              </p:ext>
            </p:extLst>
          </p:nvPr>
        </p:nvGraphicFramePr>
        <p:xfrm>
          <a:off x="357188" y="2857500"/>
          <a:ext cx="8572501" cy="3606890"/>
        </p:xfrm>
        <a:graphic>
          <a:graphicData uri="http://schemas.openxmlformats.org/drawingml/2006/table">
            <a:tbl>
              <a:tblPr/>
              <a:tblGrid>
                <a:gridCol w="4214813"/>
                <a:gridCol w="1500188"/>
                <a:gridCol w="1428750"/>
                <a:gridCol w="1428750"/>
              </a:tblGrid>
              <a:tr h="785744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План 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Факт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Исполнение(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%)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Общий объем финансирования программ, млн.руб.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4 337,6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4 018,2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92,6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8619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местного бюджета,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2 601,5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2 418,1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  <a:tr h="109718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Средства областного и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федерального  бюджетов,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млн. руб.</a:t>
                      </a:r>
                    </a:p>
                  </a:txBody>
                  <a:tcPr marL="91439" marR="91439" marT="45716" marB="4571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1 736,1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1 600,1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92,2</a:t>
                      </a:r>
                    </a:p>
                  </a:txBody>
                  <a:tcPr marL="91439" marR="91439" marT="45716" marB="4571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4E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14336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3" name="Rectangle 5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системы образования в Городском округе «город Ирбит» Свердловской области до 2026 года»</a:t>
            </a:r>
          </a:p>
        </p:txBody>
      </p:sp>
      <p:graphicFrame>
        <p:nvGraphicFramePr>
          <p:cNvPr id="18520" name="Group 8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105611523"/>
              </p:ext>
            </p:extLst>
          </p:nvPr>
        </p:nvGraphicFramePr>
        <p:xfrm>
          <a:off x="467544" y="1628800"/>
          <a:ext cx="8496942" cy="5076542"/>
        </p:xfrm>
        <a:graphic>
          <a:graphicData uri="http://schemas.openxmlformats.org/drawingml/2006/table">
            <a:tbl>
              <a:tblPr/>
              <a:tblGrid>
                <a:gridCol w="5969066"/>
                <a:gridCol w="1263164"/>
                <a:gridCol w="1264712"/>
              </a:tblGrid>
              <a:tr h="700757">
                <a:tc>
                  <a:txBody>
                    <a:bodyPr/>
                    <a:lstStyle/>
                    <a:p>
                      <a:pPr marL="8572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4797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дошкольного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2026 года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618 181,3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837 053,8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558626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общего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2026 года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621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675,5</a:t>
                      </a:r>
                      <a:endParaRPr lang="ru-RU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839 343,0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92551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«Развитие системы дополнительного образования,  системы отдыха и оздоровления детей и подростков </a:t>
                      </a:r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2026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182 133,9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161 027,9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«Обеспечение реализации Муниципальной программы «Развитие системы образования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Городском округе «город Ирбит» Свердловской области до 2026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38 000,9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45 941,8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732109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Подпрограмма «Развитие образования в сфере физической культуры и спорта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2026 года»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41 129,5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52 214,9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  <a:tr h="290294">
                <a:tc>
                  <a:txBody>
                    <a:bodyPr/>
                    <a:lstStyle/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  <a:p>
                      <a:pPr marL="8572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1 501 121,1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1 935 581,4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8544" name="Rectangle 176"/>
          <p:cNvSpPr>
            <a:spLocks noChangeArrowheads="1"/>
          </p:cNvSpPr>
          <p:nvPr/>
        </p:nvSpPr>
        <p:spPr bwMode="auto">
          <a:xfrm>
            <a:off x="7325226" y="1124744"/>
            <a:ext cx="15144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. рублей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53791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2482850" y="2133600"/>
            <a:ext cx="4176713" cy="4103688"/>
            <a:chOff x="1292" y="935"/>
            <a:chExt cx="2858" cy="2813"/>
          </a:xfrm>
        </p:grpSpPr>
        <p:sp>
          <p:nvSpPr>
            <p:cNvPr id="4119" name="Oval 6"/>
            <p:cNvSpPr>
              <a:spLocks noChangeArrowheads="1"/>
            </p:cNvSpPr>
            <p:nvPr/>
          </p:nvSpPr>
          <p:spPr bwMode="auto">
            <a:xfrm>
              <a:off x="2018" y="935"/>
              <a:ext cx="1406" cy="1452"/>
            </a:xfrm>
            <a:prstGeom prst="ellipse">
              <a:avLst/>
            </a:prstGeom>
            <a:solidFill>
              <a:srgbClr val="66FF66">
                <a:alpha val="89803"/>
              </a:srgbClr>
            </a:solidFill>
            <a:ln w="38100">
              <a:solidFill>
                <a:srgbClr val="66FF6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0" name="Oval 7"/>
            <p:cNvSpPr>
              <a:spLocks noChangeArrowheads="1"/>
            </p:cNvSpPr>
            <p:nvPr/>
          </p:nvSpPr>
          <p:spPr bwMode="auto">
            <a:xfrm>
              <a:off x="2744" y="1570"/>
              <a:ext cx="1406" cy="1452"/>
            </a:xfrm>
            <a:prstGeom prst="ellipse">
              <a:avLst/>
            </a:prstGeom>
            <a:solidFill>
              <a:srgbClr val="CC66FF">
                <a:alpha val="89803"/>
              </a:srgbClr>
            </a:solidFill>
            <a:ln w="38100">
              <a:solidFill>
                <a:srgbClr val="CC66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1" name="Oval 8"/>
            <p:cNvSpPr>
              <a:spLocks noChangeArrowheads="1"/>
            </p:cNvSpPr>
            <p:nvPr/>
          </p:nvSpPr>
          <p:spPr bwMode="auto">
            <a:xfrm>
              <a:off x="2018" y="2296"/>
              <a:ext cx="1406" cy="1452"/>
            </a:xfrm>
            <a:prstGeom prst="ellipse">
              <a:avLst/>
            </a:prstGeom>
            <a:solidFill>
              <a:srgbClr val="3366FF">
                <a:alpha val="89803"/>
              </a:srgbClr>
            </a:solidFill>
            <a:ln w="38100">
              <a:solidFill>
                <a:srgbClr val="3366FF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  <p:sp>
          <p:nvSpPr>
            <p:cNvPr id="4122" name="Oval 9"/>
            <p:cNvSpPr>
              <a:spLocks noChangeArrowheads="1"/>
            </p:cNvSpPr>
            <p:nvPr/>
          </p:nvSpPr>
          <p:spPr bwMode="auto">
            <a:xfrm>
              <a:off x="1292" y="1570"/>
              <a:ext cx="1406" cy="1452"/>
            </a:xfrm>
            <a:prstGeom prst="ellipse">
              <a:avLst/>
            </a:prstGeom>
            <a:solidFill>
              <a:srgbClr val="FF9900">
                <a:alpha val="89803"/>
              </a:srgbClr>
            </a:solidFill>
            <a:ln w="38100">
              <a:solidFill>
                <a:srgbClr val="FF9900">
                  <a:alpha val="89803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altLang="ru-RU" dirty="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467544" y="332656"/>
            <a:ext cx="7488237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СИСТЕМА ОБРАЗОВАНИЯ </a:t>
            </a:r>
          </a:p>
          <a:p>
            <a:pPr algn="ctr" fontAlgn="base">
              <a:spcBef>
                <a:spcPct val="10000"/>
              </a:spcBef>
              <a:spcAft>
                <a:spcPct val="0"/>
              </a:spcAft>
              <a:defRPr/>
            </a:pP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     </a:t>
            </a:r>
            <a:r>
              <a:rPr lang="ru-RU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ГО </a:t>
            </a:r>
            <a:r>
              <a:rPr lang="ru-R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iberation Serif" pitchFamily="18" charset="0"/>
                <a:cs typeface="Arial" charset="0"/>
              </a:rPr>
              <a:t>город ИРБИТ</a:t>
            </a:r>
          </a:p>
        </p:txBody>
      </p:sp>
      <p:sp>
        <p:nvSpPr>
          <p:cNvPr id="4101" name="WordArt 10"/>
          <p:cNvSpPr>
            <a:spLocks noChangeArrowheads="1" noChangeShapeType="1" noTextEdit="1"/>
          </p:cNvSpPr>
          <p:nvPr/>
        </p:nvSpPr>
        <p:spPr bwMode="auto">
          <a:xfrm>
            <a:off x="4356100" y="2636912"/>
            <a:ext cx="44291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8</a:t>
            </a:r>
          </a:p>
        </p:txBody>
      </p:sp>
      <p:sp>
        <p:nvSpPr>
          <p:cNvPr id="4102" name="Text Box 11"/>
          <p:cNvSpPr txBox="1">
            <a:spLocks noChangeArrowheads="1"/>
          </p:cNvSpPr>
          <p:nvPr/>
        </p:nvSpPr>
        <p:spPr bwMode="auto">
          <a:xfrm>
            <a:off x="2627784" y="1340768"/>
            <a:ext cx="3527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ОБЩЕОБРАЗОВАТЕЛЬНЫЕ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3" name="Text Box 12"/>
          <p:cNvSpPr txBox="1">
            <a:spLocks noChangeArrowheads="1"/>
          </p:cNvSpPr>
          <p:nvPr/>
        </p:nvSpPr>
        <p:spPr bwMode="auto">
          <a:xfrm>
            <a:off x="6012160" y="3501008"/>
            <a:ext cx="35274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ДОШКОЛЬНЫЕ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ОБРАЗОВАТЕЛЬНЫЕ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</p:txBody>
      </p:sp>
      <p:sp>
        <p:nvSpPr>
          <p:cNvPr id="4104" name="Text Box 13"/>
          <p:cNvSpPr txBox="1">
            <a:spLocks noChangeArrowheads="1"/>
          </p:cNvSpPr>
          <p:nvPr/>
        </p:nvSpPr>
        <p:spPr bwMode="auto">
          <a:xfrm>
            <a:off x="-468313" y="3860800"/>
            <a:ext cx="3527426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ОРГАНИЗАЦИИ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ДОПОЛНИТЕЛЬНОГО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ОБРАЗОВАНИЯ</a:t>
            </a:r>
          </a:p>
        </p:txBody>
      </p:sp>
      <p:sp>
        <p:nvSpPr>
          <p:cNvPr id="4105" name="Text Box 14"/>
          <p:cNvSpPr txBox="1">
            <a:spLocks noChangeArrowheads="1"/>
          </p:cNvSpPr>
          <p:nvPr/>
        </p:nvSpPr>
        <p:spPr bwMode="auto">
          <a:xfrm>
            <a:off x="2808288" y="6237288"/>
            <a:ext cx="3527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600" b="1" i="1" dirty="0" smtClean="0">
                <a:solidFill>
                  <a:srgbClr val="FF6600"/>
                </a:solidFill>
                <a:latin typeface="Liberation Serif" pitchFamily="18" charset="0"/>
                <a:cs typeface="Arial" pitchFamily="34" charset="0"/>
              </a:rPr>
              <a:t>УЧРЕЖДЕНИЕ СОПРОВОЖДЕНИЯ</a:t>
            </a:r>
            <a:endParaRPr lang="ru-RU" altLang="ru-RU" sz="1600" b="1" i="1" dirty="0">
              <a:solidFill>
                <a:srgbClr val="FF6600"/>
              </a:solidFill>
              <a:latin typeface="Liberation Serif" pitchFamily="18" charset="0"/>
              <a:cs typeface="Arial" pitchFamily="34" charset="0"/>
            </a:endParaRPr>
          </a:p>
        </p:txBody>
      </p:sp>
      <p:sp>
        <p:nvSpPr>
          <p:cNvPr id="4106" name="WordArt 15"/>
          <p:cNvSpPr>
            <a:spLocks noChangeArrowheads="1" noChangeShapeType="1" noTextEdit="1"/>
          </p:cNvSpPr>
          <p:nvPr/>
        </p:nvSpPr>
        <p:spPr bwMode="auto">
          <a:xfrm>
            <a:off x="5579913" y="3789040"/>
            <a:ext cx="576263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2</a:t>
            </a:r>
            <a:r>
              <a:rPr lang="ru-RU" sz="3600" b="1" i="1" kern="10" dirty="0">
                <a:solidFill>
                  <a:srgbClr val="FFFFFF"/>
                </a:solidFill>
                <a:latin typeface="Liberation Serif" pitchFamily="18" charset="0"/>
              </a:rPr>
              <a:t>0</a:t>
            </a:r>
            <a:endParaRPr lang="ru-RU" sz="3600" b="1" i="1" kern="10" dirty="0" smtClean="0">
              <a:solidFill>
                <a:srgbClr val="FFFFFF"/>
              </a:solidFill>
              <a:latin typeface="Liberation Serif" pitchFamily="18" charset="0"/>
            </a:endParaRPr>
          </a:p>
        </p:txBody>
      </p:sp>
      <p:sp>
        <p:nvSpPr>
          <p:cNvPr id="4107" name="WordArt 16"/>
          <p:cNvSpPr>
            <a:spLocks noChangeArrowheads="1" noChangeShapeType="1" noTextEdit="1"/>
          </p:cNvSpPr>
          <p:nvPr/>
        </p:nvSpPr>
        <p:spPr bwMode="auto">
          <a:xfrm>
            <a:off x="3131840" y="386104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3</a:t>
            </a:r>
          </a:p>
        </p:txBody>
      </p:sp>
      <p:sp>
        <p:nvSpPr>
          <p:cNvPr id="4108" name="WordArt 17"/>
          <p:cNvSpPr>
            <a:spLocks noChangeArrowheads="1" noChangeShapeType="1" noTextEdit="1"/>
          </p:cNvSpPr>
          <p:nvPr/>
        </p:nvSpPr>
        <p:spPr bwMode="auto">
          <a:xfrm>
            <a:off x="4427091" y="5157788"/>
            <a:ext cx="288925" cy="465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i="1" kern="10" dirty="0" smtClean="0">
                <a:solidFill>
                  <a:srgbClr val="FFFFFF"/>
                </a:solidFill>
                <a:latin typeface="Liberation Serif" pitchFamily="18" charset="0"/>
              </a:rPr>
              <a:t>1</a:t>
            </a:r>
          </a:p>
        </p:txBody>
      </p:sp>
      <p:pic>
        <p:nvPicPr>
          <p:cNvPr id="27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22" y="313070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Рисунок 28" descr="D:\desktop\5aef6ad4-95de-4508-974e-cdadb10a04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22195" r="5882" b="3284"/>
          <a:stretch/>
        </p:blipFill>
        <p:spPr bwMode="auto">
          <a:xfrm>
            <a:off x="5580112" y="1707060"/>
            <a:ext cx="2252177" cy="114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D:\desktop\photo_5364061343071722838_y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6" t="16326" r="7402"/>
          <a:stretch/>
        </p:blipFill>
        <p:spPr bwMode="auto">
          <a:xfrm>
            <a:off x="6804248" y="2466231"/>
            <a:ext cx="2160240" cy="110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\\Server\обмен\!-Сохранено\Для Старковой Т.И\!!!!!!СЭД 2024\Слайды 2024\Фото\Xmy8HEGmHzk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6" t="29367" r="17844"/>
          <a:stretch/>
        </p:blipFill>
        <p:spPr bwMode="auto">
          <a:xfrm>
            <a:off x="7120141" y="4365104"/>
            <a:ext cx="1772339" cy="147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\\Server\обмен\!-Сохранено\Для Старковой Т.И\!!!!!!СЭД 2024\Слайды 2024\Фото\vAWhJq9UMO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29048" b="12650"/>
          <a:stretch/>
        </p:blipFill>
        <p:spPr bwMode="auto">
          <a:xfrm>
            <a:off x="5616450" y="5445224"/>
            <a:ext cx="2771974" cy="128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Server\обмен\!-Сохранено\Для Старковой Т.И\!!!!!!СЭД 2024\Слайды 2024\Фото\6OtPU6Yn8ls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5" t="9377" r="12642" b="16592"/>
          <a:stretch/>
        </p:blipFill>
        <p:spPr bwMode="auto">
          <a:xfrm>
            <a:off x="1207841" y="5349913"/>
            <a:ext cx="2236824" cy="139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erver\обмен\!-Сохранено\Для Старковой Т.И\!!!!!!СЭД 2024\Слайды 2024\Фото\nZ31cjRbQ4k4iSLNx54VByqhngo4R_tCqB8kwoNmDwAucsnmCOtKlf9QC60K0qgyiUZT-qZ7rTcoQvKdiDMJ7B8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r="11153" b="14555"/>
          <a:stretch/>
        </p:blipFill>
        <p:spPr bwMode="auto">
          <a:xfrm>
            <a:off x="228509" y="4637775"/>
            <a:ext cx="1353049" cy="210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ttps://sun9-61.userapi.com/impg/igK-M5fsGqslbaFV728rBrAtpuzLBzN0uSnvZw/iUXcYYy57-A.jpg?size=1280x960&amp;quality=95&amp;sign=446c2f368aafac329abb115395c49bea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7"/>
          <a:stretch/>
        </p:blipFill>
        <p:spPr bwMode="auto">
          <a:xfrm>
            <a:off x="107504" y="2616792"/>
            <a:ext cx="1993196" cy="12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https://sun3-5.userapi.com/impg/5Wp2bzO4enImcbFsGb37CiS7S3Os92nbUnggKQ/gqkfIbS0vh8.jpg?size=1280x960&amp;quality=95&amp;sign=7b53ef118d9aeb9ddd24bef48a9f0c6c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4" r="218"/>
          <a:stretch/>
        </p:blipFill>
        <p:spPr bwMode="auto">
          <a:xfrm>
            <a:off x="1306760" y="1687245"/>
            <a:ext cx="2129924" cy="133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404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5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48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50018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/>
            </a:extLst>
          </p:cNvPr>
          <p:cNvSpPr/>
          <p:nvPr/>
        </p:nvSpPr>
        <p:spPr>
          <a:xfrm>
            <a:off x="1259632" y="150018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Система образования </a:t>
            </a:r>
            <a:r>
              <a:rPr lang="ru-RU" sz="2400" b="1" kern="0" dirty="0" smtClean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Городского округа «город Ирбит» Свердловской области 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547664" y="1136351"/>
            <a:ext cx="53101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Показатели развития системы образования 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21018"/>
              </p:ext>
            </p:extLst>
          </p:nvPr>
        </p:nvGraphicFramePr>
        <p:xfrm>
          <a:off x="203200" y="1628775"/>
          <a:ext cx="8785225" cy="5105659"/>
        </p:xfrm>
        <a:graphic>
          <a:graphicData uri="http://schemas.openxmlformats.org/drawingml/2006/table">
            <a:tbl>
              <a:tblPr/>
              <a:tblGrid>
                <a:gridCol w="7392988"/>
                <a:gridCol w="1392237"/>
              </a:tblGrid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 31.12.2024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14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организаций, подведомственных Управлению образованием 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Городского округа «город Ирбит» Свердловской области,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детские сады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 (17)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школы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организации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учреждение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обучающихся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1 984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5 009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2 063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Общее количество работников в организациях,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1 521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844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535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118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учреждении сопровождения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42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Количество педагогических работников в, из них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737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детских садах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340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школах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348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организациях дополнительного образования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6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4pPr>
                      <a:lvl5pPr marL="2057400" indent="-228600">
                        <a:spcBef>
                          <a:spcPct val="25000"/>
                        </a:spcBef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5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52826" marR="52826" marT="10441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5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2E1102F-D260-4386-A788-E35154DB7629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8" name="Прямоугольник 7">
            <a:extLst>
              <a:ext uri="{FF2B5EF4-FFF2-40B4-BE49-F238E27FC236}"/>
            </a:extLst>
          </p:cNvPr>
          <p:cNvSpPr/>
          <p:nvPr/>
        </p:nvSpPr>
        <p:spPr>
          <a:xfrm>
            <a:off x="1475656" y="396875"/>
            <a:ext cx="60483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Изменение контингента обучающихся </a:t>
            </a:r>
          </a:p>
          <a:p>
            <a:pPr algn="ctr" eaLnBrk="1" hangingPunct="1">
              <a:defRPr/>
            </a:pPr>
            <a:r>
              <a:rPr lang="ru-RU" sz="2400" b="1" kern="0" dirty="0">
                <a:solidFill>
                  <a:srgbClr val="0000FF"/>
                </a:solidFill>
                <a:latin typeface="Liberation Serif" pitchFamily="18" charset="0"/>
                <a:ea typeface="+mj-ea"/>
                <a:cs typeface="Times New Roman" pitchFamily="18" charset="0"/>
              </a:rPr>
              <a:t>за три года</a:t>
            </a:r>
            <a:endParaRPr lang="ru-RU" sz="2000" dirty="0">
              <a:solidFill>
                <a:srgbClr val="0000FF"/>
              </a:solidFill>
              <a:latin typeface="Liberation Serif" pitchFamily="18" charset="0"/>
              <a:cs typeface="Times New Roman" pitchFamily="18" charset="0"/>
            </a:endParaRPr>
          </a:p>
        </p:txBody>
      </p:sp>
      <p:pic>
        <p:nvPicPr>
          <p:cNvPr id="9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3199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0726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95566179"/>
              </p:ext>
            </p:extLst>
          </p:nvPr>
        </p:nvGraphicFramePr>
        <p:xfrm>
          <a:off x="467544" y="1397000"/>
          <a:ext cx="822866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9528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87424" y="290445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219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7"/>
          <p:cNvSpPr txBox="1">
            <a:spLocks noChangeArrowheads="1"/>
          </p:cNvSpPr>
          <p:nvPr/>
        </p:nvSpPr>
        <p:spPr bwMode="auto">
          <a:xfrm>
            <a:off x="1258888" y="115888"/>
            <a:ext cx="597693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Развитие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материально-технической базы образовательных организаций</a:t>
            </a:r>
          </a:p>
        </p:txBody>
      </p:sp>
      <p:sp>
        <p:nvSpPr>
          <p:cNvPr id="9221" name="TextBox 1"/>
          <p:cNvSpPr txBox="1">
            <a:spLocks noChangeArrowheads="1"/>
          </p:cNvSpPr>
          <p:nvPr/>
        </p:nvSpPr>
        <p:spPr bwMode="auto">
          <a:xfrm>
            <a:off x="251520" y="1789386"/>
            <a:ext cx="1873250" cy="27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Бюджет системы образования (руб.)</a:t>
            </a:r>
          </a:p>
        </p:txBody>
      </p:sp>
      <p:sp>
        <p:nvSpPr>
          <p:cNvPr id="9222" name="TextBox 8"/>
          <p:cNvSpPr txBox="1">
            <a:spLocks noChangeArrowheads="1"/>
          </p:cNvSpPr>
          <p:nvPr/>
        </p:nvSpPr>
        <p:spPr bwMode="auto">
          <a:xfrm>
            <a:off x="138734" y="4221087"/>
            <a:ext cx="618562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Участие образовательных организаций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в реализации целевой программы</a:t>
            </a:r>
          </a:p>
        </p:txBody>
      </p:sp>
      <p:pic>
        <p:nvPicPr>
          <p:cNvPr id="925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7612848"/>
              </p:ext>
            </p:extLst>
          </p:nvPr>
        </p:nvGraphicFramePr>
        <p:xfrm>
          <a:off x="179388" y="1952514"/>
          <a:ext cx="4608635" cy="2196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528472"/>
              </p:ext>
            </p:extLst>
          </p:nvPr>
        </p:nvGraphicFramePr>
        <p:xfrm>
          <a:off x="179512" y="4869160"/>
          <a:ext cx="6096000" cy="1769872"/>
        </p:xfrm>
        <a:graphic>
          <a:graphicData uri="http://schemas.openxmlformats.org/drawingml/2006/table">
            <a:tbl>
              <a:tblPr/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19529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Наименование МП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456">
                <a:tc row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Муниципальная программа «Развитие системы образования в Городском округе «город Ирбит» Свердловской области до 2025 года»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Федеральный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38 678,111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45 427,410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66 080,414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653 893,433 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767 704,624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Liberation Serif" pitchFamily="18" charset="0"/>
                        </a:rPr>
                        <a:t>990 012,700</a:t>
                      </a:r>
                      <a:endParaRPr lang="ru-RU" sz="1000" dirty="0">
                        <a:latin typeface="Liberation Serif" pitchFamily="18" charset="0"/>
                      </a:endParaRP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3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542 412,433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640 740,000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731 447,723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5293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7684" marR="7684" marT="7686" marB="0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1 234 989,736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1 453 872,034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1 787 540,837</a:t>
                      </a:r>
                    </a:p>
                  </a:txBody>
                  <a:tcPr marL="7684" marR="7684" marT="7686" marB="0" anchor="ctr" horzOverflow="overflow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6" name="Picture 2" descr="\\server\Обмен\!-Сохранено\Русинова Е.К\!!!!!!! Точка роста для конференции 2024 год\фото шк. 9\ТР МАОУ Школа №9\кабинет биологии\фото 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0" y="2222863"/>
            <a:ext cx="2664298" cy="199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af.attachmail.ru/cgi-bin/readmsg?id=17246530911668654743;0;1&amp;mode=attachment&amp;email=info@uoirbit.ru&amp;ct=image%2fjpeg&amp;cn=IMG20240820152902.jpg&amp;cte=binary&amp;rid=641099365804590010542491851001172882197308293880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09"/>
          <a:stretch/>
        </p:blipFill>
        <p:spPr bwMode="auto">
          <a:xfrm>
            <a:off x="6516216" y="5013176"/>
            <a:ext cx="2404379" cy="15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\\Server\ОБМЕН\!-Сохранено\Полянская Н. С\НУГ\Фото ремонты 2024\фото для Н.С. Полянской от ДОУ 22\группа № 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" r="32053" b="1685"/>
          <a:stretch/>
        </p:blipFill>
        <p:spPr bwMode="auto">
          <a:xfrm>
            <a:off x="6516216" y="2056616"/>
            <a:ext cx="2376264" cy="137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6" t="19020" r="24815" b="31479"/>
          <a:stretch/>
        </p:blipFill>
        <p:spPr bwMode="auto">
          <a:xfrm>
            <a:off x="6516216" y="3574049"/>
            <a:ext cx="2376264" cy="1295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89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20737"/>
              </p:ext>
            </p:extLst>
          </p:nvPr>
        </p:nvGraphicFramePr>
        <p:xfrm>
          <a:off x="250825" y="1989138"/>
          <a:ext cx="8583613" cy="4517136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4611282">
                  <a:extLst>
                    <a:ext uri="{9D8B030D-6E8A-4147-A177-3AD203B41FA5}"/>
                  </a:extLst>
                </a:gridCol>
                <a:gridCol w="2014149">
                  <a:extLst>
                    <a:ext uri="{9D8B030D-6E8A-4147-A177-3AD203B41FA5}"/>
                  </a:extLst>
                </a:gridCol>
                <a:gridCol w="1958182">
                  <a:extLst>
                    <a:ext uri="{9D8B030D-6E8A-4147-A177-3AD203B41FA5}"/>
                  </a:extLst>
                </a:gridCol>
              </a:tblGrid>
              <a:tr h="7314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Общеобразовательное учреждение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 экземпляров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Сумма, руб.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1 915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1 009 883,85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71170" algn="ctr"/>
                          <a:tab pos="790575" algn="l"/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667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470 252,20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5»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638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552 629,00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1 844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1 278 770,40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9»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2 078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1 487 981,40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10»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2 651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1 612 156,30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«Школа № 13»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1 555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1 090 840,00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МАОУ </a:t>
                      </a:r>
                      <a:r>
                        <a:rPr kumimoji="0" lang="ru-RU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«Школа № 18»</a:t>
                      </a:r>
                      <a:endParaRPr kumimoji="0" lang="ru-RU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1 995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ru-RU" sz="2400" baseline="0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 549 788,10</a:t>
                      </a:r>
                      <a:endParaRPr lang="ru-RU" sz="2400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  <a:tr h="36570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dirty="0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13 343</a:t>
                      </a:r>
                      <a:endParaRPr lang="ru-RU" sz="2400" b="1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ru-RU" sz="2400" b="1" smtClean="0">
                          <a:effectLst/>
                          <a:latin typeface="Liberation Serif" pitchFamily="18" charset="0"/>
                          <a:ea typeface="Calibri"/>
                          <a:cs typeface="Times New Roman"/>
                        </a:rPr>
                        <a:t>9 052 251,25</a:t>
                      </a:r>
                      <a:endParaRPr lang="ru-RU" sz="2400" b="1" dirty="0">
                        <a:effectLst/>
                        <a:latin typeface="Liberation Serif" pitchFamily="18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/>
                </a:extLst>
              </a:tr>
            </a:tbl>
          </a:graphicData>
        </a:graphic>
      </p:graphicFrame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369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4762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068710" y="145157"/>
            <a:ext cx="6743650" cy="141163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Приобретение учебников </a:t>
            </a:r>
            <a:b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</a:br>
            <a:r>
              <a:rPr lang="ru-RU" altLang="ru-RU" sz="3200" b="1" dirty="0" smtClean="0">
                <a:solidFill>
                  <a:srgbClr val="0000FF"/>
                </a:solidFill>
                <a:latin typeface="Liberation Serif" pitchFamily="18" charset="0"/>
              </a:rPr>
              <a:t>в 2024 году</a:t>
            </a:r>
            <a:endParaRPr lang="ru-RU" altLang="ru-RU" sz="3200" dirty="0" smtClean="0">
              <a:solidFill>
                <a:srgbClr val="0000FF"/>
              </a:solidFill>
              <a:latin typeface="Liberation Serif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72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Прямоугольник 1"/>
          <p:cNvSpPr>
            <a:spLocks noChangeArrowheads="1"/>
          </p:cNvSpPr>
          <p:nvPr/>
        </p:nvSpPr>
        <p:spPr bwMode="auto">
          <a:xfrm>
            <a:off x="1547813" y="488950"/>
            <a:ext cx="66246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2400" b="1" dirty="0">
                <a:solidFill>
                  <a:schemeClr val="tx2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ДОХОДЫ БЮДЖЕТА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7" y="1412776"/>
            <a:ext cx="2376264" cy="9184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innerShdw blurRad="114300">
              <a:prstClr val="black"/>
            </a:innerShdw>
          </a:effectLst>
          <a:scene3d>
            <a:camera prst="orthographicFront"/>
            <a:lightRig rig="balanced" dir="t"/>
          </a:scene3d>
          <a:sp3d prstMaterial="flat">
            <a:bevelT w="0" h="0" prst="angle"/>
            <a:bevelB prst="angle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7865" y="1412776"/>
            <a:ext cx="2448272" cy="9184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28185" y="1412776"/>
            <a:ext cx="2520280" cy="904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scene3d>
            <a:camera prst="orthographicFront"/>
            <a:lightRig rig="threePt" dir="t">
              <a:rot lat="0" lon="0" rev="7800000"/>
            </a:lightRig>
          </a:scene3d>
          <a:sp3d>
            <a:bevelT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 eaLnBrk="0" hangingPunct="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2400" b="1" i="1" dirty="0">
                <a:solidFill>
                  <a:schemeClr val="bg1">
                    <a:lumMod val="95000"/>
                  </a:schemeClr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468313" y="2781300"/>
            <a:ext cx="2590800" cy="3816350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налогов и сборов,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предусмотренных Налоговым</a:t>
            </a:r>
          </a:p>
          <a:p>
            <a:pPr algn="ctr" eaLnBrk="0" hangingPunct="0">
              <a:defRPr/>
            </a:pPr>
            <a:r>
              <a:rPr 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Кодексом РФ, </a:t>
            </a: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доходы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акцизы,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земельный налог,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налог на имущество физических лиц,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государственная пошлина,</a:t>
            </a:r>
          </a:p>
          <a:p>
            <a:pPr marL="285750" indent="-285750" eaLnBrk="0" hangingPunct="0">
              <a:buFontTx/>
              <a:buChar char="-"/>
              <a:defRPr/>
            </a:pPr>
            <a:r>
              <a:rPr lang="ru-RU" sz="14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другие налоги.</a:t>
            </a: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348038" y="2708275"/>
            <a:ext cx="2592387" cy="3889375"/>
          </a:xfrm>
          <a:prstGeom prst="roundRect">
            <a:avLst/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shade val="89804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 eaLnBrk="0" hangingPunct="0">
              <a:defRPr/>
            </a:pPr>
            <a:r>
              <a:rPr lang="ru-RU" sz="13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Поступления от уплаты пошлин, сборов, установленных законодательством РФ, а также штрафов за нарушение законодательства, </a:t>
            </a: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использования и продажи муниципального имущества и земли,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доходы от  оказания платных услуг,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штрафные санкции,</a:t>
            </a:r>
          </a:p>
          <a:p>
            <a:pPr marL="284400" indent="-285750" eaLnBrk="0" hangingPunct="0">
              <a:buFontTx/>
              <a:buChar char="-"/>
              <a:defRPr/>
            </a:pPr>
            <a:r>
              <a:rPr lang="ru-RU" sz="1300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anose="02020603050405020304" pitchFamily="18" charset="0"/>
              </a:rPr>
              <a:t>иные неналоговые доходы</a:t>
            </a:r>
          </a:p>
        </p:txBody>
      </p:sp>
      <p:sp>
        <p:nvSpPr>
          <p:cNvPr id="97294" name="Скругленный прямоугольник 13"/>
          <p:cNvSpPr>
            <a:spLocks noChangeArrowheads="1"/>
          </p:cNvSpPr>
          <p:nvPr/>
        </p:nvSpPr>
        <p:spPr bwMode="auto">
          <a:xfrm>
            <a:off x="6246441" y="2708275"/>
            <a:ext cx="2592387" cy="38163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CCFFFF"/>
              </a:gs>
              <a:gs pos="100000">
                <a:srgbClr val="B7E5E5"/>
              </a:gs>
            </a:gsLst>
            <a:path path="rect">
              <a:fillToRect l="50000" t="50000" r="50000" b="50000"/>
            </a:path>
          </a:gradFill>
          <a:ln w="9525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ts val="500"/>
              </a:spcBef>
              <a:buClr>
                <a:srgbClr val="F9B639"/>
              </a:buClr>
              <a:buSzPct val="80000"/>
              <a:buFont typeface="Wingdings 2" pitchFamily="18" charset="2"/>
              <a:buChar char=""/>
              <a:defRPr sz="2300">
                <a:solidFill>
                  <a:srgbClr val="6C6C6C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ts val="400"/>
              </a:spcBef>
              <a:buClr>
                <a:srgbClr val="F9B639"/>
              </a:buClr>
              <a:buSzPct val="60000"/>
              <a:buFont typeface="Wingdings" pitchFamily="2" charset="2"/>
              <a:buChar char="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>
                <a:solidFill>
                  <a:srgbClr val="6C6C6C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ts val="400"/>
              </a:spcBef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1400" b="1" dirty="0">
                <a:solidFill>
                  <a:srgbClr val="0000FF"/>
                </a:solidFill>
                <a:latin typeface="Liberation Serif" panose="02020603050405020304" pitchFamily="18" charset="0"/>
                <a:cs typeface="Times New Roman" pitchFamily="18" charset="0"/>
              </a:rPr>
              <a:t>Межбюджетные трансферты</a:t>
            </a:r>
          </a:p>
        </p:txBody>
      </p:sp>
    </p:spTree>
    <p:extLst>
      <p:ext uri="{BB962C8B-B14F-4D97-AF65-F5344CB8AC3E}">
        <p14:creationId xmlns:p14="http://schemas.microsoft.com/office/powerpoint/2010/main" val="381996077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7"/>
          <p:cNvSpPr txBox="1">
            <a:spLocks noChangeArrowheads="1"/>
          </p:cNvSpPr>
          <p:nvPr/>
        </p:nvSpPr>
        <p:spPr bwMode="auto">
          <a:xfrm>
            <a:off x="611584" y="188640"/>
            <a:ext cx="74168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Единый государственный экзамен</a:t>
            </a:r>
          </a:p>
        </p:txBody>
      </p:sp>
      <p:sp>
        <p:nvSpPr>
          <p:cNvPr id="10244" name="TextBox 23"/>
          <p:cNvSpPr txBox="1">
            <a:spLocks noChangeArrowheads="1"/>
          </p:cNvSpPr>
          <p:nvPr/>
        </p:nvSpPr>
        <p:spPr bwMode="auto">
          <a:xfrm>
            <a:off x="1357313" y="620688"/>
            <a:ext cx="55975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Результаты независимой экспертизы оценки качества образования выпускников общеобразовательных учреждений города Ирбита на протяжении рада лет сопоставимы или выше </a:t>
            </a:r>
            <a:r>
              <a:rPr lang="ru-RU" altLang="ru-RU" sz="1400" dirty="0" err="1">
                <a:solidFill>
                  <a:schemeClr val="tx1"/>
                </a:solidFill>
                <a:latin typeface="Liberation Serif" pitchFamily="18" charset="0"/>
              </a:rPr>
              <a:t>среднеобластных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 и </a:t>
            </a:r>
            <a:r>
              <a:rPr lang="ru-RU" altLang="ru-RU" sz="1400" dirty="0" smtClean="0">
                <a:solidFill>
                  <a:schemeClr val="tx1"/>
                </a:solidFill>
                <a:latin typeface="Liberation Serif" pitchFamily="18" charset="0"/>
              </a:rPr>
              <a:t>общероссийских. Самыми </a:t>
            </a:r>
            <a:r>
              <a:rPr lang="ru-RU" altLang="ru-RU" sz="1400" dirty="0">
                <a:solidFill>
                  <a:schemeClr val="tx1"/>
                </a:solidFill>
                <a:latin typeface="Liberation Serif" pitchFamily="18" charset="0"/>
              </a:rPr>
              <a:t>востребованными предметами для выпускников 11-х классов являются математика профильная, обществознание, биология, физика. Эта же тенденция наблюдается и в целом по Российской Федерации.</a:t>
            </a:r>
            <a:endParaRPr lang="ru-RU" altLang="ru-RU" sz="1300" dirty="0">
              <a:solidFill>
                <a:schemeClr val="tx1"/>
              </a:solidFill>
              <a:latin typeface="Liberation Serif" pitchFamily="18" charset="0"/>
            </a:endParaRPr>
          </a:p>
        </p:txBody>
      </p:sp>
      <p:pic>
        <p:nvPicPr>
          <p:cNvPr id="10369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-347" y="2204864"/>
            <a:ext cx="38893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Выпускники, награжденные медалями </a:t>
            </a:r>
          </a:p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«За особые  успехи в учении»</a:t>
            </a:r>
          </a:p>
        </p:txBody>
      </p:sp>
      <p:graphicFrame>
        <p:nvGraphicFramePr>
          <p:cNvPr id="13" name="Таблица 12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466916"/>
              </p:ext>
            </p:extLst>
          </p:nvPr>
        </p:nvGraphicFramePr>
        <p:xfrm>
          <a:off x="279052" y="2780928"/>
          <a:ext cx="3330575" cy="2228498"/>
        </p:xfrm>
        <a:graphic>
          <a:graphicData uri="http://schemas.openxmlformats.org/drawingml/2006/table">
            <a:tbl>
              <a:tblPr/>
              <a:tblGrid>
                <a:gridCol w="1019048">
                  <a:extLst>
                    <a:ext uri="{9D8B030D-6E8A-4147-A177-3AD203B41FA5}"/>
                  </a:extLst>
                </a:gridCol>
                <a:gridCol w="1303538">
                  <a:extLst>
                    <a:ext uri="{9D8B030D-6E8A-4147-A177-3AD203B41FA5}"/>
                  </a:extLst>
                </a:gridCol>
                <a:gridCol w="1007989">
                  <a:extLst>
                    <a:ext uri="{9D8B030D-6E8A-4147-A177-3AD203B41FA5}"/>
                  </a:extLst>
                </a:gridCol>
              </a:tblGrid>
              <a:tr h="201284"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Количество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600"/>
                        </a:spcBef>
                        <a:buClr>
                          <a:schemeClr val="accent1"/>
                        </a:buClr>
                        <a:buSzPct val="76000"/>
                        <a:buFont typeface="Wingdings 3" pitchFamily="18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6000"/>
                        <a:buFont typeface="Wingdings 3" pitchFamily="18" charset="2"/>
                        <a:defRPr sz="2100">
                          <a:solidFill>
                            <a:schemeClr val="tx2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rgbClr val="BCBCBC"/>
                        </a:buClr>
                        <a:buSzPct val="76000"/>
                        <a:buFont typeface="Wingdings 3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94543"/>
                        </a:buClr>
                        <a:buSzPct val="7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ts val="3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2018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5,96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/>
                </a:extLst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2019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4,96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9,35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10,46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13,97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10,67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2024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(из них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степени – 9,</a:t>
                      </a: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II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 степени - 6)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15.15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68" marR="68568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4156075" y="1844824"/>
            <a:ext cx="4546634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Учащиеся, набравшие наивысшие баллы по предметам в </a:t>
            </a:r>
            <a:r>
              <a:rPr lang="ru-RU" altLang="ru-RU" sz="16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2024 </a:t>
            </a:r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году</a:t>
            </a:r>
          </a:p>
        </p:txBody>
      </p: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1379572" y="5081409"/>
            <a:ext cx="73231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ЕГЭ по русскому языку выпускников города Ирбита </a:t>
            </a: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591906"/>
              </p:ext>
            </p:extLst>
          </p:nvPr>
        </p:nvGraphicFramePr>
        <p:xfrm>
          <a:off x="899592" y="5373216"/>
          <a:ext cx="7129462" cy="1367780"/>
        </p:xfrm>
        <a:graphic>
          <a:graphicData uri="http://schemas.openxmlformats.org/drawingml/2006/table">
            <a:tbl>
              <a:tblPr/>
              <a:tblGrid>
                <a:gridCol w="865187"/>
                <a:gridCol w="1584325"/>
                <a:gridCol w="1295400"/>
                <a:gridCol w="1368425"/>
                <a:gridCol w="1008063"/>
                <a:gridCol w="1008062"/>
              </a:tblGrid>
              <a:tr h="7200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Учебный год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Кол-во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сдававших предмет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Не преодолели минимального порога, чел.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Средний балл по 100-балльной шкале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чел.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Arial" charset="0"/>
                        <a:defRPr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B5AE53"/>
                        </a:buClr>
                        <a:buFont typeface="Arial" charset="0"/>
                        <a:defRPr sz="16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48058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E8B54D"/>
                        </a:buClr>
                        <a:buFont typeface="Arial" charset="0"/>
                        <a:defRPr sz="1400">
                          <a:solidFill>
                            <a:schemeClr val="tx2"/>
                          </a:solidFill>
                          <a:latin typeface="Century Gothic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Набрали 81 и более баллов, %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2021-2022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93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76,3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2022-2023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71,63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99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68,83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20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642094"/>
              </p:ext>
            </p:extLst>
          </p:nvPr>
        </p:nvGraphicFramePr>
        <p:xfrm>
          <a:off x="3888307" y="2441111"/>
          <a:ext cx="5039793" cy="2716081"/>
        </p:xfrm>
        <a:graphic>
          <a:graphicData uri="http://schemas.openxmlformats.org/drawingml/2006/table">
            <a:tbl>
              <a:tblPr/>
              <a:tblGrid>
                <a:gridCol w="1331765"/>
                <a:gridCol w="396958"/>
                <a:gridCol w="1619266"/>
                <a:gridCol w="1691804"/>
              </a:tblGrid>
              <a:tr h="301213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Предмет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Баллы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Фамилия Имя 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Образовательное учреждение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Литература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100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Ларионова Дарья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18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Физика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100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Мельцов Дмитрий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9»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Математика (профиль)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98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Перминов Матвей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8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Русский язык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97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Бахтина Валерия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10»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Обществознание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94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Перетягина Ульяна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9»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Биология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93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Олюнина Ульяна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13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993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Информатика и ИКТ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93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Устинов Егор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 err="1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Сивкова</a:t>
                      </a: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 Ксения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13»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10</a:t>
                      </a:r>
                      <a:r>
                        <a:rPr lang="ru-RU" sz="1100" b="0" kern="1200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Химия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91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Лукьянович Егор 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8»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3341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География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86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Спиридонова Екатерина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8»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8295"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Английский язык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79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Liberation Serif" panose="02020603050405020304" pitchFamily="18" charset="0"/>
                          <a:ea typeface="Calibri"/>
                          <a:cs typeface="Arial"/>
                        </a:rPr>
                        <a:t>Пономарева Ксения</a:t>
                      </a:r>
                      <a:endParaRPr lang="ru-RU" sz="1100" b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ea typeface="Calibri"/>
                        </a:rPr>
                        <a:t>МАОУ «Школа № 8»</a:t>
                      </a:r>
                      <a:endParaRPr lang="ru-RU" sz="1100" b="0" dirty="0">
                        <a:effectLst/>
                        <a:latin typeface="Liberation Serif" panose="02020603050405020304" pitchFamily="18" charset="0"/>
                        <a:ea typeface="Times New Roman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01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7" name="Picture 4" descr="irbit_city_co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Прямоугольник 7"/>
          <p:cNvSpPr>
            <a:spLocks noChangeArrowheads="1"/>
          </p:cNvSpPr>
          <p:nvPr/>
        </p:nvSpPr>
        <p:spPr bwMode="auto">
          <a:xfrm>
            <a:off x="1691653" y="188913"/>
            <a:ext cx="518443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Достижения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педагогов и обучающихся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образовательных организаций</a:t>
            </a:r>
          </a:p>
        </p:txBody>
      </p:sp>
      <p:pic>
        <p:nvPicPr>
          <p:cNvPr id="11275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16049" y="1556792"/>
            <a:ext cx="43719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Участие педагогов города Ирбита в конкурсах профессионального мастерства </a:t>
            </a:r>
          </a:p>
        </p:txBody>
      </p:sp>
      <p:sp>
        <p:nvSpPr>
          <p:cNvPr id="13" name="Прямоугольник 11"/>
          <p:cNvSpPr>
            <a:spLocks noChangeArrowheads="1"/>
          </p:cNvSpPr>
          <p:nvPr/>
        </p:nvSpPr>
        <p:spPr bwMode="auto">
          <a:xfrm>
            <a:off x="251520" y="2132856"/>
            <a:ext cx="5400600" cy="341632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Региональный этап </a:t>
            </a: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XIX ежегодного Всероссийского конкурса в области педагогики, воспитания и работы с детьми и молодежью до 20 лет «За нравственный подвиг </a:t>
            </a: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учителя»</a:t>
            </a:r>
          </a:p>
          <a:p>
            <a:pPr>
              <a:defRPr/>
            </a:pPr>
            <a:r>
              <a:rPr lang="ru-RU" sz="1200" dirty="0">
                <a:latin typeface="Liberation Serif" pitchFamily="18" charset="0"/>
              </a:rPr>
              <a:t>                   </a:t>
            </a:r>
            <a:r>
              <a:rPr lang="ru-RU" sz="1200" dirty="0" smtClean="0">
                <a:latin typeface="Liberation Serif" pitchFamily="18" charset="0"/>
              </a:rPr>
              <a:t> Победители в </a:t>
            </a:r>
            <a:r>
              <a:rPr lang="ru-RU" sz="1200" dirty="0">
                <a:latin typeface="Liberation Serif" pitchFamily="18" charset="0"/>
              </a:rPr>
              <a:t>номинации «За организацию </a:t>
            </a:r>
            <a:r>
              <a:rPr lang="ru-RU" sz="1200" dirty="0" smtClean="0">
                <a:latin typeface="Liberation Serif" pitchFamily="18" charset="0"/>
              </a:rPr>
              <a:t>духовно-нравственного</a:t>
            </a:r>
          </a:p>
          <a:p>
            <a:r>
              <a:rPr lang="ru-RU" sz="1200" dirty="0">
                <a:latin typeface="Liberation Serif" pitchFamily="18" charset="0"/>
              </a:rPr>
              <a:t> </a:t>
            </a:r>
            <a:r>
              <a:rPr lang="ru-RU" sz="1200" dirty="0" smtClean="0">
                <a:latin typeface="Liberation Serif" pitchFamily="18" charset="0"/>
              </a:rPr>
              <a:t>                   </a:t>
            </a:r>
            <a:r>
              <a:rPr lang="ru-RU" sz="1200" dirty="0">
                <a:latin typeface="Liberation Serif" pitchFamily="18" charset="0"/>
              </a:rPr>
              <a:t>воспитания в рамках образовательного учреждения» </a:t>
            </a:r>
            <a:r>
              <a:rPr lang="ru-RU" sz="1200" dirty="0" smtClean="0">
                <a:latin typeface="Liberation Serif" pitchFamily="18" charset="0"/>
              </a:rPr>
              <a:t>- коллективная</a:t>
            </a:r>
          </a:p>
          <a:p>
            <a:r>
              <a:rPr lang="ru-RU" sz="1200" dirty="0">
                <a:latin typeface="Liberation Serif" pitchFamily="18" charset="0"/>
              </a:rPr>
              <a:t> </a:t>
            </a:r>
            <a:r>
              <a:rPr lang="ru-RU" sz="1200" dirty="0" smtClean="0">
                <a:latin typeface="Liberation Serif" pitchFamily="18" charset="0"/>
              </a:rPr>
              <a:t>                   работа педагогов МАДОУ «Детский сад № </a:t>
            </a:r>
            <a:r>
              <a:rPr lang="ru-RU" sz="1200" dirty="0">
                <a:latin typeface="Liberation Serif" pitchFamily="18" charset="0"/>
              </a:rPr>
              <a:t>26» (Воробьева </a:t>
            </a:r>
            <a:endParaRPr lang="ru-RU" sz="1200" dirty="0" smtClean="0">
              <a:latin typeface="Liberation Serif" pitchFamily="18" charset="0"/>
            </a:endParaRPr>
          </a:p>
          <a:p>
            <a:r>
              <a:rPr lang="ru-RU" sz="1200" dirty="0">
                <a:latin typeface="Liberation Serif" pitchFamily="18" charset="0"/>
              </a:rPr>
              <a:t> </a:t>
            </a:r>
            <a:r>
              <a:rPr lang="ru-RU" sz="1200" dirty="0" smtClean="0">
                <a:latin typeface="Liberation Serif" pitchFamily="18" charset="0"/>
              </a:rPr>
              <a:t>                   Светлана </a:t>
            </a:r>
            <a:r>
              <a:rPr lang="ru-RU" sz="1200" dirty="0">
                <a:latin typeface="Liberation Serif" pitchFamily="18" charset="0"/>
              </a:rPr>
              <a:t>Михайловна, воспитатель</a:t>
            </a:r>
            <a:r>
              <a:rPr lang="ru-RU" sz="1200" dirty="0" smtClean="0">
                <a:latin typeface="Liberation Serif" pitchFamily="18" charset="0"/>
              </a:rPr>
              <a:t>; </a:t>
            </a:r>
            <a:r>
              <a:rPr lang="ru-RU" sz="1200" dirty="0" err="1" smtClean="0">
                <a:latin typeface="Liberation Serif" pitchFamily="18" charset="0"/>
              </a:rPr>
              <a:t>Поникаровских</a:t>
            </a:r>
            <a:r>
              <a:rPr lang="ru-RU" sz="1200" dirty="0" smtClean="0">
                <a:latin typeface="Liberation Serif" pitchFamily="18" charset="0"/>
              </a:rPr>
              <a:t> </a:t>
            </a:r>
            <a:r>
              <a:rPr lang="ru-RU" sz="1200" dirty="0">
                <a:latin typeface="Liberation Serif" pitchFamily="18" charset="0"/>
              </a:rPr>
              <a:t>Наталия </a:t>
            </a:r>
            <a:endParaRPr lang="ru-RU" sz="1200" dirty="0" smtClean="0">
              <a:latin typeface="Liberation Serif" pitchFamily="18" charset="0"/>
            </a:endParaRPr>
          </a:p>
          <a:p>
            <a:r>
              <a:rPr lang="ru-RU" sz="1200" dirty="0">
                <a:latin typeface="Liberation Serif" pitchFamily="18" charset="0"/>
              </a:rPr>
              <a:t> </a:t>
            </a:r>
            <a:r>
              <a:rPr lang="ru-RU" sz="1200" dirty="0" smtClean="0">
                <a:latin typeface="Liberation Serif" pitchFamily="18" charset="0"/>
              </a:rPr>
              <a:t>                   Николаевна</a:t>
            </a:r>
            <a:r>
              <a:rPr lang="ru-RU" sz="1200" dirty="0">
                <a:latin typeface="Liberation Serif" pitchFamily="18" charset="0"/>
              </a:rPr>
              <a:t>, учитель-логопед</a:t>
            </a:r>
            <a:r>
              <a:rPr lang="ru-RU" sz="1200" dirty="0" smtClean="0">
                <a:latin typeface="Liberation Serif" pitchFamily="18" charset="0"/>
              </a:rPr>
              <a:t>; Шумкова </a:t>
            </a:r>
            <a:r>
              <a:rPr lang="ru-RU" sz="1200" dirty="0">
                <a:latin typeface="Liberation Serif" pitchFamily="18" charset="0"/>
              </a:rPr>
              <a:t>Светлана Леонидовна, </a:t>
            </a:r>
            <a:endParaRPr lang="ru-RU" sz="1200" dirty="0" smtClean="0">
              <a:latin typeface="Liberation Serif" pitchFamily="18" charset="0"/>
            </a:endParaRPr>
          </a:p>
          <a:p>
            <a:r>
              <a:rPr lang="ru-RU" sz="1200" dirty="0">
                <a:latin typeface="Liberation Serif" pitchFamily="18" charset="0"/>
              </a:rPr>
              <a:t> </a:t>
            </a:r>
            <a:r>
              <a:rPr lang="ru-RU" sz="1200" dirty="0" smtClean="0">
                <a:latin typeface="Liberation Serif" pitchFamily="18" charset="0"/>
              </a:rPr>
              <a:t>                   педагог-психолог</a:t>
            </a:r>
            <a:r>
              <a:rPr lang="ru-RU" sz="1200" dirty="0">
                <a:latin typeface="Liberation Serif" pitchFamily="18" charset="0"/>
              </a:rPr>
              <a:t>)</a:t>
            </a:r>
          </a:p>
          <a:p>
            <a:pPr>
              <a:defRPr/>
            </a:pPr>
            <a:endParaRPr lang="ru-RU" sz="900" b="1" dirty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Городской </a:t>
            </a: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конкурс </a:t>
            </a:r>
            <a:r>
              <a:rPr lang="ru-RU" sz="1200" b="1" dirty="0" smtClean="0">
                <a:latin typeface="Liberation Serif" panose="02020603050405020304" pitchFamily="18" charset="0"/>
                <a:cs typeface="Times New Roman" pitchFamily="18" charset="0"/>
              </a:rPr>
              <a:t>«Воспитатель года» </a:t>
            </a:r>
            <a:r>
              <a:rPr lang="ru-RU" sz="1200" b="1" dirty="0">
                <a:latin typeface="Liberation Serif" panose="02020603050405020304" pitchFamily="18" charset="0"/>
                <a:cs typeface="Times New Roman" pitchFamily="18" charset="0"/>
              </a:rPr>
              <a:t>(среди воспитателей ДОО)</a:t>
            </a:r>
          </a:p>
          <a:p>
            <a:pPr>
              <a:defRPr/>
            </a:pPr>
            <a:r>
              <a:rPr lang="ru-RU" sz="1200" b="1" dirty="0">
                <a:solidFill>
                  <a:srgbClr val="FF0000"/>
                </a:solidFill>
                <a:latin typeface="Liberation Serif" panose="02020603050405020304" pitchFamily="18" charset="0"/>
                <a:cs typeface="Times New Roman" pitchFamily="18" charset="0"/>
              </a:rPr>
              <a:t>	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Абсолютный победитель – </a:t>
            </a:r>
            <a:r>
              <a:rPr lang="ru-RU" sz="1200" dirty="0" err="1" smtClean="0">
                <a:latin typeface="Liberation Serif" panose="02020603050405020304" pitchFamily="18" charset="0"/>
                <a:cs typeface="Times New Roman" pitchFamily="18" charset="0"/>
              </a:rPr>
              <a:t>Прядеина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Е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лена Дмитриевна, </a:t>
            </a:r>
          </a:p>
          <a:p>
            <a:pPr>
              <a:defRPr/>
            </a:pP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                        воспитатель </a:t>
            </a:r>
            <a:r>
              <a:rPr lang="ru-RU" sz="1200" dirty="0">
                <a:latin typeface="Liberation Serif" panose="02020603050405020304" pitchFamily="18" charset="0"/>
                <a:cs typeface="Times New Roman" pitchFamily="18" charset="0"/>
              </a:rPr>
              <a:t>МАДОУ «Детский сад № </a:t>
            </a:r>
            <a:r>
              <a:rPr lang="ru-RU" sz="1200" dirty="0" smtClean="0">
                <a:latin typeface="Liberation Serif" panose="02020603050405020304" pitchFamily="18" charset="0"/>
                <a:cs typeface="Times New Roman" pitchFamily="18" charset="0"/>
              </a:rPr>
              <a:t>10»</a:t>
            </a:r>
            <a:endParaRPr lang="ru-RU" sz="1200" dirty="0">
              <a:latin typeface="Liberation Serif" panose="02020603050405020304" pitchFamily="18" charset="0"/>
              <a:cs typeface="Times New Roman" pitchFamily="18" charset="0"/>
            </a:endParaRPr>
          </a:p>
          <a:p>
            <a:pPr>
              <a:defRPr/>
            </a:pPr>
            <a:endParaRPr lang="ru-RU" altLang="ru-RU" sz="900" b="1" dirty="0" smtClean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b="1" dirty="0" smtClean="0">
                <a:latin typeface="Liberation Serif" pitchFamily="18" charset="0"/>
              </a:rPr>
              <a:t>Всероссийский конкурс «Учитель здоровья»</a:t>
            </a:r>
            <a:endParaRPr lang="ru-RU" altLang="ru-RU" sz="1200" b="1" dirty="0">
              <a:latin typeface="Liberation Serif" pitchFamily="18" charset="0"/>
            </a:endParaRPr>
          </a:p>
          <a:p>
            <a:pPr>
              <a:defRPr/>
            </a:pPr>
            <a:r>
              <a:rPr lang="ru-RU" altLang="ru-RU" sz="1200" dirty="0" smtClean="0">
                <a:latin typeface="Liberation Serif" pitchFamily="18" charset="0"/>
              </a:rPr>
              <a:t>                    Победитель регионального этапа, призер заключительного этапа – </a:t>
            </a: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   Кошелев Данил Анатольевич, учитель физической культуры </a:t>
            </a:r>
          </a:p>
          <a:p>
            <a:pPr>
              <a:defRPr/>
            </a:pPr>
            <a:r>
              <a:rPr lang="ru-RU" altLang="ru-RU" sz="1200" dirty="0">
                <a:latin typeface="Liberation Serif" pitchFamily="18" charset="0"/>
              </a:rPr>
              <a:t> </a:t>
            </a:r>
            <a:r>
              <a:rPr lang="ru-RU" altLang="ru-RU" sz="1200" dirty="0" smtClean="0">
                <a:latin typeface="Liberation Serif" pitchFamily="18" charset="0"/>
              </a:rPr>
              <a:t>                   МАОУ «Школа </a:t>
            </a:r>
            <a:r>
              <a:rPr lang="ru-RU" altLang="ru-RU" sz="1200" dirty="0">
                <a:latin typeface="Liberation Serif" pitchFamily="18" charset="0"/>
              </a:rPr>
              <a:t>№ </a:t>
            </a:r>
            <a:r>
              <a:rPr lang="ru-RU" altLang="ru-RU" sz="1200" dirty="0" smtClean="0">
                <a:latin typeface="Liberation Serif" pitchFamily="18" charset="0"/>
              </a:rPr>
              <a:t>10»</a:t>
            </a:r>
            <a:endParaRPr lang="ru-RU" altLang="ru-RU" sz="900" dirty="0" smtClean="0">
              <a:latin typeface="Liberation Serif" pitchFamily="18" charset="0"/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5219253" y="1625628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Учащиеся - обладатели премии Губернатора Свердловской области</a:t>
            </a: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5698108" y="2100912"/>
            <a:ext cx="3554412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fontAlgn="base"/>
            <a:r>
              <a:rPr lang="ru-RU" altLang="ru-RU" sz="1200" dirty="0" smtClean="0">
                <a:latin typeface="Liberation Serif" pitchFamily="18" charset="0"/>
              </a:rPr>
              <a:t>2022 </a:t>
            </a:r>
            <a:r>
              <a:rPr lang="ru-RU" altLang="ru-RU" sz="1200" dirty="0">
                <a:latin typeface="Liberation Serif" pitchFamily="18" charset="0"/>
              </a:rPr>
              <a:t>год</a:t>
            </a:r>
            <a:r>
              <a:rPr lang="ru-RU" sz="1200" dirty="0" smtClean="0">
                <a:latin typeface="Liberation Serif" panose="02020603050405020304" pitchFamily="18" charset="0"/>
              </a:rPr>
              <a:t>   </a:t>
            </a:r>
            <a:r>
              <a:rPr lang="ru-RU" sz="1200" dirty="0" err="1" smtClean="0">
                <a:latin typeface="Liberation Serif" panose="02020603050405020304" pitchFamily="18" charset="0"/>
              </a:rPr>
              <a:t>Деринг</a:t>
            </a:r>
            <a:r>
              <a:rPr lang="ru-RU" sz="1200" dirty="0" smtClean="0">
                <a:latin typeface="Liberation Serif" panose="02020603050405020304" pitchFamily="18" charset="0"/>
              </a:rPr>
              <a:t> Дарья</a:t>
            </a:r>
            <a:r>
              <a:rPr lang="ru-RU" sz="1200" dirty="0">
                <a:latin typeface="Liberation Serif" panose="02020603050405020304" pitchFamily="18" charset="0"/>
              </a:rPr>
              <a:t>, ОУ № 10, </a:t>
            </a:r>
            <a:endParaRPr lang="ru-RU" sz="1200" dirty="0" smtClean="0">
              <a:latin typeface="Liberation Serif" panose="02020603050405020304" pitchFamily="18" charset="0"/>
            </a:endParaRPr>
          </a:p>
          <a:p>
            <a:pPr fontAlgn="base"/>
            <a:r>
              <a:rPr lang="ru-RU" sz="1200" dirty="0" smtClean="0">
                <a:latin typeface="Liberation Serif" panose="02020603050405020304" pitchFamily="18" charset="0"/>
              </a:rPr>
              <a:t>                  </a:t>
            </a:r>
            <a:r>
              <a:rPr lang="ru-RU" sz="1200" dirty="0">
                <a:latin typeface="Liberation Serif" panose="02020603050405020304" pitchFamily="18" charset="0"/>
              </a:rPr>
              <a:t>Кузнецова Светлана, ОУ № </a:t>
            </a:r>
            <a:r>
              <a:rPr lang="ru-RU" sz="1200" dirty="0" smtClean="0">
                <a:latin typeface="Liberation Serif" panose="02020603050405020304" pitchFamily="18" charset="0"/>
              </a:rPr>
              <a:t>13,</a:t>
            </a:r>
          </a:p>
          <a:p>
            <a:pPr fontAlgn="base"/>
            <a:r>
              <a:rPr lang="ru-RU" sz="1200" dirty="0" smtClean="0"/>
              <a:t>                  Ильин Максим, ОУ № 13,</a:t>
            </a:r>
          </a:p>
          <a:p>
            <a:pPr fontAlgn="base"/>
            <a:r>
              <a:rPr lang="ru-RU" sz="1200" dirty="0" smtClean="0"/>
              <a:t>                  Киселев Кирилл, ОУ № 13,</a:t>
            </a:r>
          </a:p>
          <a:p>
            <a:pPr fontAlgn="base"/>
            <a:r>
              <a:rPr lang="ru-RU" sz="1200" dirty="0" smtClean="0"/>
              <a:t>                  Кривоногов </a:t>
            </a:r>
            <a:r>
              <a:rPr lang="ru-RU" sz="1200" dirty="0"/>
              <a:t>Дмитрий, ОУ № </a:t>
            </a:r>
            <a:r>
              <a:rPr lang="ru-RU" sz="1200" dirty="0" smtClean="0"/>
              <a:t>18</a:t>
            </a:r>
          </a:p>
          <a:p>
            <a:pPr lvl="0" fontAlgn="base"/>
            <a:r>
              <a:rPr lang="ru-RU" sz="1200" dirty="0" smtClean="0">
                <a:latin typeface="Liberation Serif" panose="02020603050405020304" pitchFamily="18" charset="0"/>
              </a:rPr>
              <a:t>2023 год  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Дреева Екатерина, ОУ № 10,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Удинцев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Олег, ОУ № 13,</a:t>
            </a:r>
          </a:p>
          <a:p>
            <a:pPr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Кузнецова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Светлана,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ОУ № 13,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Кофанов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Роман,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ОУ № 13</a:t>
            </a:r>
          </a:p>
          <a:p>
            <a:pPr fontAlgn="base"/>
            <a:r>
              <a:rPr lang="ru-RU" sz="1200" dirty="0" smtClean="0">
                <a:latin typeface="Liberation Serif" panose="02020603050405020304" pitchFamily="18" charset="0"/>
              </a:rPr>
              <a:t>2024 год   </a:t>
            </a:r>
            <a:r>
              <a:rPr lang="ru-RU" sz="1200" dirty="0" err="1" smtClean="0">
                <a:latin typeface="Liberation Serif" panose="02020603050405020304" pitchFamily="18" charset="0"/>
              </a:rPr>
              <a:t>Вольский</a:t>
            </a:r>
            <a:r>
              <a:rPr lang="ru-RU" sz="1200" dirty="0" smtClean="0">
                <a:latin typeface="Liberation Serif" panose="02020603050405020304" pitchFamily="18" charset="0"/>
              </a:rPr>
              <a:t> Виталий, ОУ № 8,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                 Ветлугина Дарья, ОУ № 8,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                 Томилов Вадим, ОУ № 10</a:t>
            </a:r>
          </a:p>
          <a:p>
            <a:pPr fontAlgn="base"/>
            <a:r>
              <a:rPr lang="ru-RU" sz="1200" dirty="0">
                <a:latin typeface="Liberation Serif" panose="02020603050405020304" pitchFamily="18" charset="0"/>
              </a:rPr>
              <a:t> </a:t>
            </a:r>
            <a:r>
              <a:rPr lang="ru-RU" sz="1200" dirty="0" smtClean="0">
                <a:latin typeface="Liberation Serif" panose="02020603050405020304" pitchFamily="18" charset="0"/>
              </a:rPr>
              <a:t>                 </a:t>
            </a:r>
            <a:r>
              <a:rPr lang="ru-RU" sz="1200" dirty="0" err="1" smtClean="0">
                <a:latin typeface="Liberation Serif" panose="02020603050405020304" pitchFamily="18" charset="0"/>
              </a:rPr>
              <a:t>Медведков</a:t>
            </a:r>
            <a:r>
              <a:rPr lang="ru-RU" sz="1200" dirty="0" smtClean="0">
                <a:latin typeface="Liberation Serif" panose="02020603050405020304" pitchFamily="18" charset="0"/>
              </a:rPr>
              <a:t> Данил, ОУ 13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148064" y="5293072"/>
            <a:ext cx="4105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600" b="1" dirty="0" smtClean="0">
                <a:solidFill>
                  <a:srgbClr val="C00000"/>
                </a:solidFill>
                <a:latin typeface="Liberation Serif" pitchFamily="18" charset="0"/>
              </a:rPr>
              <a:t>Педагоги </a:t>
            </a:r>
            <a:r>
              <a:rPr lang="ru-RU" altLang="ru-RU" sz="1600" b="1" dirty="0">
                <a:solidFill>
                  <a:srgbClr val="C00000"/>
                </a:solidFill>
                <a:latin typeface="Liberation Serif" pitchFamily="18" charset="0"/>
              </a:rPr>
              <a:t>- обладатели премии Губернатора Свердловской области</a:t>
            </a:r>
          </a:p>
        </p:txBody>
      </p:sp>
      <p:sp>
        <p:nvSpPr>
          <p:cNvPr id="16" name="TextBox 28"/>
          <p:cNvSpPr txBox="1">
            <a:spLocks noChangeArrowheads="1"/>
          </p:cNvSpPr>
          <p:nvPr/>
        </p:nvSpPr>
        <p:spPr bwMode="auto">
          <a:xfrm>
            <a:off x="5194052" y="5879013"/>
            <a:ext cx="39864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lvl="0" fontAlgn="base"/>
            <a:r>
              <a:rPr lang="ru-RU" sz="1200" dirty="0" smtClean="0">
                <a:latin typeface="Liberation Serif" panose="02020603050405020304" pitchFamily="18" charset="0"/>
              </a:rPr>
              <a:t>2024 год  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Дымов Сергей Николаевич, ОУ №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10</a:t>
            </a:r>
          </a:p>
          <a:p>
            <a:pPr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</a:t>
            </a:r>
            <a:r>
              <a:rPr lang="ru-RU" sz="1200" dirty="0" err="1">
                <a:latin typeface="Liberation Serif" pitchFamily="18" charset="0"/>
                <a:ea typeface="Calibri" pitchFamily="34" charset="0"/>
                <a:cs typeface="Calibri" pitchFamily="34" charset="0"/>
              </a:rPr>
              <a:t>Курмачев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Александр Владимирович, ОУ № 8,</a:t>
            </a:r>
          </a:p>
          <a:p>
            <a:pPr lvl="0" fontAlgn="base"/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                 Толмачев </a:t>
            </a:r>
            <a:r>
              <a:rPr lang="ru-RU" sz="1200" dirty="0">
                <a:latin typeface="Liberation Serif" pitchFamily="18" charset="0"/>
                <a:ea typeface="Calibri" pitchFamily="34" charset="0"/>
                <a:cs typeface="Calibri" pitchFamily="34" charset="0"/>
              </a:rPr>
              <a:t>Владислав </a:t>
            </a:r>
            <a:r>
              <a:rPr lang="ru-RU" sz="1200" dirty="0" smtClean="0">
                <a:latin typeface="Liberation Serif" pitchFamily="18" charset="0"/>
                <a:ea typeface="Calibri" pitchFamily="34" charset="0"/>
                <a:cs typeface="Calibri" pitchFamily="34" charset="0"/>
              </a:rPr>
              <a:t>Григорьевич, ОУ № 13                                    </a:t>
            </a:r>
            <a:endParaRPr lang="ru-RU" sz="1200" dirty="0">
              <a:latin typeface="Liberation Serif" pitchFamily="18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6" name="Picture 2" descr="\\server\обмен\!-Сохранено\Для Старковой Т.И\Воспитатель года 2024\фото с церемонии Воспитатель года 2024\IMG_147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6" t="18277" r="10274" b="6035"/>
          <a:stretch/>
        </p:blipFill>
        <p:spPr bwMode="auto">
          <a:xfrm>
            <a:off x="179512" y="5373216"/>
            <a:ext cx="2110286" cy="13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\обмен\!-Сохранено\Для Старковой Т.И\!!!!!!СЭД 2024\Слайды 2024\po8HHTJhn8PlO40cmrzZXzt_-KqFDhQuMDAlq_XkKzc7ExKPqrM3yPvJxKHEDrIjAKlsLRNPIFhONqGEjWJAqjy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0" t="35070" r="18453" b="13739"/>
          <a:stretch/>
        </p:blipFill>
        <p:spPr bwMode="auto">
          <a:xfrm>
            <a:off x="2411760" y="5373216"/>
            <a:ext cx="2650698" cy="1350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4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A0D2BCA-2CA1-4573-8EA7-C0BB50D04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7" t="12667" r="16683" b="8876"/>
          <a:stretch/>
        </p:blipFill>
        <p:spPr>
          <a:xfrm>
            <a:off x="574370" y="2118396"/>
            <a:ext cx="3515005" cy="2621208"/>
          </a:xfrm>
          <a:prstGeom prst="rect">
            <a:avLst/>
          </a:prstGeom>
        </p:spPr>
      </p:pic>
      <p:sp>
        <p:nvSpPr>
          <p:cNvPr id="162823" name="Rectangle 7">
            <a:extLst/>
          </p:cNvPr>
          <p:cNvSpPr>
            <a:spLocks noChangeArrowheads="1"/>
          </p:cNvSpPr>
          <p:nvPr/>
        </p:nvSpPr>
        <p:spPr bwMode="auto">
          <a:xfrm>
            <a:off x="323850" y="3068638"/>
            <a:ext cx="8424863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r>
              <a:rPr lang="ru-RU" sz="90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ru-RU" sz="15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292" name="Picture 4" descr="irbit_city_c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475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/>
          <p:cNvSpPr txBox="1">
            <a:spLocks noChangeArrowheads="1"/>
          </p:cNvSpPr>
          <p:nvPr/>
        </p:nvSpPr>
        <p:spPr bwMode="auto">
          <a:xfrm>
            <a:off x="1258888" y="142875"/>
            <a:ext cx="57419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Arial" charset="0"/>
              <a:buChar char="•"/>
              <a:defRPr sz="2000">
                <a:solidFill>
                  <a:schemeClr val="tx2"/>
                </a:solidFill>
                <a:latin typeface="Century Gothic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5AE53"/>
              </a:buClr>
              <a:buFont typeface="Arial" charset="0"/>
              <a:buChar char="•"/>
              <a:defRPr sz="2400">
                <a:solidFill>
                  <a:schemeClr val="tx2"/>
                </a:solidFill>
                <a:latin typeface="Century Gothic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848058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8B54D"/>
              </a:buClr>
              <a:buFont typeface="Arial" charset="0"/>
              <a:buChar char="•"/>
              <a:defRPr sz="1600">
                <a:solidFill>
                  <a:schemeClr val="tx2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Организация отдыха детей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8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и их оздоровления</a:t>
            </a:r>
          </a:p>
        </p:txBody>
      </p:sp>
      <p:pic>
        <p:nvPicPr>
          <p:cNvPr id="12296" name="Picture 70" descr="D:\Desktop\Упр._образ._лого_fina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98450"/>
            <a:ext cx="19081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1331640" y="1086090"/>
            <a:ext cx="524033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300" dirty="0">
                <a:latin typeface="Liberation Serif" pitchFamily="18" charset="0"/>
              </a:rPr>
              <a:t>Эффективная организация отдыха детей и их оздоровления, развитие системы внеурочной, сезонной занятости несовершеннолетних в Городском округе «город Ирбит» Свердловской области является одной из наиболее актуальных задач.</a:t>
            </a: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107950" y="1906588"/>
            <a:ext cx="42481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Финансирование  оздоровительной кампании</a:t>
            </a:r>
          </a:p>
        </p:txBody>
      </p:sp>
      <p:sp>
        <p:nvSpPr>
          <p:cNvPr id="18" name="TextBox 8"/>
          <p:cNvSpPr txBox="1">
            <a:spLocks noChangeArrowheads="1"/>
          </p:cNvSpPr>
          <p:nvPr/>
        </p:nvSpPr>
        <p:spPr bwMode="auto">
          <a:xfrm>
            <a:off x="179388" y="4634904"/>
            <a:ext cx="504031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Развитие материально-технической базы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муниципального загородного лагеря (</a:t>
            </a:r>
            <a:r>
              <a:rPr lang="ru-RU" altLang="ru-RU" sz="1400" b="1" dirty="0" err="1">
                <a:solidFill>
                  <a:srgbClr val="0000CC"/>
                </a:solidFill>
                <a:latin typeface="Liberation Serif" pitchFamily="18" charset="0"/>
              </a:rPr>
              <a:t>тыс.руб</a:t>
            </a:r>
            <a:r>
              <a:rPr lang="ru-RU" altLang="ru-RU" sz="1400" b="1" dirty="0">
                <a:solidFill>
                  <a:srgbClr val="0000CC"/>
                </a:solidFill>
                <a:latin typeface="Liberation Serif" pitchFamily="18" charset="0"/>
              </a:rPr>
              <a:t>.)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923934"/>
              </p:ext>
            </p:extLst>
          </p:nvPr>
        </p:nvGraphicFramePr>
        <p:xfrm>
          <a:off x="107949" y="5124330"/>
          <a:ext cx="6192243" cy="1617038"/>
        </p:xfrm>
        <a:graphic>
          <a:graphicData uri="http://schemas.openxmlformats.org/drawingml/2006/table">
            <a:tbl>
              <a:tblPr/>
              <a:tblGrid>
                <a:gridCol w="15658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17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82928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3115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Государственная программа</a:t>
                      </a:r>
                      <a:r>
                        <a:rPr lang="ru-RU" sz="850" kern="1200" baseline="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Свердловской области </a:t>
                      </a:r>
                      <a:r>
                        <a:rPr lang="ru-RU" sz="850" spc="-20" dirty="0">
                          <a:effectLst/>
                          <a:latin typeface="Liberation Serif"/>
                          <a:ea typeface="Times New Roman"/>
                          <a:cs typeface="Liberation Serif"/>
                        </a:rPr>
                        <a:t>«Развитие системы образования и реализация молодежной политики в Свердловской области до 2025 года», </a:t>
                      </a:r>
                      <a:r>
                        <a:rPr lang="ru-RU" sz="850" kern="1200" dirty="0">
                          <a:solidFill>
                            <a:schemeClr val="tx1"/>
                          </a:solidFill>
                          <a:latin typeface="Liberation Serif" pitchFamily="18" charset="0"/>
                          <a:ea typeface="+mn-ea"/>
                          <a:cs typeface="Times New Roman" pitchFamily="18" charset="0"/>
                        </a:rPr>
                        <a:t>подпрограмма «Укрепление и развитие материально-технической базы образовательных организаций Свердловской области» </a:t>
                      </a:r>
                      <a:endParaRPr kumimoji="0" lang="ru-RU" sz="85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Уровень бюджета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9141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Областной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1 560,00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1 212,33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1 344,70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21 126,70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8 638,09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Местный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1 440,00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1 813,96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3 067,04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19 501,60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10 861,00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65579"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ВСЕГО по годам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3 000,00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3 026,29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4 411,74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40 628, 30</a:t>
                      </a: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itchFamily="18" charset="0"/>
                          <a:cs typeface="Times New Roman" pitchFamily="18" charset="0"/>
                        </a:rPr>
                        <a:t>19 499,09</a:t>
                      </a:r>
                      <a:endParaRPr kumimoji="0" lang="ru-RU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marL="68575" marR="68575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1032" name="Picture 8" descr="https://irbitsalut.ru/uploadedFiles/images/2022/6_smena_novosti/LJmZD7R46jCOhkeNT-ozNivs2h82Oet-_tHep0L3Z9FzanW1Ddl_0AXwCN7CzWHUKWJ-SJh013IPG6CbHEkhJlM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30861" r="6323" b="12055"/>
          <a:stretch/>
        </p:blipFill>
        <p:spPr bwMode="auto">
          <a:xfrm>
            <a:off x="6406058" y="5111427"/>
            <a:ext cx="2607793" cy="162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4354513" y="1772816"/>
            <a:ext cx="4897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Основные формы </a:t>
            </a:r>
          </a:p>
          <a:p>
            <a:pPr algn="ctr" eaLnBrk="1" hangingPunct="1"/>
            <a:r>
              <a:rPr lang="ru-RU" altLang="ru-RU" sz="1400" b="1" dirty="0">
                <a:solidFill>
                  <a:srgbClr val="C00000"/>
                </a:solidFill>
                <a:latin typeface="Liberation Serif" pitchFamily="18" charset="0"/>
              </a:rPr>
              <a:t>организации отдыха и оздоровления детей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224771-27DA-4618-B215-EC09ABEB1DF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1" t="12829" r="10552" b="4371"/>
          <a:stretch/>
        </p:blipFill>
        <p:spPr>
          <a:xfrm>
            <a:off x="4859176" y="2276872"/>
            <a:ext cx="3888110" cy="275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6098"/>
      </p:ext>
    </p:extLst>
  </p:cSld>
  <p:clrMapOvr>
    <a:masterClrMapping/>
  </p:clrMapOvr>
  <p:transition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835150" y="438150"/>
            <a:ext cx="54731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МАОУ ДО «Спортивная школа»</a:t>
            </a:r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user7\Desktop\МЕДИА\ФОТО\эмблема новая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882" y="1628800"/>
            <a:ext cx="769598" cy="122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1"/>
          <p:cNvSpPr txBox="1">
            <a:spLocks/>
          </p:cNvSpPr>
          <p:nvPr/>
        </p:nvSpPr>
        <p:spPr bwMode="auto">
          <a:xfrm>
            <a:off x="179512" y="1772817"/>
            <a:ext cx="8372682" cy="489258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728" indent="0">
              <a:buNone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   </a:t>
            </a:r>
            <a:r>
              <a:rPr 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Результаты участия в соревнованиях за </a:t>
            </a:r>
            <a:r>
              <a:rPr lang="ru-RU" sz="1800" b="1" dirty="0" smtClean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2024 </a:t>
            </a:r>
            <a:r>
              <a:rPr lang="ru-RU" sz="1800" b="1" dirty="0">
                <a:solidFill>
                  <a:srgbClr val="C00000"/>
                </a:solidFill>
                <a:latin typeface="Liberation Serif" pitchFamily="18" charset="0"/>
                <a:cs typeface="Times New Roman" pitchFamily="18" charset="0"/>
              </a:rPr>
              <a:t>год: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Чемпионат и Первенство России, Всероссийские соревнования, Кубок России – 33 победителя и призера.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Первенства Уральского федерального округа – 19 победителей и призеров.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Учащиеся, вошедшие в состав сборных команд Свердловской области по видам спорта – 67 человек.</a:t>
            </a:r>
            <a:endParaRPr lang="ru-RU" sz="1900" dirty="0">
              <a:solidFill>
                <a:srgbClr val="FF0000"/>
              </a:solidFill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endParaRPr lang="ru-RU" sz="1900" dirty="0">
              <a:latin typeface="Liberation Serif" pitchFamily="18" charset="0"/>
              <a:cs typeface="Times New Roman" pitchFamily="18" charset="0"/>
            </a:endParaRPr>
          </a:p>
          <a:p>
            <a:pPr marL="109728" indent="0">
              <a:buNone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Присвоение спортивных разрядов и званий:  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юношеские разряды – </a:t>
            </a: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472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II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-</a:t>
            </a: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III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спортивные разряды </a:t>
            </a: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– </a:t>
            </a: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235 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latin typeface="Liberation Serif" pitchFamily="18" charset="0"/>
                <a:cs typeface="Times New Roman" pitchFamily="18" charset="0"/>
              </a:rPr>
              <a:t>I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спортивный разряд – </a:t>
            </a:r>
            <a:r>
              <a:rPr lang="ru-RU" sz="1800" dirty="0">
                <a:effectLst/>
                <a:latin typeface="Liberation Serif" panose="02020603050405020304" pitchFamily="18" charset="0"/>
                <a:ea typeface="Times New Roman" panose="02020603050405020304" pitchFamily="18" charset="0"/>
              </a:rPr>
              <a:t>28</a:t>
            </a: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КМС – 19 чел.;</a:t>
            </a:r>
          </a:p>
          <a:p>
            <a:pPr marL="452628" indent="-342900">
              <a:buFont typeface="Arial" panose="020B0604020202020204" pitchFamily="34" charset="0"/>
              <a:buChar char="•"/>
              <a:defRPr/>
            </a:pPr>
            <a:r>
              <a:rPr lang="ru-RU" sz="1900" dirty="0">
                <a:latin typeface="Liberation Serif" pitchFamily="18" charset="0"/>
                <a:cs typeface="Times New Roman" pitchFamily="18" charset="0"/>
              </a:rPr>
              <a:t>звание «Мастер спорта России» - 3 чел.</a:t>
            </a:r>
          </a:p>
        </p:txBody>
      </p:sp>
      <p:pic>
        <p:nvPicPr>
          <p:cNvPr id="11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44474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0D74592-D3CB-77C1-C190-5147D8D509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333421"/>
            <a:ext cx="1805960" cy="24079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9B6CA9D-FD28-3DCB-B211-F028558EA5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" r="297"/>
          <a:stretch/>
        </p:blipFill>
        <p:spPr>
          <a:xfrm>
            <a:off x="6798506" y="3798049"/>
            <a:ext cx="2087725" cy="15751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65E9A129-FA96-E5A7-C001-26D5B8C774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07" y="5349552"/>
            <a:ext cx="2087724" cy="139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603624"/>
      </p:ext>
    </p:extLst>
  </p:cSld>
  <p:clrMapOvr>
    <a:masterClrMapping/>
  </p:clrMapOvr>
  <p:transition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1403648" y="438150"/>
            <a:ext cx="5976664" cy="8309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Деятельность </a:t>
            </a:r>
          </a:p>
          <a:p>
            <a:pPr algn="ctr"/>
            <a:r>
              <a:rPr lang="ru-RU" altLang="ru-RU" sz="2400" b="1" dirty="0">
                <a:solidFill>
                  <a:srgbClr val="0000FF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Liberation Serif" pitchFamily="18" charset="0"/>
                <a:ea typeface="+mj-ea"/>
                <a:cs typeface="+mj-cs"/>
              </a:rPr>
              <a:t>МАОУ ДО «Центр детского творчества»</a:t>
            </a:r>
            <a:r>
              <a:rPr lang="ru-RU" altLang="ru-RU" sz="2400" b="1" dirty="0">
                <a:solidFill>
                  <a:srgbClr val="0000FF"/>
                </a:solidFill>
                <a:latin typeface="Liberation Serif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 descr="irbit_city_c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4474"/>
            <a:ext cx="814388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1"/>
          <p:cNvSpPr txBox="1"/>
          <p:nvPr/>
        </p:nvSpPr>
        <p:spPr bwMode="auto">
          <a:xfrm>
            <a:off x="323528" y="1606800"/>
            <a:ext cx="7560840" cy="3046335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25000" lnSpcReduction="20000"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8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60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4180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4230" indent="-398780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4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6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8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3030" indent="-398780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109855" indent="0">
              <a:buNone/>
              <a:defRPr/>
            </a:pPr>
            <a:r>
              <a:rPr lang="ru-RU" sz="5500" b="1" dirty="0">
                <a:solidFill>
                  <a:srgbClr val="C00000"/>
                </a:solidFill>
                <a:latin typeface="Liberation Serif" pitchFamily="18" charset="0"/>
                <a:cs typeface="Times New Roman" panose="02020603050405020304" pitchFamily="18" charset="0"/>
              </a:rPr>
              <a:t>Результаты участия коллективов в конкурсах за 2024 год:</a:t>
            </a: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endParaRPr lang="ru-RU" sz="1900" dirty="0">
              <a:latin typeface="Liberation Serif" pitchFamily="18" charset="0"/>
              <a:cs typeface="Times New Roman" panose="02020603050405020304" pitchFamily="18" charset="0"/>
            </a:endParaRP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Участие обучающихся художественной направленности в конкурсах различного уровня – </a:t>
            </a:r>
            <a:r>
              <a:rPr lang="ru-RU" altLang="en-US" sz="6400" dirty="0" smtClean="0">
                <a:latin typeface="Liberation Serif" pitchFamily="18" charset="0"/>
                <a:cs typeface="Times New Roman" panose="02020603050405020304" pitchFamily="18" charset="0"/>
              </a:rPr>
              <a:t>20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конкурсов / </a:t>
            </a: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347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победителей;</a:t>
            </a: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endParaRPr lang="ru-RU" sz="6400" dirty="0">
              <a:latin typeface="Liberation Serif" pitchFamily="18" charset="0"/>
              <a:cs typeface="Times New Roman" panose="02020603050405020304" pitchFamily="18" charset="0"/>
            </a:endParaRP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Всероссийские и региональные робототехнические соревнования – </a:t>
            </a:r>
            <a:endParaRPr lang="ru-RU" sz="6400" dirty="0" smtClean="0">
              <a:latin typeface="Liberation Serif" pitchFamily="18" charset="0"/>
              <a:cs typeface="Times New Roman" panose="02020603050405020304" pitchFamily="18" charset="0"/>
            </a:endParaRPr>
          </a:p>
          <a:p>
            <a:pPr marL="109855" indent="0">
              <a:buFont typeface="Arial" panose="020B0604020202020204" pitchFamily="34" charset="0"/>
              <a:buNone/>
              <a:defRPr/>
            </a:pPr>
            <a:r>
              <a:rPr lang="ru-RU" sz="6400" dirty="0" smtClean="0">
                <a:latin typeface="Liberation Serif" pitchFamily="18" charset="0"/>
                <a:cs typeface="Times New Roman" panose="02020603050405020304" pitchFamily="18" charset="0"/>
              </a:rPr>
              <a:t>      10 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соревнований / 16 победителей;</a:t>
            </a: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endParaRPr lang="ru-RU" sz="6400" dirty="0">
              <a:latin typeface="Liberation Serif" pitchFamily="18" charset="0"/>
              <a:cs typeface="Times New Roman" panose="02020603050405020304" pitchFamily="18" charset="0"/>
            </a:endParaRPr>
          </a:p>
          <a:p>
            <a:pPr marL="452755" indent="-342900">
              <a:buFont typeface="Arial" panose="020B0604020202020204" pitchFamily="34" charset="0"/>
              <a:buChar char="•"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Обучающиеся </a:t>
            </a:r>
            <a:r>
              <a:rPr lang="ru-RU" sz="6400" dirty="0" err="1">
                <a:latin typeface="Liberation Serif" pitchFamily="18" charset="0"/>
                <a:cs typeface="Times New Roman" panose="02020603050405020304" pitchFamily="18" charset="0"/>
              </a:rPr>
              <a:t>туристко</a:t>
            </a: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-краеведческой направленности имеют следующие результаты: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	- победители областных соревнований по спортивному туризму – 15 чел.;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	- присвоены разряды по спортивному туризму – 9 чел.;</a:t>
            </a:r>
          </a:p>
          <a:p>
            <a:pPr marL="109855" indent="0">
              <a:buNone/>
              <a:defRPr/>
            </a:pPr>
            <a:r>
              <a:rPr lang="ru-RU" sz="6400" dirty="0">
                <a:latin typeface="Liberation Serif" pitchFamily="18" charset="0"/>
                <a:cs typeface="Times New Roman" panose="02020603050405020304" pitchFamily="18" charset="0"/>
              </a:rPr>
              <a:t>	- 508 обучающихся участвовали в 22 походах выходного дня.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24328" y="1988840"/>
            <a:ext cx="1228782" cy="1152128"/>
          </a:xfrm>
          <a:prstGeom prst="ellipse">
            <a:avLst/>
          </a:prstGeom>
          <a:effectLst/>
        </p:spPr>
      </p:pic>
      <p:pic>
        <p:nvPicPr>
          <p:cNvPr id="17" name="Picture 2" descr="F:\Desktop\Упр._образ._лого_fin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64241"/>
            <a:ext cx="1782092" cy="12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/>
          <a:stretch>
            <a:fillRect/>
          </a:stretch>
        </p:blipFill>
        <p:spPr>
          <a:xfrm>
            <a:off x="412690" y="4636567"/>
            <a:ext cx="2598419" cy="17832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09" y="4635060"/>
            <a:ext cx="2699181" cy="17961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497" y="4626193"/>
            <a:ext cx="2710974" cy="18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75372"/>
      </p:ext>
    </p:extLst>
  </p:cSld>
  <p:clrMapOvr>
    <a:masterClrMapping/>
  </p:clrMapOvr>
  <p:transition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99767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жилищно-коммунального хозяйства и повышение энергетической эффективности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в Городском округе 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2026 года»</a:t>
            </a:r>
          </a:p>
        </p:txBody>
      </p:sp>
      <p:sp>
        <p:nvSpPr>
          <p:cNvPr id="60641" name="Rectangle 225"/>
          <p:cNvSpPr>
            <a:spLocks noChangeArrowheads="1"/>
          </p:cNvSpPr>
          <p:nvPr/>
        </p:nvSpPr>
        <p:spPr bwMode="auto">
          <a:xfrm>
            <a:off x="7452320" y="1340768"/>
            <a:ext cx="14081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graphicFrame>
        <p:nvGraphicFramePr>
          <p:cNvPr id="19590" name="Group 1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0467"/>
              </p:ext>
            </p:extLst>
          </p:nvPr>
        </p:nvGraphicFramePr>
        <p:xfrm>
          <a:off x="249080" y="1710655"/>
          <a:ext cx="8640960" cy="4449366"/>
        </p:xfrm>
        <a:graphic>
          <a:graphicData uri="http://schemas.openxmlformats.org/drawingml/2006/table">
            <a:tbl>
              <a:tblPr/>
              <a:tblGrid>
                <a:gridCol w="6216401"/>
                <a:gridCol w="1194205"/>
                <a:gridCol w="1230354"/>
              </a:tblGrid>
              <a:tr h="4797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 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4814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Обращение с твердыми бытовыми (коммунальными) отходами на       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3 939,6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4 359,7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74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Организация предоставления услуг бань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2026 года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4 550,0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5 042,1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9183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Благоустройство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2026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65 473,4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86 493,6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33077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Газификация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Городского округа «город Ирбит» Свердловской области до 2026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5 405,0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741,3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9329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 модернизация коммунальной инфраструктуры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108 935,4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79 138,4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9168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рационального и безопасного природопользования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lang="ru-RU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7 513,9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74 928,8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10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1026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195 817,3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250 703,9</a:t>
                      </a:r>
                    </a:p>
                  </a:txBody>
                  <a:tcPr marT="45717" marB="4571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981540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>
          <a:xfrm>
            <a:off x="446855" y="0"/>
            <a:ext cx="8229600" cy="1366838"/>
          </a:xfrm>
        </p:spPr>
        <p:txBody>
          <a:bodyPr>
            <a:normAutofit fontScale="90000"/>
          </a:bodyPr>
          <a:lstStyle/>
          <a:p>
            <a:pPr fontAlgn="t">
              <a:lnSpc>
                <a:spcPct val="100000"/>
              </a:lnSpc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туризма на территории </a:t>
            </a:r>
            <a:r>
              <a:rPr lang="ru-RU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2028 </a:t>
            </a:r>
            <a:r>
              <a:rPr lang="ru-RU" sz="28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года»</a:t>
            </a:r>
            <a:endParaRPr lang="ru-RU" sz="2800" b="1" dirty="0">
              <a:solidFill>
                <a:srgbClr val="000000"/>
              </a:solidFill>
              <a:effectLst/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61506" name="Group 6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48777186"/>
              </p:ext>
            </p:extLst>
          </p:nvPr>
        </p:nvGraphicFramePr>
        <p:xfrm>
          <a:off x="611560" y="1627639"/>
          <a:ext cx="7920880" cy="2332464"/>
        </p:xfrm>
        <a:graphic>
          <a:graphicData uri="http://schemas.openxmlformats.org/drawingml/2006/table">
            <a:tbl>
              <a:tblPr/>
              <a:tblGrid>
                <a:gridCol w="4968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Эстетика городского пространства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2028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21 903,1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55 179,1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t"/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внутреннего и въездного туризма на территории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2028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13 804,2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61 800,4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71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35 707,3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116 979,5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1518" name="Rectangle 60"/>
          <p:cNvSpPr>
            <a:spLocks noChangeArrowheads="1"/>
          </p:cNvSpPr>
          <p:nvPr/>
        </p:nvSpPr>
        <p:spPr bwMode="auto">
          <a:xfrm>
            <a:off x="6732239" y="1196752"/>
            <a:ext cx="19442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i="1" dirty="0">
                <a:solidFill>
                  <a:prstClr val="black"/>
                </a:solidFill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B594FCF-4ABC-4F97-A419-A5757BBEF8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47" y="4090765"/>
            <a:ext cx="3707904" cy="24659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6F41CD1-B827-4BCE-BFD0-3A4063A56F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554" y="4066358"/>
            <a:ext cx="3873645" cy="257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143935"/>
      </p:ext>
    </p:extLst>
  </p:cSld>
  <p:clrMapOvr>
    <a:masterClrMapping/>
  </p:clrMapOvr>
  <p:transition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defRPr/>
            </a:pP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сферы культуры в Городском округе «город Ирбит» Свердловской области до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2028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года»</a:t>
            </a:r>
          </a:p>
        </p:txBody>
      </p:sp>
      <p:graphicFrame>
        <p:nvGraphicFramePr>
          <p:cNvPr id="66680" name="Group 120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312774996"/>
              </p:ext>
            </p:extLst>
          </p:nvPr>
        </p:nvGraphicFramePr>
        <p:xfrm>
          <a:off x="251520" y="2852936"/>
          <a:ext cx="8649593" cy="2885279"/>
        </p:xfrm>
        <a:graphic>
          <a:graphicData uri="http://schemas.openxmlformats.org/drawingml/2006/table">
            <a:tbl>
              <a:tblPr/>
              <a:tblGrid>
                <a:gridCol w="50205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47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4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010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1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сферы культуры и искусства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2028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208 597,6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200 056,8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18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 Муниципальной программы «Развитие сферы культуры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2028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,4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97 610,0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44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246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297 666,8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DAF7FA">
                            <a:shade val="30000"/>
                            <a:satMod val="115000"/>
                          </a:srgbClr>
                        </a:gs>
                        <a:gs pos="50000">
                          <a:srgbClr val="DAF7FA">
                            <a:shade val="67500"/>
                            <a:satMod val="115000"/>
                          </a:srgbClr>
                        </a:gs>
                        <a:gs pos="100000">
                          <a:srgbClr val="DAF7FA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649" name="Rectangle 89"/>
          <p:cNvSpPr>
            <a:spLocks noChangeArrowheads="1"/>
          </p:cNvSpPr>
          <p:nvPr/>
        </p:nvSpPr>
        <p:spPr bwMode="auto">
          <a:xfrm>
            <a:off x="7380312" y="2276872"/>
            <a:ext cx="145616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127706184"/>
      </p:ext>
    </p:extLst>
  </p:cSld>
  <p:clrMapOvr>
    <a:masterClrMapping/>
  </p:clrMapOvr>
  <p:transition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530040" cy="108266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Динамика показателей культурно-досуговой сферы </a:t>
            </a:r>
            <a:b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Liberation Serif" panose="02020603050405020304" pitchFamily="18" charset="0"/>
                <a:cs typeface="Times New Roman" pitchFamily="18" charset="0"/>
              </a:rPr>
              <a:t>в ГО город Ирбит (ДК им. В.К.Костевича)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48</a:t>
            </a:fld>
            <a:endParaRPr lang="ru-RU" dirty="0"/>
          </a:p>
        </p:txBody>
      </p:sp>
      <p:graphicFrame>
        <p:nvGraphicFramePr>
          <p:cNvPr id="10" name="Содержимое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7976611"/>
              </p:ext>
            </p:extLst>
          </p:nvPr>
        </p:nvGraphicFramePr>
        <p:xfrm>
          <a:off x="395536" y="1410709"/>
          <a:ext cx="8496945" cy="2410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8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2999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612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73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5049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000" dirty="0" err="1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</a:t>
                      </a:r>
                      <a:endParaRPr lang="ru-RU" sz="2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1143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мероприятий 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224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221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98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Количество посетителей (ед.)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204 787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182 328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9821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2000" kern="12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+mn-ea"/>
                          <a:cs typeface="Times New Roman" pitchFamily="18" charset="0"/>
                        </a:rPr>
                        <a:t>Из них – детей (чел.)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38 428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cs typeface="Times New Roman" pitchFamily="18" charset="0"/>
                        </a:rPr>
                        <a:t>19 698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chemeClr val="accent4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8544F17-7A5C-4980-9D6A-D79D90F5B4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04" y="4307240"/>
            <a:ext cx="1574156" cy="15741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6741A94-B91F-4355-A935-7E5A673A5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5" y="4086206"/>
            <a:ext cx="3538788" cy="20162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F888789-780A-48CB-A8F2-AC845FC2AA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19673" r="-2794" b="-9554"/>
          <a:stretch/>
        </p:blipFill>
        <p:spPr>
          <a:xfrm>
            <a:off x="5600982" y="4081525"/>
            <a:ext cx="3411837" cy="224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0080"/>
      </p:ext>
    </p:extLst>
  </p:cSld>
  <p:clrMapOvr>
    <a:masterClrMapping/>
  </p:clrMapOvr>
  <p:transition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33955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«Ирбитского драматического театра им.А.Н.Островского»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7930291"/>
              </p:ext>
            </p:extLst>
          </p:nvPr>
        </p:nvGraphicFramePr>
        <p:xfrm>
          <a:off x="678117" y="1809883"/>
          <a:ext cx="7992888" cy="2242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203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0955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927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№ п/п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latin typeface="Liberation Serif" panose="02020603050405020304" pitchFamily="18" charset="0"/>
                        </a:rPr>
                        <a:t>2023 год</a:t>
                      </a:r>
                      <a:endParaRPr lang="ru-RU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Liberation Serif" panose="02020603050405020304" pitchFamily="18" charset="0"/>
                        </a:rPr>
                        <a:t>2024 год</a:t>
                      </a:r>
                      <a:endParaRPr lang="ru-RU" b="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405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1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спектаклей (ед.)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306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278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22528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Количество зрителей (тыс. чел.)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22,3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19,5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3</a:t>
                      </a:r>
                      <a:endParaRPr lang="ru-RU" sz="2000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Доходы (тыс. руб.)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</a:rPr>
                        <a:t>4 550</a:t>
                      </a:r>
                      <a:endParaRPr lang="ru-RU" sz="2000" b="1" dirty="0">
                        <a:solidFill>
                          <a:schemeClr val="bg1"/>
                        </a:solidFill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0" dirty="0">
                          <a:solidFill>
                            <a:schemeClr val="bg1"/>
                          </a:solidFill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4 890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EAB0E2">
                            <a:shade val="30000"/>
                            <a:satMod val="115000"/>
                          </a:srgbClr>
                        </a:gs>
                        <a:gs pos="50000">
                          <a:srgbClr val="EAB0E2">
                            <a:shade val="67500"/>
                            <a:satMod val="115000"/>
                          </a:srgbClr>
                        </a:gs>
                        <a:gs pos="100000">
                          <a:srgbClr val="EAB0E2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49</a:t>
            </a:fld>
            <a:endParaRPr lang="ru-RU" dirty="0"/>
          </a:p>
        </p:txBody>
      </p:sp>
      <p:pic>
        <p:nvPicPr>
          <p:cNvPr id="9" name="Рисунок 8" descr="EANYC-lKq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0770" y="4150424"/>
            <a:ext cx="1973322" cy="218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D90B75-8FE7-45A7-9577-EBFC932B46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23630" r="4304" b="4419"/>
          <a:stretch/>
        </p:blipFill>
        <p:spPr>
          <a:xfrm>
            <a:off x="5611720" y="4247925"/>
            <a:ext cx="3088888" cy="19856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F6ADBD5-38B1-4346-BDF8-3B5FEA235B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" t="6002" r="14767" b="-1750"/>
          <a:stretch/>
        </p:blipFill>
        <p:spPr>
          <a:xfrm>
            <a:off x="678116" y="4157215"/>
            <a:ext cx="2912654" cy="22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09437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7778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Муниципальные </a:t>
            </a:r>
            <a:r>
              <a:rPr lang="ru-RU" sz="3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учреждения ГО </a:t>
            </a: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город Ирбит</a:t>
            </a:r>
          </a:p>
        </p:txBody>
      </p:sp>
      <p:sp>
        <p:nvSpPr>
          <p:cNvPr id="10243" name="Rectangle 3"/>
          <p:cNvSpPr>
            <a:spLocks noGrp="1"/>
          </p:cNvSpPr>
          <p:nvPr>
            <p:ph type="body" sz="half" idx="1"/>
          </p:nvPr>
        </p:nvSpPr>
        <p:spPr>
          <a:xfrm>
            <a:off x="1619672" y="1340768"/>
            <a:ext cx="6429375" cy="515937"/>
          </a:xfrm>
        </p:spPr>
        <p:txBody>
          <a:bodyPr/>
          <a:lstStyle/>
          <a:p>
            <a:pPr marL="6350" indent="-6350" algn="ctr">
              <a:buFont typeface="Wingdings 2" pitchFamily="18" charset="2"/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Всего 47 муниципальных учреждений</a:t>
            </a:r>
          </a:p>
        </p:txBody>
      </p:sp>
      <p:graphicFrame>
        <p:nvGraphicFramePr>
          <p:cNvPr id="6" name="Group 10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0591054"/>
              </p:ext>
            </p:extLst>
          </p:nvPr>
        </p:nvGraphicFramePr>
        <p:xfrm>
          <a:off x="467544" y="2132856"/>
          <a:ext cx="8318500" cy="381642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214669"/>
                <a:gridCol w="1857381"/>
                <a:gridCol w="1727188"/>
                <a:gridCol w="1519262"/>
              </a:tblGrid>
              <a:tr h="7743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Подведомственность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Автономные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Бюджетные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Казенные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6759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Администрация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78752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образованием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13404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Управление культуры, физической культуры  и спорта 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44459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22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590589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440"/>
            <a:ext cx="8229600" cy="11235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библиотек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50</a:t>
            </a:fld>
            <a:endParaRPr lang="ru-RU" dirty="0"/>
          </a:p>
        </p:txBody>
      </p:sp>
      <p:graphicFrame>
        <p:nvGraphicFramePr>
          <p:cNvPr id="8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0897082"/>
              </p:ext>
            </p:extLst>
          </p:nvPr>
        </p:nvGraphicFramePr>
        <p:xfrm>
          <a:off x="467544" y="1196753"/>
          <a:ext cx="8496944" cy="359440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6992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492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Liberation Serif" panose="02020603050405020304" pitchFamily="18" charset="0"/>
                        </a:rPr>
                        <a:t>№ п\п</a:t>
                      </a:r>
                      <a:endParaRPr lang="ru-RU" sz="10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Показатель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2023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2024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Книжный фонд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224 718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219 668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в том числе – количество электронных изданий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230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234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Новые поступления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3 281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7 013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Выбытия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6 290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12 063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9 449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9 745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6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Количество посещений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160 947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189 225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342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7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 Книговыдача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201 561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201 313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8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библиотек, подключённых к Интернет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168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9</a:t>
                      </a:r>
                      <a:endParaRPr lang="ru-RU" sz="14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" marR="1524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Количество автоматизированных рабочих мест для читателей (ед.)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</a:rPr>
                        <a:t>12</a:t>
                      </a:r>
                      <a:endParaRPr lang="ru-RU" sz="1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624F3AB0-0A32-556A-9D78-8280F4C6E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992" y="5185218"/>
            <a:ext cx="2667475" cy="952057"/>
          </a:xfrm>
          <a:prstGeom prst="rect">
            <a:avLst/>
          </a:prstGeom>
          <a:effectLst>
            <a:softEdge rad="241300"/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BB7B319-6791-472E-86BF-90D348ACA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96901"/>
            <a:ext cx="3069379" cy="17284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DF836A45-AAB9-4A34-91E6-6137DECAF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67" y="4796901"/>
            <a:ext cx="2822222" cy="188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6982"/>
      </p:ext>
    </p:extLst>
  </p:cSld>
  <p:clrMapOvr>
    <a:masterClrMapping/>
  </p:clrMapOvr>
  <p:transition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944" y="0"/>
            <a:ext cx="8229600" cy="9795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dirty="0">
                <a:latin typeface="Liberation Serif" panose="02020603050405020304" pitchFamily="18" charset="0"/>
                <a:cs typeface="Times New Roman" pitchFamily="18" charset="0"/>
              </a:rPr>
              <a:t>Динамика основных показателей деятельности Историко-этнографического музея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51</a:t>
            </a:fld>
            <a:endParaRPr lang="ru-RU" dirty="0"/>
          </a:p>
        </p:txBody>
      </p:sp>
      <p:graphicFrame>
        <p:nvGraphicFramePr>
          <p:cNvPr id="9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8618008"/>
              </p:ext>
            </p:extLst>
          </p:nvPr>
        </p:nvGraphicFramePr>
        <p:xfrm>
          <a:off x="539552" y="944055"/>
          <a:ext cx="8208912" cy="33756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381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189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6614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57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505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№ </a:t>
                      </a:r>
                      <a:r>
                        <a:rPr lang="ru-RU" sz="1800" dirty="0" err="1">
                          <a:latin typeface="Liberation Serif" panose="02020603050405020304" pitchFamily="18" charset="0"/>
                        </a:rPr>
                        <a:t>п\п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Показатель</a:t>
                      </a:r>
                      <a:endParaRPr lang="ru-RU" sz="1800" dirty="0">
                        <a:latin typeface="Liberation Serif" panose="02020603050405020304" pitchFamily="18" charset="0"/>
                        <a:ea typeface="SimSu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2023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2400" dirty="0">
                          <a:latin typeface="Liberation Serif" panose="02020603050405020304" pitchFamily="18" charset="0"/>
                        </a:rPr>
                        <a:t>2024</a:t>
                      </a:r>
                      <a:endParaRPr lang="ru-RU" sz="24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806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Основной фонд: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 общее количество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15 170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15 391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965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посетителей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( чел.)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23 532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24 502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3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экскурсий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en-US" sz="1800" dirty="0">
                          <a:latin typeface="Liberation Serif" panose="02020603050405020304" pitchFamily="18" charset="0"/>
                        </a:rPr>
                        <a:t>1 </a:t>
                      </a: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251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1 148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574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4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Научно-просветительские мероприятия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82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80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145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5</a:t>
                      </a:r>
                      <a:endParaRPr lang="ru-RU" sz="1800" dirty="0"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Количество выставок (ед.)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</a:rPr>
                        <a:t>40</a:t>
                      </a:r>
                      <a:endParaRPr lang="ru-RU" sz="1800" dirty="0">
                        <a:latin typeface="Liberation Serif" panose="02020603050405020304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ru-RU" sz="1800" dirty="0">
                          <a:latin typeface="Liberation Serif" panose="02020603050405020304" pitchFamily="18" charset="0"/>
                          <a:ea typeface="Times New Roman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3E1A076-7565-4111-B2FB-A7CCA3EEC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094" y="4328430"/>
            <a:ext cx="1872208" cy="20279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1F0FA3B-18D2-475C-BAE3-62646D62C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44" y="4279866"/>
            <a:ext cx="3131840" cy="20865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E16124B-4B7B-4375-9EEA-83B40A14E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34" y="4292645"/>
            <a:ext cx="3129230" cy="208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9153"/>
      </p:ext>
    </p:extLst>
  </p:cSld>
  <p:clrMapOvr>
    <a:masterClrMapping/>
  </p:clrMapOvr>
  <p:transition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физической культуры, спорта и молодежной политики в Городском округе 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2028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года»</a:t>
            </a:r>
            <a:b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</a:b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26663" name="Group 3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728257007"/>
              </p:ext>
            </p:extLst>
          </p:nvPr>
        </p:nvGraphicFramePr>
        <p:xfrm>
          <a:off x="238345" y="2132856"/>
          <a:ext cx="8678864" cy="3587136"/>
        </p:xfrm>
        <a:graphic>
          <a:graphicData uri="http://schemas.openxmlformats.org/drawingml/2006/table">
            <a:tbl>
              <a:tblPr/>
              <a:tblGrid>
                <a:gridCol w="6107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85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858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818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262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Молодежь Городского округа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12 293,2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27 887,3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118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Патриотическое воспитание граждан Городского округа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260,0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01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физической культуры и спорта в  Городском округе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6 626,9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8 779,2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89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инфраструктуры объектов спорта муниципальной собственности в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Городском округе «город Ирбит» Свердловской области до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2028 </a:t>
                      </a: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59 790,1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71 796,0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4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78 710,2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108 722,5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A96FE3">
                            <a:tint val="66000"/>
                            <a:satMod val="160000"/>
                          </a:srgbClr>
                        </a:gs>
                        <a:gs pos="50000">
                          <a:srgbClr val="A96FE3">
                            <a:tint val="44500"/>
                            <a:satMod val="160000"/>
                          </a:srgbClr>
                        </a:gs>
                        <a:gs pos="100000">
                          <a:srgbClr val="A96FE3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8726" name="Rectangle 118"/>
          <p:cNvSpPr>
            <a:spLocks noChangeArrowheads="1"/>
          </p:cNvSpPr>
          <p:nvPr/>
        </p:nvSpPr>
        <p:spPr bwMode="auto">
          <a:xfrm>
            <a:off x="7596336" y="1700808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1326330158"/>
      </p:ext>
    </p:extLst>
  </p:cSld>
  <p:clrMapOvr>
    <a:masterClrMapping/>
  </p:clrMapOvr>
  <p:transition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715"/>
            <a:ext cx="8229600" cy="90750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28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«Молодежь Городского округа «город Ирбит» Свердловской области до 2028 года»</a:t>
            </a:r>
            <a:endParaRPr lang="ru-RU" sz="2800" dirty="0">
              <a:solidFill>
                <a:srgbClr val="0070C0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9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260943"/>
              </p:ext>
            </p:extLst>
          </p:nvPr>
        </p:nvGraphicFramePr>
        <p:xfrm>
          <a:off x="467544" y="908721"/>
          <a:ext cx="8352928" cy="28358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85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5893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44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909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00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№ 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r>
                        <a:rPr lang="ru-RU" sz="1600" dirty="0">
                          <a:latin typeface="Liberation Serif" pitchFamily="18" charset="0"/>
                        </a:rPr>
                        <a:t>/</a:t>
                      </a:r>
                      <a:r>
                        <a:rPr lang="ru-RU" sz="1600" dirty="0" err="1">
                          <a:latin typeface="Liberation Serif" pitchFamily="18" charset="0"/>
                        </a:rPr>
                        <a:t>п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Показатель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 2023 год, чел.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2024 год, чел. 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7307">
                <a:tc gridSpan="4">
                  <a:txBody>
                    <a:bodyPr/>
                    <a:lstStyle/>
                    <a:p>
                      <a:pPr algn="ctr"/>
                      <a:r>
                        <a:rPr kumimoji="0" lang="ru-RU" sz="1600" b="1" kern="1200" dirty="0">
                          <a:latin typeface="Liberation Serif" pitchFamily="18" charset="0"/>
                        </a:rPr>
                        <a:t>Количество трудоустроенных несовершеннолетних граждан</a:t>
                      </a:r>
                      <a:endParaRPr lang="ru-RU" sz="1600" b="1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29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1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Liberation Serif" pitchFamily="18" charset="0"/>
                        </a:rPr>
                        <a:t>Всего,</a:t>
                      </a:r>
                      <a:r>
                        <a:rPr lang="ru-RU" sz="1600" b="1" baseline="0" dirty="0">
                          <a:latin typeface="Liberation Serif" pitchFamily="18" charset="0"/>
                        </a:rPr>
                        <a:t> чел.</a:t>
                      </a:r>
                      <a:endParaRPr lang="ru-RU" sz="1600" b="1" dirty="0">
                        <a:latin typeface="Liberation Serif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Liberation Serif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847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2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Из</a:t>
                      </a:r>
                      <a:r>
                        <a:rPr lang="ru-RU" sz="1600" baseline="0" dirty="0">
                          <a:latin typeface="Liberation Serif" pitchFamily="18" charset="0"/>
                        </a:rPr>
                        <a:t> них: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ГО город Ирбит;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253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264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</a:rPr>
                        <a:t>3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</a:rPr>
                        <a:t>- при поддержке средств работодателей;</a:t>
                      </a:r>
                      <a:endParaRPr lang="ru-RU" sz="160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9537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Из</a:t>
                      </a:r>
                      <a:r>
                        <a:rPr kumimoji="0" lang="ru-RU" sz="1600" kern="1200" baseline="0" dirty="0">
                          <a:latin typeface="Liberation Serif" pitchFamily="18" charset="0"/>
                        </a:rPr>
                        <a:t> них:</a:t>
                      </a:r>
                    </a:p>
                    <a:p>
                      <a:pPr algn="l"/>
                      <a:r>
                        <a:rPr kumimoji="0" lang="ru-RU" sz="1600" kern="1200" dirty="0">
                          <a:latin typeface="Liberation Serif" pitchFamily="18" charset="0"/>
                        </a:rPr>
                        <a:t>- при поддержке средств Центра занятости населения.</a:t>
                      </a:r>
                      <a:endParaRPr lang="ru-RU" sz="160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263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Liberation Serif" pitchFamily="18" charset="0"/>
                          <a:cs typeface="Times New Roman" pitchFamily="18" charset="0"/>
                        </a:rPr>
                        <a:t>194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D2F57AD-0D2B-0BCE-A6A9-A4AA480B55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588" y="4005063"/>
            <a:ext cx="1844824" cy="18448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E24E752-2BEE-4A3E-BB95-8D77A6CE3E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69" r="-638" b="22844"/>
          <a:stretch/>
        </p:blipFill>
        <p:spPr>
          <a:xfrm>
            <a:off x="614795" y="4005063"/>
            <a:ext cx="3240360" cy="19442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B6D2590-EAA7-49DD-B0AF-13987AEAC6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6" t="3286" r="1306" b="46121"/>
          <a:stretch/>
        </p:blipFill>
        <p:spPr>
          <a:xfrm>
            <a:off x="5400028" y="3933056"/>
            <a:ext cx="3129177" cy="211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8451"/>
      </p:ext>
    </p:extLst>
  </p:cSld>
  <p:clrMapOvr>
    <a:masterClrMapping/>
  </p:clrMapOvr>
  <p:transition>
    <p:comb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4422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«Патриотическое воспитание граждан Городского округа «город Ирбит» Свердловской области  до 202</a:t>
            </a:r>
            <a:r>
              <a:rPr lang="en-US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5</a:t>
            </a:r>
            <a:r>
              <a:rPr lang="ru-RU" sz="24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 года»</a:t>
            </a:r>
            <a:endParaRPr lang="ru-RU" sz="2400" dirty="0">
              <a:solidFill>
                <a:srgbClr val="0070C0"/>
              </a:solidFill>
              <a:latin typeface="Liberation Serif" pitchFamily="18" charset="0"/>
            </a:endParaRPr>
          </a:p>
        </p:txBody>
      </p:sp>
      <p:graphicFrame>
        <p:nvGraphicFramePr>
          <p:cNvPr id="6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5844804"/>
              </p:ext>
            </p:extLst>
          </p:nvPr>
        </p:nvGraphicFramePr>
        <p:xfrm>
          <a:off x="755576" y="1214423"/>
          <a:ext cx="7776864" cy="55823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187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5912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68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2639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№ </a:t>
                      </a:r>
                    </a:p>
                    <a:p>
                      <a:pPr algn="ctr"/>
                      <a:r>
                        <a:rPr lang="ru-RU" sz="1400" dirty="0" err="1"/>
                        <a:t>п</a:t>
                      </a:r>
                      <a:r>
                        <a:rPr lang="ru-RU" sz="1400" dirty="0"/>
                        <a:t>/</a:t>
                      </a:r>
                      <a:r>
                        <a:rPr lang="ru-RU" sz="1400" dirty="0" err="1"/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  <a:p>
                      <a:pPr algn="ctr"/>
                      <a:r>
                        <a:rPr lang="ru-RU" sz="1400" dirty="0"/>
                        <a:t>Мероприятие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Кол-во участников, чел.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1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VII Окружная военно-спортивная игра "Школа безопасности"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559176785"/>
                  </a:ext>
                </a:extLst>
              </a:tr>
              <a:tr h="41878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2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Кинопоказ патриотических фильмов</a:t>
                      </a:r>
                      <a:endParaRPr lang="ru-RU" sz="1400" b="0" baseline="0" dirty="0">
                        <a:latin typeface="Liberation Serif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400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663045406"/>
                  </a:ext>
                </a:extLst>
              </a:tr>
              <a:tr h="443012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+mn-cs"/>
                        </a:rPr>
                        <a:t>3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Акция «Мы – граждане России» (торжественное вручение паспортов)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65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255614849"/>
                  </a:ext>
                </a:extLst>
              </a:tr>
              <a:tr h="68160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4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Городская военно-спортивная игра «Армейский экспресс» среди обучающихся 8-х классов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T="9525" anchor="ctr"/>
                </a:tc>
                <a:extLst>
                  <a:ext uri="{0D108BD9-81ED-4DB2-BD59-A6C34878D82A}">
                    <a16:rowId xmlns="" xmlns:a16="http://schemas.microsoft.com/office/drawing/2014/main" val="3382068041"/>
                  </a:ext>
                </a:extLst>
              </a:tr>
              <a:tr h="68160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5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Times New Roman"/>
                          <a:cs typeface="Times New Roman" pitchFamily="18" charset="0"/>
                        </a:rPr>
                        <a:t>Военно-спортивная игра «Соколы России» среди обучающихся 8-х классов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marL="68580" marR="68580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T="9525" anchor="ctr"/>
                </a:tc>
                <a:extLst>
                  <a:ext uri="{0D108BD9-81ED-4DB2-BD59-A6C34878D82A}">
                    <a16:rowId xmlns="" xmlns:a16="http://schemas.microsoft.com/office/drawing/2014/main" val="1773927069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6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«Георгиевская лента»</a:t>
                      </a:r>
                      <a:endParaRPr lang="ru-RU" sz="1400" b="0" i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8 000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27567183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</a:rPr>
                        <a:t>7</a:t>
                      </a:r>
                      <a:endParaRPr lang="ru-RU" sz="1400" b="0" dirty="0">
                        <a:latin typeface="Liberation Serif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Молодежная патриотическая акция «Время выбрало нас»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ru-RU" sz="1400" b="0" baseline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19831609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«Мой флаг»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1 500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246405436"/>
                  </a:ext>
                </a:extLst>
              </a:tr>
              <a:tr h="35325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Акция «Свеча памяти» </a:t>
                      </a:r>
                      <a:endParaRPr lang="ru-RU" sz="1400" b="0" kern="1200" dirty="0">
                        <a:solidFill>
                          <a:schemeClr val="dk1"/>
                        </a:solidFill>
                        <a:latin typeface="Liberation Serif" pitchFamily="18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69267688"/>
                  </a:ext>
                </a:extLst>
              </a:tr>
              <a:tr h="67721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latin typeface="Liberation Serif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kern="1200" dirty="0">
                          <a:solidFill>
                            <a:schemeClr val="dk1"/>
                          </a:solidFill>
                          <a:latin typeface="Liberation Serif" pitchFamily="18" charset="0"/>
                          <a:ea typeface="+mn-ea"/>
                          <a:cs typeface="+mn-cs"/>
                        </a:rPr>
                        <a:t>Военно-спортивная игра «Рассвет Победы - 2023» среди обучающихся общеобразовательных организаций Городского округа «город Ирбит» Свердловской области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0" dirty="0">
                          <a:latin typeface="Liberation Serif" pitchFamily="18" charset="0"/>
                          <a:ea typeface="Calibri"/>
                          <a:cs typeface="Times New Roman"/>
                        </a:rPr>
                        <a:t>150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68902774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082131"/>
      </p:ext>
    </p:extLst>
  </p:cSld>
  <p:clrMapOvr>
    <a:masterClrMapping/>
  </p:clrMapOvr>
  <p:transition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8742"/>
            <a:ext cx="8928992" cy="811731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Подпрограмма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в Городском округе «город Ирбит» Свердловской области</a:t>
            </a:r>
            <a:b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до 2028 года»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30774" y="1124744"/>
            <a:ext cx="84560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Liberation Serif" panose="02020603050405020304" pitchFamily="18" charset="0"/>
              </a:rPr>
              <a:t>За 2024 год на территории Городского округа «город Ирбит» Свердловской области проведено 182 физкультурное и спортивное мероприятие: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городские спортивные мероприятия (108)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мероприятия по внедрению ВФСК «ГТО» (9)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спортивные мероприятия, проводимые на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уровне Восточного управленческого округа (11)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областные мероприятия (45)</a:t>
            </a:r>
          </a:p>
          <a:p>
            <a:r>
              <a:rPr lang="ru-RU" sz="1700" dirty="0">
                <a:latin typeface="Liberation Serif" panose="02020603050405020304" pitchFamily="18" charset="0"/>
              </a:rPr>
              <a:t>- всероссийские мероприятия (9)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CF4064B-2B25-48F4-832E-F878764771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281" y="1772816"/>
            <a:ext cx="2627784" cy="14781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6F1E2E8F-AFF3-4C50-9CCE-B7A8E33BE2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536" y="3376241"/>
            <a:ext cx="2952328" cy="16613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674D583-3056-41F6-ACD9-E6C5DCC173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1880" y="3375006"/>
            <a:ext cx="2497401" cy="166135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4729390-7563-414B-B16E-4BB6C1EC84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19" y="3375006"/>
            <a:ext cx="2610781" cy="16613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DB916F82-7ECF-4FC3-8A82-7F1D59C84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83138"/>
            <a:ext cx="2734821" cy="153833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06F81C2D-A8E3-475A-B48F-4158D43393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91880" y="5105017"/>
            <a:ext cx="2460101" cy="164038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CE787ADC-7486-44D0-BB29-B7B2D8B2A6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019" y="5183138"/>
            <a:ext cx="2610782" cy="14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89497"/>
      </p:ext>
    </p:extLst>
  </p:cSld>
  <p:clrMapOvr>
    <a:masterClrMapping/>
  </p:clrMapOvr>
  <p:transition>
    <p:comb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62963-80FA-49AC-8E2A-CD7E2F375CD1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970339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b="1" dirty="0">
                <a:solidFill>
                  <a:srgbClr val="0070C0"/>
                </a:solidFill>
                <a:latin typeface="Liberation Serif" panose="02020603050405020304" pitchFamily="18" charset="0"/>
                <a:cs typeface="Times New Roman" pitchFamily="18" charset="0"/>
              </a:rPr>
              <a:t>Подпрограмма «Развитие инфраструктуры объектов спорта Муниципальной собственности в Городском округе «город Ирбит» Свердловской области до 2028 года»</a:t>
            </a:r>
            <a:r>
              <a:rPr lang="ru-RU" sz="2000" dirty="0">
                <a:latin typeface="Liberation Serif" panose="02020603050405020304" pitchFamily="18" charset="0"/>
              </a:rPr>
              <a:t/>
            </a:r>
            <a:br>
              <a:rPr lang="ru-RU" sz="2000" dirty="0">
                <a:latin typeface="Liberation Serif" panose="02020603050405020304" pitchFamily="18" charset="0"/>
              </a:rPr>
            </a:br>
            <a:endParaRPr lang="ru-RU" sz="2000" dirty="0">
              <a:solidFill>
                <a:srgbClr val="0070C0"/>
              </a:solidFill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6EB148E2-334F-4A3A-B60C-9FB158A34217}"/>
              </a:ext>
            </a:extLst>
          </p:cNvPr>
          <p:cNvSpPr/>
          <p:nvPr/>
        </p:nvSpPr>
        <p:spPr>
          <a:xfrm>
            <a:off x="755576" y="2348880"/>
            <a:ext cx="78488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 В 2024 году для организации тренировочного процесса и проведения мероприятий для СКА (спортивный клуб армрестлинга) «Ратибор» приобретено следующее оборудование: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  скамья Скотта, скамья Скотта стоя;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для организации тренировочного процесса и проведения мероприятий приобретено следующее оборудование: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профессиональный теннисный стол, разделительные барьеры, счетчики судейские в клуб настольного тенниса «Старт»;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- шахматные часы в шахматный клуб «Гамбит».</a:t>
            </a:r>
          </a:p>
          <a:p>
            <a:pPr algn="just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 В ноябре месяце заключен договор по разработке рабочей документации для объекта: «Обустройство </a:t>
            </a:r>
            <a:r>
              <a:rPr lang="ru-RU" dirty="0" err="1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лыжероллерной</a:t>
            </a:r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трассы в парке «Сосновая роща», расположенной по адресу: Свердловская область, г. Ирбит, ул. Дорожная, 6а</a:t>
            </a:r>
          </a:p>
        </p:txBody>
      </p:sp>
    </p:spTree>
    <p:extLst>
      <p:ext uri="{BB962C8B-B14F-4D97-AF65-F5344CB8AC3E}">
        <p14:creationId xmlns:p14="http://schemas.microsoft.com/office/powerpoint/2010/main" val="3218699904"/>
      </p:ext>
    </p:extLst>
  </p:cSld>
  <p:clrMapOvr>
    <a:masterClrMapping/>
  </p:clrMapOvr>
  <p:transition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57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32656"/>
            <a:ext cx="83529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«Доступное жилье молодым семьям, проживающим на территории </a:t>
            </a:r>
            <a:r>
              <a:rPr lang="ru-RU" sz="2400" b="1" dirty="0"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400" b="1" dirty="0" smtClean="0">
                <a:latin typeface="Liberation Serif" panose="02020603050405020304" pitchFamily="18" charset="0"/>
              </a:rPr>
              <a:t>2026 </a:t>
            </a:r>
            <a:r>
              <a:rPr lang="ru-RU" sz="2400" b="1" dirty="0">
                <a:latin typeface="Liberation Serif" panose="02020603050405020304" pitchFamily="18" charset="0"/>
              </a:rPr>
              <a:t>года»</a:t>
            </a:r>
            <a:endParaRPr lang="ru-RU" sz="2200" b="1" dirty="0"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290166"/>
              </p:ext>
            </p:extLst>
          </p:nvPr>
        </p:nvGraphicFramePr>
        <p:xfrm>
          <a:off x="256989" y="2420889"/>
          <a:ext cx="8587904" cy="3312368"/>
        </p:xfrm>
        <a:graphic>
          <a:graphicData uri="http://schemas.openxmlformats.org/drawingml/2006/table">
            <a:tbl>
              <a:tblPr/>
              <a:tblGrid>
                <a:gridCol w="5491560"/>
                <a:gridCol w="1512168"/>
                <a:gridCol w="1584176"/>
              </a:tblGrid>
              <a:tr h="5699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D0D0D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9591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жильем молодых семей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6 600,0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5 977,4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1243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Предоставление региональной поддержки молодым семьям на улучшение жилищных условий на территории </a:t>
                      </a:r>
                      <a:r>
                        <a:rPr lang="ru-RU" sz="1600" b="1" dirty="0" smtClean="0"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590,9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1 226,1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  <a:tr h="5398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D0D0D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T="45726" marB="45726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7 190,9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7 203,5</a:t>
                      </a:r>
                    </a:p>
                  </a:txBody>
                  <a:tcPr marT="45726" marB="4572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1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411688" y="1916832"/>
            <a:ext cx="1408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5877272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2704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40264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1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«Реализация основных направлений муниципальной политики в строительном комплексе </a:t>
            </a:r>
            <a:r>
              <a:rPr lang="ru-RU" sz="20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0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2026 </a:t>
            </a:r>
            <a:r>
              <a:rPr lang="ru-RU" sz="20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года»</a:t>
            </a:r>
          </a:p>
        </p:txBody>
      </p:sp>
      <p:graphicFrame>
        <p:nvGraphicFramePr>
          <p:cNvPr id="28700" name="Group 2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345656373"/>
              </p:ext>
            </p:extLst>
          </p:nvPr>
        </p:nvGraphicFramePr>
        <p:xfrm>
          <a:off x="323528" y="1529125"/>
          <a:ext cx="8643938" cy="4308750"/>
        </p:xfrm>
        <a:graphic>
          <a:graphicData uri="http://schemas.openxmlformats.org/drawingml/2006/table">
            <a:tbl>
              <a:tblPr/>
              <a:tblGrid>
                <a:gridCol w="5145677"/>
                <a:gridCol w="1825507"/>
                <a:gridCol w="1672754"/>
              </a:tblGrid>
              <a:tr h="3877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реализации Муниципальной программы «Реализация основных направлений муниципальной политики в строительном комплексе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37 327,8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43 945,1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1376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Формирование жилфонда для переселения граждан из жилых помещений, признанных непригодными для проживания и (или) с высоким уровнем износа 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3 354,5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10 502,8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19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градостроительной деятельности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в Городском округе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810, 7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592 443,6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76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41 493,0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646 891,5</a:t>
                      </a:r>
                    </a:p>
                  </a:txBody>
                  <a:tcPr marL="91439" marR="91439" marT="45724" marB="4572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73798" name="Rectangle 70"/>
          <p:cNvSpPr>
            <a:spLocks noChangeArrowheads="1"/>
          </p:cNvSpPr>
          <p:nvPr/>
        </p:nvSpPr>
        <p:spPr bwMode="auto">
          <a:xfrm>
            <a:off x="7717552" y="1159237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536" y="6021288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8165196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</a:rPr>
              <a:t>Муниципальная программа «Развитие транспортного комплекса </a:t>
            </a:r>
            <a:r>
              <a:rPr 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3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2026 </a:t>
            </a:r>
            <a:r>
              <a:rPr 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года»</a:t>
            </a:r>
            <a:endParaRPr lang="ru-RU" sz="23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iberation Serif" panose="02020603050405020304" pitchFamily="18" charset="0"/>
            </a:endParaRPr>
          </a:p>
        </p:txBody>
      </p:sp>
      <p:graphicFrame>
        <p:nvGraphicFramePr>
          <p:cNvPr id="75917" name="Group 14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38048899"/>
              </p:ext>
            </p:extLst>
          </p:nvPr>
        </p:nvGraphicFramePr>
        <p:xfrm>
          <a:off x="4304244" y="1916832"/>
          <a:ext cx="4566357" cy="4571960"/>
        </p:xfrm>
        <a:graphic>
          <a:graphicData uri="http://schemas.openxmlformats.org/drawingml/2006/table">
            <a:tbl>
              <a:tblPr/>
              <a:tblGrid>
                <a:gridCol w="2788036"/>
                <a:gridCol w="864096"/>
                <a:gridCol w="914225"/>
              </a:tblGrid>
              <a:tr h="403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ea typeface="Times New Roman" pitchFamily="18" charset="0"/>
                          <a:cs typeface="Calibri" pitchFamily="34" charset="0"/>
                        </a:rPr>
                        <a:t>Организация транспортного обслуживания населения на территории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94 711,5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61 935,2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Строительство, реконструкция, ремонт и содержание автомобильных дорог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163 609,3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373 144,4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447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безопасности дорожного движения на территории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года»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ea typeface="Times New Roman" pitchFamily="18" charset="0"/>
                        <a:cs typeface="Calibri" pitchFamily="34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1 198,1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1 796,0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2223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259 518,9</a:t>
                      </a:r>
                      <a:endParaRPr lang="ru-RU" sz="1400" b="1" dirty="0">
                        <a:latin typeface="Liberation Serif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Liberation Serif" panose="02020603050405020304" pitchFamily="18" charset="0"/>
                          <a:cs typeface="Times New Roman" panose="02020603050405020304" pitchFamily="18" charset="0"/>
                        </a:rPr>
                        <a:t>436 875,6</a:t>
                      </a:r>
                    </a:p>
                  </a:txBody>
                  <a:tcPr marL="43440" marR="43440"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0" y="1988840"/>
            <a:ext cx="3971198" cy="2088232"/>
          </a:xfrm>
        </p:spPr>
      </p:pic>
      <p:sp>
        <p:nvSpPr>
          <p:cNvPr id="75915" name="Rectangle 139"/>
          <p:cNvSpPr>
            <a:spLocks noChangeArrowheads="1"/>
          </p:cNvSpPr>
          <p:nvPr/>
        </p:nvSpPr>
        <p:spPr bwMode="auto">
          <a:xfrm>
            <a:off x="7308305" y="1412776"/>
            <a:ext cx="1562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0" y="4221088"/>
            <a:ext cx="3971198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488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609600" y="404664"/>
            <a:ext cx="8229600" cy="136815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Муниципальные унитарные предприятия</a:t>
            </a:r>
            <a: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  <a:t/>
            </a:r>
            <a:br>
              <a:rPr lang="ru-RU" sz="3200" b="1" dirty="0" smtClean="0">
                <a:solidFill>
                  <a:srgbClr val="7D1161"/>
                </a:solidFill>
                <a:latin typeface="Times New Roman" pitchFamily="18" charset="0"/>
              </a:rPr>
            </a:br>
            <a:r>
              <a:rPr lang="ru-RU" sz="3200" b="1" dirty="0" smtClean="0">
                <a:solidFill>
                  <a:srgbClr val="7D1161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</p:txBody>
      </p:sp>
      <p:sp>
        <p:nvSpPr>
          <p:cNvPr id="11267" name="Rectangle 3"/>
          <p:cNvSpPr>
            <a:spLocks noGrp="1"/>
          </p:cNvSpPr>
          <p:nvPr>
            <p:ph idx="1"/>
          </p:nvPr>
        </p:nvSpPr>
        <p:spPr>
          <a:xfrm>
            <a:off x="301625" y="1916833"/>
            <a:ext cx="8569325" cy="4032448"/>
          </a:xfrm>
        </p:spPr>
        <p:txBody>
          <a:bodyPr>
            <a:normAutofit/>
          </a:bodyPr>
          <a:lstStyle/>
          <a:p>
            <a:pPr marL="263525" indent="-263525" algn="ctr">
              <a:lnSpc>
                <a:spcPct val="80000"/>
              </a:lnSpc>
              <a:buFont typeface="Wingdings 2" pitchFamily="18" charset="2"/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На 01.01.20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2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5 года на территории ГО город Ирбит действует            2 муниципальных унитарных предприятия:</a:t>
            </a:r>
          </a:p>
          <a:p>
            <a:pPr marL="263525" indent="-263525">
              <a:lnSpc>
                <a:spcPct val="80000"/>
              </a:lnSpc>
              <a:buFont typeface="Wingdings 2" pitchFamily="18" charset="2"/>
              <a:buNone/>
            </a:pP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</a:endParaRPr>
          </a:p>
          <a:p>
            <a:pPr marL="263525" indent="-263525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      1. МУП МО город Ирбит «Городские тепловые сети»;</a:t>
            </a:r>
          </a:p>
          <a:p>
            <a:pPr marL="263525" indent="-263525">
              <a:buFont typeface="Wingdings 2" pitchFamily="18" charset="2"/>
              <a:buNone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         2. МУП </a:t>
            </a:r>
            <a:r>
              <a:rPr lang="ru-RU" sz="2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Г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</a:rPr>
              <a:t>О город Ирбит «Водоканал-Сервис».</a:t>
            </a:r>
          </a:p>
        </p:txBody>
      </p:sp>
      <p:sp>
        <p:nvSpPr>
          <p:cNvPr id="11268" name="AutoShape 5" descr="cover_437"/>
          <p:cNvSpPr>
            <a:spLocks noChangeAspect="1" noChangeArrowheads="1"/>
          </p:cNvSpPr>
          <p:nvPr/>
        </p:nvSpPr>
        <p:spPr bwMode="auto">
          <a:xfrm>
            <a:off x="14922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9" name="AutoShape 7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0" name="AutoShape 9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71" name="AutoShape 11" descr="cover_43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CEED9E-A52F-458E-B19A-8D5C64568BD6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60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260648"/>
            <a:ext cx="849694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>
                <a:latin typeface="Liberation Serif" panose="02020603050405020304" pitchFamily="18" charset="0"/>
              </a:rPr>
              <a:t>Муниципальная программа «Информатизация органов местного самоуправления  Городского округа «город Ирбит» Свердловской области до </a:t>
            </a:r>
            <a:r>
              <a:rPr lang="ru-RU" sz="2300" b="1" dirty="0" smtClean="0">
                <a:latin typeface="Liberation Serif" panose="02020603050405020304" pitchFamily="18" charset="0"/>
              </a:rPr>
              <a:t>2026 </a:t>
            </a:r>
            <a:r>
              <a:rPr lang="ru-RU" sz="2300" b="1" dirty="0">
                <a:latin typeface="Liberation Serif" panose="02020603050405020304" pitchFamily="18" charset="0"/>
              </a:rPr>
              <a:t>года»</a:t>
            </a:r>
            <a:endParaRPr lang="ru-RU" sz="23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127476"/>
              </p:ext>
            </p:extLst>
          </p:nvPr>
        </p:nvGraphicFramePr>
        <p:xfrm>
          <a:off x="1547664" y="2204864"/>
          <a:ext cx="60960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anchor="ctr" horzOverflow="overflow"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3 944,7</a:t>
                      </a: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15 896,6</a:t>
                      </a:r>
                    </a:p>
                  </a:txBody>
                  <a:tcPr anchor="ctr" horzOverflow="overflow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68144" y="162880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Liberation Serif" panose="02020603050405020304" pitchFamily="18" charset="0"/>
              </a:rPr>
              <a:t>тыс. рублей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pic>
        <p:nvPicPr>
          <p:cNvPr id="187394" name="Picture 2" descr="Муниципальная программа «Информатизация администрации Бикинского  муниципального района Хабаровского края» - Реестр муниципальных программ -  Программы -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429000"/>
            <a:ext cx="4536504" cy="307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6231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621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Муниципальная программа «Повышение инвестиционной привлекательности </a:t>
            </a:r>
            <a:r>
              <a:rPr lang="ru-RU" sz="23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3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2026 </a:t>
            </a:r>
            <a:r>
              <a:rPr lang="ru-RU" sz="23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года»</a:t>
            </a:r>
            <a:endParaRPr lang="ru-RU" sz="2300" dirty="0">
              <a:solidFill>
                <a:schemeClr val="tx1"/>
              </a:solidFill>
              <a:effectLst/>
              <a:latin typeface="Liberation Serif" panose="02020603050405020304" pitchFamily="18" charset="0"/>
            </a:endParaRPr>
          </a:p>
        </p:txBody>
      </p:sp>
      <p:graphicFrame>
        <p:nvGraphicFramePr>
          <p:cNvPr id="76914" name="Group 11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32611981"/>
              </p:ext>
            </p:extLst>
          </p:nvPr>
        </p:nvGraphicFramePr>
        <p:xfrm>
          <a:off x="395536" y="2348880"/>
          <a:ext cx="8534722" cy="2843809"/>
        </p:xfrm>
        <a:graphic>
          <a:graphicData uri="http://schemas.openxmlformats.org/drawingml/2006/table">
            <a:tbl>
              <a:tblPr/>
              <a:tblGrid>
                <a:gridCol w="5618040"/>
                <a:gridCol w="1548530"/>
                <a:gridCol w="1368152"/>
              </a:tblGrid>
              <a:tr h="9487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634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Развитие субъектов малого и среднего предпринимательства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1 500,0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1 600,0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Повышение эффективности управления собственностью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20 138,2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9 554,9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21 638,2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11 154,9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7D1161">
                            <a:tint val="66000"/>
                            <a:satMod val="160000"/>
                          </a:srgbClr>
                        </a:gs>
                        <a:gs pos="50000">
                          <a:srgbClr val="7D1161">
                            <a:tint val="44500"/>
                            <a:satMod val="160000"/>
                          </a:srgbClr>
                        </a:gs>
                        <a:gs pos="100000">
                          <a:srgbClr val="7D1161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7412360" y="1659731"/>
            <a:ext cx="14081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42668965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2969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«Обеспечение общественной безопасности на территории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2026 года</a:t>
            </a:r>
            <a:r>
              <a:rPr lang="ru-RU" sz="2400" b="1" dirty="0" smtClean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»</a:t>
            </a:r>
            <a:endParaRPr lang="ru-RU" sz="24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graphicFrame>
        <p:nvGraphicFramePr>
          <p:cNvPr id="36893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62306869"/>
              </p:ext>
            </p:extLst>
          </p:nvPr>
        </p:nvGraphicFramePr>
        <p:xfrm>
          <a:off x="303225" y="1916832"/>
          <a:ext cx="8623301" cy="4566756"/>
        </p:xfrm>
        <a:graphic>
          <a:graphicData uri="http://schemas.openxmlformats.org/drawingml/2006/table">
            <a:tbl>
              <a:tblPr/>
              <a:tblGrid>
                <a:gridCol w="5880278"/>
                <a:gridCol w="1330757"/>
                <a:gridCol w="1412266"/>
              </a:tblGrid>
              <a:tr h="50642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Наименование подпрограммы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19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Осуществление мер по защите населения и территорий от чрезвычайных ситуаций природного и техногенного характера, обеспечению пожарной безопасности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17 093,3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24 247,6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9723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Комплексные меры по профилактике правонарушений и преступлений в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2026 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722,0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910,1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7178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Обеспечение безопасности людей на водных объектах на территории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Городского округа «город Ирбит» Свердловской области до 2026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года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4,6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23,9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5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17 819,9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25 181,6</a:t>
                      </a:r>
                    </a:p>
                  </a:txBody>
                  <a:tcPr marL="91439" marR="9143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BD388">
                            <a:shade val="30000"/>
                            <a:satMod val="115000"/>
                          </a:srgbClr>
                        </a:gs>
                        <a:gs pos="50000">
                          <a:srgbClr val="FBD388">
                            <a:shade val="67500"/>
                            <a:satMod val="115000"/>
                          </a:srgbClr>
                        </a:gs>
                        <a:gs pos="100000">
                          <a:srgbClr val="FBD388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0969" name="Rectangle 73"/>
          <p:cNvSpPr>
            <a:spLocks noChangeArrowheads="1"/>
          </p:cNvSpPr>
          <p:nvPr/>
        </p:nvSpPr>
        <p:spPr bwMode="auto">
          <a:xfrm>
            <a:off x="7500938" y="1402929"/>
            <a:ext cx="1408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20991695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467544" y="997552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до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2028 года»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38941" name="Group 29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037149636"/>
              </p:ext>
            </p:extLst>
          </p:nvPr>
        </p:nvGraphicFramePr>
        <p:xfrm>
          <a:off x="323528" y="3284984"/>
          <a:ext cx="5112568" cy="1277970"/>
        </p:xfrm>
        <a:graphic>
          <a:graphicData uri="http://schemas.openxmlformats.org/drawingml/2006/table">
            <a:tbl>
              <a:tblPr/>
              <a:tblGrid>
                <a:gridCol w="2592288"/>
                <a:gridCol w="2520280"/>
              </a:tblGrid>
              <a:tr h="648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 год 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  <a:tr h="6298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800,0</a:t>
                      </a:r>
                    </a:p>
                  </a:txBody>
                  <a:tcPr marL="91439" marR="91439" marT="45728" marB="4572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53327" name="Rectangle 79"/>
          <p:cNvSpPr>
            <a:spLocks noChangeArrowheads="1"/>
          </p:cNvSpPr>
          <p:nvPr/>
        </p:nvSpPr>
        <p:spPr bwMode="auto">
          <a:xfrm>
            <a:off x="323528" y="2708920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  <p:pic>
        <p:nvPicPr>
          <p:cNvPr id="186370" name="Picture 2" descr="В Ульяновске в 2021 году усилят поддержку общественных организаций |  Администрация города Ульянов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299391"/>
            <a:ext cx="3117288" cy="43727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2438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95536" y="4852"/>
            <a:ext cx="8229600" cy="1917673"/>
          </a:xfrm>
        </p:spPr>
        <p:txBody>
          <a:bodyPr>
            <a:normAutofit/>
          </a:bodyPr>
          <a:lstStyle/>
          <a:p>
            <a:pPr lvl="0" fontAlgn="base">
              <a:lnSpc>
                <a:spcPct val="100000"/>
              </a:lnSpc>
              <a:spcAft>
                <a:spcPct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«Развитие кадровой политики в системе муниципального управления и противодействия коррупции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в</a:t>
            </a:r>
            <a:r>
              <a:rPr lang="ru-RU" sz="2400" b="1" dirty="0">
                <a:solidFill>
                  <a:schemeClr val="tx1"/>
                </a:solidFill>
                <a:effectLst/>
                <a:latin typeface="Liberation Serif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Городском округе «город Ирбит» Свердловской области до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2026 года»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54347" name="Group 75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174266142"/>
              </p:ext>
            </p:extLst>
          </p:nvPr>
        </p:nvGraphicFramePr>
        <p:xfrm>
          <a:off x="251520" y="2420888"/>
          <a:ext cx="8679308" cy="3109936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38253"/>
                <a:gridCol w="1254012"/>
                <a:gridCol w="1187043"/>
              </a:tblGrid>
              <a:tr h="6423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Наименование подпрограммы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2023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2024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736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Противодействие коррупции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2026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95,3</a:t>
                      </a:r>
                    </a:p>
                  </a:txBody>
                  <a:tcPr marL="91439" marR="91439" anchor="ctr" horzOverflow="overflow"/>
                </a:tc>
              </a:tr>
              <a:tr h="1151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Развитие кадровой политики в системе муниципального управления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</a:rPr>
                        <a:t> Городском округе «город Ирбит» Свердловской области до 2026 года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156,9</a:t>
                      </a:r>
                    </a:p>
                  </a:txBody>
                  <a:tcPr marL="91439" marR="91439" anchor="ctr" horzOverflow="overflow"/>
                </a:tc>
              </a:tr>
              <a:tr h="5798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ИТОГО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150,0</a:t>
                      </a: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Liberation Serif" panose="02020603050405020304" pitchFamily="18" charset="0"/>
                          <a:cs typeface="Times New Roman" pitchFamily="18" charset="0"/>
                        </a:rPr>
                        <a:t>252,2</a:t>
                      </a:r>
                    </a:p>
                  </a:txBody>
                  <a:tcPr marL="91439" marR="91439" anchor="ctr" horzOverflow="overflow"/>
                </a:tc>
              </a:tr>
            </a:tbl>
          </a:graphicData>
        </a:graphic>
      </p:graphicFrame>
      <p:sp>
        <p:nvSpPr>
          <p:cNvPr id="54345" name="Rectangle 73"/>
          <p:cNvSpPr>
            <a:spLocks noChangeArrowheads="1"/>
          </p:cNvSpPr>
          <p:nvPr/>
        </p:nvSpPr>
        <p:spPr bwMode="auto">
          <a:xfrm>
            <a:off x="7429499" y="1933365"/>
            <a:ext cx="1408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iberation Serif" panose="02020603050405020304" pitchFamily="18" charset="0"/>
                <a:cs typeface="Times New Roman" pitchFamily="18" charset="0"/>
              </a:rPr>
              <a:t>тыс.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35982735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4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Муниципальная программа «Формирование современной городской среды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Городского округа «город Ирбит» Свердловской области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на 2018-2027 годы»</a:t>
            </a:r>
            <a:endParaRPr lang="ru-RU" sz="2400" dirty="0">
              <a:latin typeface="Liberation Serif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84559091"/>
              </p:ext>
            </p:extLst>
          </p:nvPr>
        </p:nvGraphicFramePr>
        <p:xfrm>
          <a:off x="1763688" y="1988840"/>
          <a:ext cx="5980104" cy="1220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052"/>
                <a:gridCol w="2990052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2023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Liberation Serif" panose="02020603050405020304" pitchFamily="18" charset="0"/>
                        </a:rPr>
                        <a:t>2024 год</a:t>
                      </a:r>
                      <a:endParaRPr lang="ru-RU" sz="2000" dirty="0">
                        <a:solidFill>
                          <a:schemeClr val="tx1"/>
                        </a:solidFill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5724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54 928,5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163 772,9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82B0E2">
                            <a:shade val="30000"/>
                            <a:satMod val="115000"/>
                          </a:srgbClr>
                        </a:gs>
                        <a:gs pos="50000">
                          <a:srgbClr val="82B0E2">
                            <a:shade val="67500"/>
                            <a:satMod val="115000"/>
                          </a:srgbClr>
                        </a:gs>
                        <a:gs pos="100000">
                          <a:srgbClr val="82B0E2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13A2EA-EDDD-4ECF-94E7-0B579430665B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65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98018" y="155679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</a:t>
            </a:r>
            <a:r>
              <a:rPr lang="ru-RU" dirty="0" smtClean="0">
                <a:latin typeface="Liberation Serif" panose="02020603050405020304" pitchFamily="18" charset="0"/>
              </a:rPr>
              <a:t>ыс. рублей</a:t>
            </a:r>
            <a:endParaRPr lang="ru-RU" dirty="0">
              <a:latin typeface="Liberation Serif" panose="02020603050405020304" pitchFamily="18" charset="0"/>
            </a:endParaRPr>
          </a:p>
        </p:txBody>
      </p:sp>
      <p:sp>
        <p:nvSpPr>
          <p:cNvPr id="7" name="AutoShape 2" descr="Картинки по запросу формирование современной городской среды"/>
          <p:cNvSpPr>
            <a:spLocks noChangeAspect="1" noChangeArrowheads="1"/>
          </p:cNvSpPr>
          <p:nvPr/>
        </p:nvSpPr>
        <p:spPr bwMode="auto">
          <a:xfrm>
            <a:off x="155575" y="-754063"/>
            <a:ext cx="238125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3538" name="Picture 2" descr="https://moirbit.ru/upload/images/4%285%2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420595"/>
            <a:ext cx="4450661" cy="29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540" name="Picture 4" descr="https://moirbit.ru/upload/images/6%283%2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2"/>
          <a:stretch/>
        </p:blipFill>
        <p:spPr bwMode="auto">
          <a:xfrm>
            <a:off x="5155090" y="3420595"/>
            <a:ext cx="3089317" cy="296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274248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524D6-7005-4928-A849-2F2CDDECCE2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66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260648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Муниципальная программа </a:t>
            </a:r>
            <a:r>
              <a:rPr lang="ru-RU" b="1" dirty="0" smtClean="0">
                <a:latin typeface="Liberation Serif" panose="02020603050405020304" pitchFamily="18" charset="0"/>
              </a:rPr>
              <a:t>«Профилактика терроризма, а также минимизация и (или) ликвидация последствий его проявлений </a:t>
            </a:r>
            <a:r>
              <a:rPr lang="ru-RU" b="1" dirty="0">
                <a:latin typeface="Liberation Serif" panose="02020603050405020304" pitchFamily="18" charset="0"/>
              </a:rPr>
              <a:t>в Городском округе «город Ирбит» Свердловской области </a:t>
            </a:r>
            <a:r>
              <a:rPr lang="ru-RU" b="1" dirty="0" smtClean="0">
                <a:latin typeface="Liberation Serif" panose="02020603050405020304" pitchFamily="18" charset="0"/>
              </a:rPr>
              <a:t>до 2026 года»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124028"/>
              </p:ext>
            </p:extLst>
          </p:nvPr>
        </p:nvGraphicFramePr>
        <p:xfrm>
          <a:off x="1691680" y="1772816"/>
          <a:ext cx="5544616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2880320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2023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Liberation Serif" panose="02020603050405020304" pitchFamily="18" charset="0"/>
                        </a:rPr>
                        <a:t>2024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iberation Serif" panose="02020603050405020304" pitchFamily="18" charset="0"/>
                        <a:cs typeface="Times New Roman" pitchFamily="18" charset="0"/>
                      </a:endParaRPr>
                    </a:p>
                  </a:txBody>
                  <a:tcPr marL="91439" marR="91439" anchor="ctr" horzOverflow="overflow"/>
                </a:tc>
              </a:tr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463,0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Liberation Serif" panose="02020603050405020304" pitchFamily="18" charset="0"/>
                        </a:rPr>
                        <a:t>474,6</a:t>
                      </a:r>
                      <a:endParaRPr lang="ru-RU" dirty="0">
                        <a:latin typeface="Liberation Serif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0312" y="1183978"/>
            <a:ext cx="1348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>
                <a:latin typeface="Liberation Serif" panose="02020603050405020304" pitchFamily="18" charset="0"/>
              </a:rPr>
              <a:t>тыс. рублей</a:t>
            </a:r>
          </a:p>
        </p:txBody>
      </p:sp>
      <p:sp>
        <p:nvSpPr>
          <p:cNvPr id="6" name="AutoShape 2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Профилактика терроризма - Статьи - Деятельность - Антитеррористическая  комиссия - Безопасность - Волчанский городской округ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6376" name="Picture 8" descr="http://volchansk-adm.ru/media/project_mo_718/04/30/7d/8b/aa/93/photo_02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84984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422388"/>
      </p:ext>
    </p:extLst>
  </p:cSld>
  <p:clrMapOvr>
    <a:masterClrMapping/>
  </p:clrMapOvr>
  <p:transition>
    <p:comb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877" y="692696"/>
            <a:ext cx="8767663" cy="532453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i="1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    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В 2024 году на исполнение публичных нормативных обязательств направлено</a:t>
            </a:r>
            <a:r>
              <a:rPr lang="ru-RU" sz="2400" b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Liberation Serif" panose="02020603050405020304" pitchFamily="18" charset="0"/>
              </a:rPr>
              <a:t> 5 988,2 </a:t>
            </a:r>
            <a:r>
              <a:rPr lang="ru-RU" sz="2400" dirty="0" smtClean="0">
                <a:ln w="10160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Liberation Serif" panose="02020603050405020304" pitchFamily="18" charset="0"/>
              </a:rPr>
              <a:t>тыс. руб., в том числе:</a:t>
            </a:r>
            <a:endParaRPr lang="ru-RU" sz="2400" b="1" dirty="0" smtClean="0">
              <a:ln w="10160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осуществление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мер социальной поддержки студентов, обучающихся в образовательных организациях высшего профессионального образования по договорам о целевом обучении (ежемесячная муниципальная стипендия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) –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2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433,3 тыс. руб.</a:t>
            </a:r>
          </a:p>
          <a:p>
            <a:pPr marL="457200" indent="-457200">
              <a:buFontTx/>
              <a:buChar char="-"/>
            </a:pP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предоставление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дополнительной меры социальной поддержки в виде единовременной денежной выплаты семье гражданина, убывшего для прохождения военной службы по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контракту – 2 800 тыс. руб.;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выплаты Почетным гражданам –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336,4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пожизненное ежемесячное денежное вознаграждение ветеранам мотоспорта – 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418,5 </a:t>
            </a:r>
            <a:r>
              <a:rPr lang="ru-RU" sz="2400" dirty="0">
                <a:solidFill>
                  <a:schemeClr val="tx1"/>
                </a:solidFill>
                <a:latin typeface="Liberation Serif" panose="02020603050405020304" pitchFamily="18" charset="0"/>
              </a:rPr>
              <a:t>тыс. руб</a:t>
            </a:r>
            <a:r>
              <a:rPr lang="ru-RU" sz="24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2400" y="6512768"/>
            <a:ext cx="588336" cy="228600"/>
          </a:xfrm>
        </p:spPr>
        <p:txBody>
          <a:bodyPr/>
          <a:lstStyle/>
          <a:p>
            <a:fld id="{39525599-B71D-41F3-8B25-72192D0EA9B2}" type="slidenum">
              <a:rPr lang="ru-RU" b="1" smtClean="0">
                <a:solidFill>
                  <a:schemeClr val="tx1"/>
                </a:solidFill>
              </a:rPr>
              <a:pPr/>
              <a:t>67</a:t>
            </a:fld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2015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19256" cy="57606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600" dirty="0" smtClean="0">
                <a:solidFill>
                  <a:schemeClr val="tx1"/>
                </a:solidFill>
              </a:rPr>
              <a:t>Источники  внутреннего финансирования дефицита бюджета ГО город Ирбит,  тыс. руб. </a:t>
            </a:r>
            <a:br>
              <a:rPr lang="ru-RU" sz="1600" dirty="0" smtClean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4926561"/>
              </p:ext>
            </p:extLst>
          </p:nvPr>
        </p:nvGraphicFramePr>
        <p:xfrm>
          <a:off x="539552" y="692696"/>
          <a:ext cx="7848871" cy="59469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666"/>
                <a:gridCol w="3268061"/>
                <a:gridCol w="865232"/>
                <a:gridCol w="865228"/>
                <a:gridCol w="865228"/>
                <a:gridCol w="865228"/>
                <a:gridCol w="865228"/>
              </a:tblGrid>
              <a:tr h="86688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Наименование источников внутреннего финансирования дефицита бюджета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                                                        2020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за 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2021 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год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2022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 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2023 год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 smtClean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Исполнено за</a:t>
                      </a:r>
                    </a:p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2024 год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27571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7</a:t>
                      </a:r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90452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Получение кредитов от других бюджетов бюджетной системы Российской Федерации бюджетами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17 000,0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20 000,0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80</a:t>
                      </a:r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000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60 000,0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12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Погашение бюджетами городских округов кредитов от других бюджетов бюджетной системы Российской Федерации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-1 594,1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-1 468,9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-2 683,3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-4 683,3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-11 908,6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96994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Изменение остатков  средств на счетах по учету средств бюджетов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-57 841,4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93 520,3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- 31 139,1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-</a:t>
                      </a:r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57 093,5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-29 157,4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99126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Возврат бюджетных кредитов, предоставленных юридическим лицам из бюджетов  городских округов в валюте Российской Федерации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32,6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1170829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Исполнение муниципальных гарантий городских округов  в валюте Российской Федерации в случае, если исполнение гарантом муниципальных гарантий ведет к возникновению права регрессного требования гаранта к принципалу, либо обусловлено уступкой гаранту прав требования бенефициара к принципалу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654625">
                <a:tc>
                  <a:txBody>
                    <a:bodyPr/>
                    <a:lstStyle/>
                    <a:p>
                      <a:pPr algn="r" fontAlgn="b"/>
                      <a:r>
                        <a:rPr lang="ru-RU" sz="1000" b="1" i="0" u="none" strike="noStrike" dirty="0">
                          <a:effectLst/>
                          <a:latin typeface="Times New Roman"/>
                        </a:rPr>
                        <a:t>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/>
                        </a:rPr>
                        <a:t>Итого источников внутреннего  финансирования дефицитов  бюджетов (дефицит (-); профицит (+))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 42 435,5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-92 051,3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13 789,7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-18 223,2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</a:rPr>
                        <a:t>-18 934,0</a:t>
                      </a:r>
                      <a:endParaRPr lang="ru-RU" sz="12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5599-B71D-41F3-8B25-72192D0EA9B2}" type="slidenum">
              <a:rPr lang="ru-RU" smtClean="0"/>
              <a:pPr/>
              <a:t>68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09501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936104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i="1" dirty="0" smtClean="0">
                <a:latin typeface="Liberation Serif" panose="02020603050405020304" pitchFamily="18" charset="0"/>
              </a:rPr>
              <a:t>Долговые обязательства ГО город Ирбит</a:t>
            </a:r>
            <a:endParaRPr lang="ru-RU" sz="3200" i="1" dirty="0">
              <a:latin typeface="Liberation Serif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2CEEB3-AD9E-4134-99A3-3A9EDB5631E2}" type="slidenum">
              <a:rPr lang="ru-RU" smtClean="0"/>
              <a:pPr>
                <a:defRPr/>
              </a:pPr>
              <a:t>69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948135420"/>
              </p:ext>
            </p:extLst>
          </p:nvPr>
        </p:nvGraphicFramePr>
        <p:xfrm>
          <a:off x="611560" y="1412776"/>
          <a:ext cx="813690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841129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60408" y="26064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/>
              <a:t>Объем инвестиций в экономику города</a:t>
            </a:r>
            <a:r>
              <a:rPr lang="ru-RU" sz="3200" b="1" i="1" dirty="0"/>
              <a:t> </a:t>
            </a:r>
          </a:p>
        </p:txBody>
      </p:sp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874858226"/>
              </p:ext>
            </p:extLst>
          </p:nvPr>
        </p:nvGraphicFramePr>
        <p:xfrm>
          <a:off x="755576" y="1416716"/>
          <a:ext cx="741682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804248" y="1022627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млн. рублей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6237312"/>
            <a:ext cx="20143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*-</a:t>
            </a:r>
            <a:r>
              <a:rPr lang="ru-RU" sz="1200" dirty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предварительные данные</a:t>
            </a:r>
            <a:endParaRPr lang="ru-RU" sz="1200" dirty="0">
              <a:solidFill>
                <a:prstClr val="black"/>
              </a:solidFill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8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16632"/>
            <a:ext cx="8640960" cy="6480720"/>
          </a:xfrm>
          <a:noFill/>
          <a:ln w="76200">
            <a:solidFill>
              <a:schemeClr val="accent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hardEdge"/>
          </a:sp3d>
          <a:extLst/>
        </p:spPr>
        <p:txBody>
          <a:bodyPr>
            <a:normAutofit fontScale="85000" lnSpcReduction="20000"/>
          </a:bodyPr>
          <a:lstStyle/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 smtClean="0"/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По вопросам, касающимся бюджета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области, обращаться в Финансовое управление администрации 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адрес:             город Ирбит, улица Революции,16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                        кабинет № 5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телефоны:  6-30-33, 6-29-06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en-US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адрес электронной почты : </a:t>
            </a:r>
            <a:r>
              <a:rPr lang="en-US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fuirbit@rambler.ru</a:t>
            </a: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руководитель: Тарасова Любовь Алексеевна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Также задать вопрос можно на официальном сайте Администрации </a:t>
            </a:r>
            <a:r>
              <a:rPr lang="ru-RU" sz="2800" b="1" i="1" dirty="0">
                <a:solidFill>
                  <a:srgbClr val="7030A0"/>
                </a:solidFill>
                <a:latin typeface="Liberation Serif" panose="02020603050405020304" pitchFamily="18" charset="0"/>
              </a:rPr>
              <a:t>Городского округа «город Ирбит» Свердловской области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/раздел «Обращения граждан»/ «Приемная онлайн»           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</a:t>
            </a:r>
            <a:r>
              <a:rPr lang="en-US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://moirbit.ru/online/priemnaya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7030A0"/>
                </a:solidFill>
                <a:latin typeface="Liberation Serif" panose="02020603050405020304" pitchFamily="18" charset="0"/>
              </a:rPr>
              <a:t> </a:t>
            </a: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  <a:latin typeface="Liberation Serif" panose="02020603050405020304" pitchFamily="18" charset="0"/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sz="2800" b="1" i="1" dirty="0" smtClean="0">
              <a:solidFill>
                <a:srgbClr val="7030A0"/>
              </a:solidFill>
            </a:endParaRPr>
          </a:p>
          <a:p>
            <a:pPr marL="0" indent="0"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sp>
        <p:nvSpPr>
          <p:cNvPr id="141317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88963" cy="22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54CB80-0328-4EAC-9A38-E224558A54B9}" type="slidenum">
              <a:rPr lang="ru-RU" altLang="ru-RU" b="1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ru-RU" altLang="ru-RU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158895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052736"/>
            <a:ext cx="7931224" cy="5547643"/>
          </a:xfrm>
        </p:spPr>
        <p:txBody>
          <a:bodyPr/>
          <a:lstStyle/>
          <a:p>
            <a:pPr marL="0" indent="0" algn="just">
              <a:buNone/>
            </a:pPr>
            <a:endParaRPr lang="ru-RU" sz="2800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cs typeface="Times New Roman" panose="02020603050405020304" pitchFamily="18" charset="0"/>
              </a:rPr>
              <a:t>Вы можете дать оценку  информационному ресурсу «Бюджет для граждан», поучаствовав  в опросе на официальном 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сайте </a:t>
            </a:r>
            <a:r>
              <a:rPr lang="ru-RU" sz="28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Администрации Городского округа «город Ирбит» Свердловской области</a:t>
            </a:r>
          </a:p>
          <a:p>
            <a:pPr marL="0" indent="0" algn="ctr">
              <a:buNone/>
            </a:pP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/раздел «Опросы» </a:t>
            </a:r>
            <a:r>
              <a:rPr lang="en-US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  <a:hlinkClick r:id="rId2"/>
              </a:rPr>
              <a:t>http://moirbit.ru/oprosy/</a:t>
            </a:r>
            <a:r>
              <a:rPr lang="ru-RU" sz="28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erif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erif" panose="02020603050405020304" pitchFamily="18" charset="0"/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endParaRPr lang="ru-RU" b="1" i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9709F94-ABE8-459E-80A7-28BBB853D49B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666813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/>
          </p:cNvSpPr>
          <p:nvPr/>
        </p:nvSpPr>
        <p:spPr bwMode="auto">
          <a:xfrm>
            <a:off x="389431" y="332656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sz="3200" b="1" dirty="0">
                <a:solidFill>
                  <a:srgbClr val="000000"/>
                </a:solidFill>
              </a:rPr>
              <a:t>Обеспеченность торговыми площадями</a:t>
            </a:r>
          </a:p>
          <a:p>
            <a:pPr algn="ctr"/>
            <a:r>
              <a:rPr lang="ru-RU" sz="3200" b="1" dirty="0">
                <a:solidFill>
                  <a:srgbClr val="000000"/>
                </a:solidFill>
              </a:rPr>
              <a:t> на 1000 жителей, кв</a:t>
            </a:r>
            <a:r>
              <a:rPr lang="ru-RU" sz="3200" b="1" dirty="0" smtClean="0">
                <a:solidFill>
                  <a:srgbClr val="000000"/>
                </a:solidFill>
              </a:rPr>
              <a:t>. м.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08176411"/>
              </p:ext>
            </p:extLst>
          </p:nvPr>
        </p:nvGraphicFramePr>
        <p:xfrm>
          <a:off x="899592" y="1988840"/>
          <a:ext cx="7488832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5116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189492" y="620688"/>
            <a:ext cx="86391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ru-RU" sz="3200" b="1" dirty="0"/>
              <a:t>Открытие новых объектов потребительского </a:t>
            </a:r>
            <a:r>
              <a:rPr lang="ru-RU" sz="3200" b="1" dirty="0" smtClean="0"/>
              <a:t>рынка в 2024 году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94458" y="5213240"/>
            <a:ext cx="2520280" cy="9620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Объем инвестиций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составил более 18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млн. руб.</a:t>
            </a:r>
          </a:p>
        </p:txBody>
      </p:sp>
      <p:sp>
        <p:nvSpPr>
          <p:cNvPr id="19" name="Скругленный прямоугольник 3"/>
          <p:cNvSpPr/>
          <p:nvPr/>
        </p:nvSpPr>
        <p:spPr>
          <a:xfrm>
            <a:off x="2826406" y="4353755"/>
            <a:ext cx="3456384" cy="58970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Создано 36 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рабочих 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мест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3"/>
          <p:cNvSpPr/>
          <p:nvPr/>
        </p:nvSpPr>
        <p:spPr>
          <a:xfrm>
            <a:off x="1268719" y="1926246"/>
            <a:ext cx="6480720" cy="9659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Открыто 25 объектов потребительского рынка</a:t>
            </a:r>
            <a:endParaRPr lang="ru-RU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344288" y="2942989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3"/>
          <p:cNvSpPr/>
          <p:nvPr/>
        </p:nvSpPr>
        <p:spPr>
          <a:xfrm>
            <a:off x="2437828" y="3260044"/>
            <a:ext cx="2001292" cy="89713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19 объектов торговли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5682060" y="2932089"/>
            <a:ext cx="144016" cy="317055"/>
          </a:xfrm>
          <a:prstGeom prst="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3"/>
          <p:cNvSpPr/>
          <p:nvPr/>
        </p:nvSpPr>
        <p:spPr>
          <a:xfrm>
            <a:off x="4627283" y="3287831"/>
            <a:ext cx="2189910" cy="86935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6 объектов общественного питания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754" r="7393" b="21760"/>
          <a:stretch/>
        </p:blipFill>
        <p:spPr bwMode="auto">
          <a:xfrm>
            <a:off x="127398" y="3471867"/>
            <a:ext cx="2282641" cy="1290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7" y="5057889"/>
            <a:ext cx="2842692" cy="15967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450" y="5057889"/>
            <a:ext cx="2874265" cy="1437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35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" t="30124" r="29699" b="17323"/>
          <a:stretch/>
        </p:blipFill>
        <p:spPr bwMode="auto">
          <a:xfrm>
            <a:off x="7018435" y="2932090"/>
            <a:ext cx="1926054" cy="2015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423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14568</TotalTime>
  <Words>4786</Words>
  <Application>Microsoft Office PowerPoint</Application>
  <PresentationFormat>Экран (4:3)</PresentationFormat>
  <Paragraphs>1247</Paragraphs>
  <Slides>71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71</vt:i4>
      </vt:variant>
    </vt:vector>
  </HeadingPairs>
  <TitlesOfParts>
    <vt:vector size="72" baseType="lpstr">
      <vt:lpstr>Исполнительная</vt:lpstr>
      <vt:lpstr> Отчет  об исполнении бюджета Муниципального образования город Ирбит за 2024 год    в доступной для граждан форме </vt:lpstr>
      <vt:lpstr>Используемые понятия и термины</vt:lpstr>
      <vt:lpstr>Презентация PowerPoint</vt:lpstr>
      <vt:lpstr>Презентация PowerPoint</vt:lpstr>
      <vt:lpstr>   Муниципальные учреждения ГО город Ирбит</vt:lpstr>
      <vt:lpstr>Муниципальные унитарные предприятия Городского округа «город Ирбит» Свердловской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Жилищное строительство        </vt:lpstr>
      <vt:lpstr>                       (млн.руб.)                                                                                                                             </vt:lpstr>
      <vt:lpstr>Объем   доходов   бюджета  в  расчете  на одного  жителя  в  динамике</vt:lpstr>
      <vt:lpstr>Налог на доходы физических лиц</vt:lpstr>
      <vt:lpstr> Налог, взимаемый в связи с применением упрощенной системы налогообложения</vt:lpstr>
      <vt:lpstr>Налог, взимаемый в связи с применением патентной системы налогообложения </vt:lpstr>
      <vt:lpstr>Доходы от использования имущества</vt:lpstr>
      <vt:lpstr>Доходы   от   реализации   имущества</vt:lpstr>
      <vt:lpstr>Штрафы, санкции, возмещение ущерба</vt:lpstr>
      <vt:lpstr>Межбюджетные трансферты в общем объеме доходов </vt:lpstr>
      <vt:lpstr>Динамика поступлений межбюджетных трансфертов, млн.руб.</vt:lpstr>
      <vt:lpstr>Динамика безвозмездных поступлений в бюджет ГО город Ирбит</vt:lpstr>
      <vt:lpstr>Объем безвозмездных поступлений в расчете на одного жителя в динамике</vt:lpstr>
      <vt:lpstr>Презентация PowerPoint</vt:lpstr>
      <vt:lpstr>Динамика расходов бюджета в расчете на одного жителя</vt:lpstr>
      <vt:lpstr>     Структура расходов                                                                                                                                       (млн. руб.)</vt:lpstr>
      <vt:lpstr>Расходы в области национальной экономики  (в  млн.руб.)</vt:lpstr>
      <vt:lpstr> Расходы   на    ЖКХ                (в  млн.руб.)</vt:lpstr>
      <vt:lpstr> Расходы  на  образование              (в млн.руб.)</vt:lpstr>
      <vt:lpstr>Расходы на культуру  (в млн.руб.)</vt:lpstr>
      <vt:lpstr>                     Реализация Муниципальных программ  в 2024 году </vt:lpstr>
      <vt:lpstr>Муниципальная программа «Развитие системы образования в Городском округе «город Ирбит» Свердловской области до 2026 года»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«Развитие жилищно-коммунального хозяйства и повышение энергетической эффективности в Городском округе «город Ирбит» Свердловской области до 2026 года»</vt:lpstr>
      <vt:lpstr> Муниципальная программа «Развитие туризма на территории Городского округа «город Ирбит» Свердловской области до 2028 года»</vt:lpstr>
      <vt:lpstr>Муниципальная программа «Развитие сферы культуры в Городском округе «город Ирбит» Свердловской области до 2028 года»</vt:lpstr>
      <vt:lpstr>Динамика показателей культурно-досуговой сферы  в ГО город Ирбит (ДК им. В.К.Костевича)</vt:lpstr>
      <vt:lpstr>Динамика основных показателей деятельности «Ирбитского драматического театра им.А.Н.Островского»</vt:lpstr>
      <vt:lpstr>Динамика основных показателей деятельности библиотек </vt:lpstr>
      <vt:lpstr>Динамика основных показателей деятельности Историко-этнографического музея </vt:lpstr>
      <vt:lpstr> Муниципальная программа «Развитие физической культуры, спорта и молодежной политики в Городском округе  «город Ирбит» Свердловской области до 2028 года» </vt:lpstr>
      <vt:lpstr>Подпрограмма «Молодежь Городского округа «город Ирбит» Свердловской области до 2028 года»</vt:lpstr>
      <vt:lpstr>Подпрограмма «Патриотическое воспитание граждан Городского округа «город Ирбит» Свердловской области  до 2025 года»</vt:lpstr>
      <vt:lpstr>Подпрограмма «Развитие физической культуры и спорта в Городском округе «город Ирбит» Свердловской области  до 2028 года»</vt:lpstr>
      <vt:lpstr>Подпрограмма «Развитие инфраструктуры объектов спорта Муниципальной собственности в Городском округе «город Ирбит» Свердловской области до 2028 года» </vt:lpstr>
      <vt:lpstr>Презентация PowerPoint</vt:lpstr>
      <vt:lpstr>Муниципальная программа «Реализация основных направлений муниципальной политики в строительном комплексе Городского округа «город Ирбит» Свердловской области до 2026 года»</vt:lpstr>
      <vt:lpstr>Муниципальная программа «Развитие транспортного комплекса Городского округа «город Ирбит» Свердловской области до 2026 года»</vt:lpstr>
      <vt:lpstr>Презентация PowerPoint</vt:lpstr>
      <vt:lpstr>Муниципальная программа «Повышение инвестиционной привлекательности Городского округа «город Ирбит» Свердловской области до 2026 года»</vt:lpstr>
      <vt:lpstr>  Муниципальная программа «Обеспечение общественной безопасности на территории Городского округа «город Ирбит» Свердловской области до 2026 года»</vt:lpstr>
      <vt:lpstr>Муниципальная программа «Поддержка общественных организаций инвалидов, ветеранов войны и труда и социально-ориентированных некоммерческих организаций Городского округа «город Ирбит» Свердловской области до 2028 года»</vt:lpstr>
      <vt:lpstr>Муниципальная программа «Развитие кадровой политики в системе муниципального управления и противодействия коррупции в Городском округе «город Ирбит» Свердловской области до 2026 года»</vt:lpstr>
      <vt:lpstr>Муниципальная программа «Формирование современной городской среды Городского округа «город Ирбит» Свердловской области на 2018-2027 годы»</vt:lpstr>
      <vt:lpstr>Презентация PowerPoint</vt:lpstr>
      <vt:lpstr>Презентация PowerPoint</vt:lpstr>
      <vt:lpstr>Источники  внутреннего финансирования дефицита бюджета ГО город Ирбит,  тыс. руб.  </vt:lpstr>
      <vt:lpstr>Долговые обязательства ГО город Ирбит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Budjet23</dc:creator>
  <cp:lastModifiedBy>Budjet1</cp:lastModifiedBy>
  <cp:revision>1313</cp:revision>
  <cp:lastPrinted>2023-03-14T09:47:20Z</cp:lastPrinted>
  <dcterms:created xsi:type="dcterms:W3CDTF">2014-02-11T03:07:16Z</dcterms:created>
  <dcterms:modified xsi:type="dcterms:W3CDTF">2025-03-13T11:03:32Z</dcterms:modified>
</cp:coreProperties>
</file>