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drawings/drawing5.xml" ContentType="application/vnd.openxmlformats-officedocument.drawingml.chartshapes+xml"/>
  <Override PartName="/ppt/charts/chart18.xml" ContentType="application/vnd.openxmlformats-officedocument.drawingml.chart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8.xml" ContentType="application/vnd.openxmlformats-officedocument.drawingml.chartshapes+xml"/>
  <Override PartName="/ppt/charts/chart24.xml" ContentType="application/vnd.openxmlformats-officedocument.drawingml.chart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notesSlides/notesSlide9.xml" ContentType="application/vnd.openxmlformats-officedocument.presentationml.notesSlide+xml"/>
  <Override PartName="/ppt/charts/chart2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3.xml" ContentType="application/vnd.openxmlformats-officedocument.presentationml.notesSlide+xml"/>
  <Override PartName="/ppt/charts/chart29.xml" ContentType="application/vnd.openxmlformats-officedocument.drawingml.chart+xml"/>
  <Override PartName="/ppt/drawings/drawing9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</p:sldMasterIdLst>
  <p:notesMasterIdLst>
    <p:notesMasterId r:id="rId74"/>
  </p:notesMasterIdLst>
  <p:handoutMasterIdLst>
    <p:handoutMasterId r:id="rId75"/>
  </p:handoutMasterIdLst>
  <p:sldIdLst>
    <p:sldId id="260" r:id="rId2"/>
    <p:sldId id="599" r:id="rId3"/>
    <p:sldId id="600" r:id="rId4"/>
    <p:sldId id="601" r:id="rId5"/>
    <p:sldId id="746" r:id="rId6"/>
    <p:sldId id="747" r:id="rId7"/>
    <p:sldId id="748" r:id="rId8"/>
    <p:sldId id="749" r:id="rId9"/>
    <p:sldId id="750" r:id="rId10"/>
    <p:sldId id="751" r:id="rId11"/>
    <p:sldId id="752" r:id="rId12"/>
    <p:sldId id="753" r:id="rId13"/>
    <p:sldId id="754" r:id="rId14"/>
    <p:sldId id="257" r:id="rId15"/>
    <p:sldId id="393" r:id="rId16"/>
    <p:sldId id="394" r:id="rId17"/>
    <p:sldId id="395" r:id="rId18"/>
    <p:sldId id="398" r:id="rId19"/>
    <p:sldId id="396" r:id="rId20"/>
    <p:sldId id="553" r:id="rId21"/>
    <p:sldId id="399" r:id="rId22"/>
    <p:sldId id="554" r:id="rId23"/>
    <p:sldId id="476" r:id="rId24"/>
    <p:sldId id="400" r:id="rId25"/>
    <p:sldId id="401" r:id="rId26"/>
    <p:sldId id="490" r:id="rId27"/>
    <p:sldId id="357" r:id="rId28"/>
    <p:sldId id="304" r:id="rId29"/>
    <p:sldId id="362" r:id="rId30"/>
    <p:sldId id="359" r:id="rId31"/>
    <p:sldId id="360" r:id="rId32"/>
    <p:sldId id="361" r:id="rId33"/>
    <p:sldId id="491" r:id="rId34"/>
    <p:sldId id="492" r:id="rId35"/>
    <p:sldId id="763" r:id="rId36"/>
    <p:sldId id="764" r:id="rId37"/>
    <p:sldId id="765" r:id="rId38"/>
    <p:sldId id="766" r:id="rId39"/>
    <p:sldId id="767" r:id="rId40"/>
    <p:sldId id="768" r:id="rId41"/>
    <p:sldId id="769" r:id="rId42"/>
    <p:sldId id="770" r:id="rId43"/>
    <p:sldId id="771" r:id="rId44"/>
    <p:sldId id="772" r:id="rId45"/>
    <p:sldId id="493" r:id="rId46"/>
    <p:sldId id="693" r:id="rId47"/>
    <p:sldId id="694" r:id="rId48"/>
    <p:sldId id="755" r:id="rId49"/>
    <p:sldId id="756" r:id="rId50"/>
    <p:sldId id="757" r:id="rId51"/>
    <p:sldId id="758" r:id="rId52"/>
    <p:sldId id="699" r:id="rId53"/>
    <p:sldId id="759" r:id="rId54"/>
    <p:sldId id="760" r:id="rId55"/>
    <p:sldId id="761" r:id="rId56"/>
    <p:sldId id="762" r:id="rId57"/>
    <p:sldId id="566" r:id="rId58"/>
    <p:sldId id="502" r:id="rId59"/>
    <p:sldId id="744" r:id="rId60"/>
    <p:sldId id="636" r:id="rId61"/>
    <p:sldId id="745" r:id="rId62"/>
    <p:sldId id="508" r:id="rId63"/>
    <p:sldId id="511" r:id="rId64"/>
    <p:sldId id="512" r:id="rId65"/>
    <p:sldId id="513" r:id="rId66"/>
    <p:sldId id="608" r:id="rId67"/>
    <p:sldId id="643" r:id="rId68"/>
    <p:sldId id="292" r:id="rId69"/>
    <p:sldId id="404" r:id="rId70"/>
    <p:sldId id="555" r:id="rId71"/>
    <p:sldId id="556" r:id="rId72"/>
    <p:sldId id="557" r:id="rId7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257"/>
            <p14:sldId id="393"/>
            <p14:sldId id="394"/>
            <p14:sldId id="395"/>
            <p14:sldId id="398"/>
            <p14:sldId id="396"/>
            <p14:sldId id="553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493"/>
            <p14:sldId id="693"/>
            <p14:sldId id="694"/>
            <p14:sldId id="755"/>
            <p14:sldId id="756"/>
            <p14:sldId id="757"/>
            <p14:sldId id="758"/>
            <p14:sldId id="699"/>
            <p14:sldId id="759"/>
            <p14:sldId id="760"/>
            <p14:sldId id="761"/>
            <p14:sldId id="762"/>
            <p14:sldId id="566"/>
            <p14:sldId id="502"/>
            <p14:sldId id="744"/>
            <p14:sldId id="636"/>
            <p14:sldId id="745"/>
            <p14:sldId id="508"/>
            <p14:sldId id="511"/>
            <p14:sldId id="512"/>
            <p14:sldId id="513"/>
            <p14:sldId id="608"/>
            <p14:sldId id="643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A96FE3"/>
    <a:srgbClr val="EAB0E2"/>
    <a:srgbClr val="7D1161"/>
    <a:srgbClr val="82B0E2"/>
    <a:srgbClr val="F2CEED"/>
    <a:srgbClr val="DAF7FA"/>
    <a:srgbClr val="ACCAE2"/>
    <a:srgbClr val="B1EFF5"/>
    <a:srgbClr val="B6F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9008" autoAdjust="0"/>
  </p:normalViewPr>
  <p:slideViewPr>
    <p:cSldViewPr>
      <p:cViewPr varScale="1">
        <p:scale>
          <a:sx n="116" d="100"/>
          <a:sy n="116" d="100"/>
        </p:scale>
        <p:origin x="-1740" y="-96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54;&#1073;&#1084;&#1077;&#1085;\!-&#1057;&#1086;&#1093;&#1088;&#1072;&#1085;&#1077;&#1085;&#1086;\&#1044;&#1083;&#1103;%20&#1043;&#1072;&#1094;&#1082;&#1086;\&#1054;&#1090;&#1082;&#1088;&#1099;&#1090;&#1099;&#1081;%20&#1073;&#1102;&#1076;&#1078;&#1077;&#1090;%20&#1079;&#1072;%202025\&#1088;&#1072;&#1089;&#1095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54;&#1073;&#1084;&#1077;&#1085;\!-&#1057;&#1086;&#1093;&#1088;&#1072;&#1085;&#1077;&#1085;&#1086;\&#1044;&#1083;&#1103;%20&#1043;&#1072;&#1094;&#1082;&#1086;\&#1054;&#1090;&#1082;&#1088;&#1099;&#1090;&#1099;&#1081;%20&#1073;&#1102;&#1076;&#1078;&#1077;&#1090;%20&#1079;&#1072;%202025\&#1088;&#1072;&#1089;&#1095;.xlsx" TargetMode="Externa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136969678665693E-3"/>
                  <c:y val="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273939357331386E-2"/>
                  <c:y val="-8.14012118311640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666.9</c:v>
                </c:pt>
                <c:pt idx="1">
                  <c:v>923.9</c:v>
                </c:pt>
                <c:pt idx="2">
                  <c:v>973.5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dLbl>
              <c:idx val="0"/>
              <c:layout>
                <c:manualLayout>
                  <c:x val="1.0273804528730897E-2"/>
                  <c:y val="5.426533803936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60201940884607E-2"/>
                  <c:y val="5.4267474554109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684848393328338E-2"/>
                  <c:y val="8.1401211831164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 formatCode="General">
                  <c:v>870.3</c:v>
                </c:pt>
                <c:pt idx="1">
                  <c:v>1040.8</c:v>
                </c:pt>
                <c:pt idx="2">
                  <c:v>1053.5999999999999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9900032"/>
        <c:axId val="133003456"/>
        <c:axId val="0"/>
      </c:bar3DChart>
      <c:catAx>
        <c:axId val="4990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3003456"/>
        <c:crosses val="autoZero"/>
        <c:auto val="1"/>
        <c:lblAlgn val="ctr"/>
        <c:lblOffset val="100"/>
        <c:noMultiLvlLbl val="0"/>
      </c:catAx>
      <c:valAx>
        <c:axId val="1330034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900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3E-2"/>
          <c:y val="4.208508341527558E-2"/>
          <c:w val="0.93416591824251849"/>
          <c:h val="0.8274368768312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2021 год (факт) - 12,5 млн.руб.</c:v>
                </c:pt>
                <c:pt idx="1">
                  <c:v>2022 год (факт) - 20,5 млн.руб.</c:v>
                </c:pt>
                <c:pt idx="2">
                  <c:v>2023 год (факт) - 29,5 млн.руб.</c:v>
                </c:pt>
                <c:pt idx="3">
                  <c:v>2024 год (факт) - 20,4 млн.руб.</c:v>
                </c:pt>
                <c:pt idx="4">
                  <c:v>2025 год (факт) - 13,4 млн.руб.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12.5</c:v>
                </c:pt>
                <c:pt idx="1">
                  <c:v>20.5</c:v>
                </c:pt>
                <c:pt idx="2">
                  <c:v>29.5</c:v>
                </c:pt>
                <c:pt idx="3">
                  <c:v>20.399999999999999</c:v>
                </c:pt>
                <c:pt idx="4">
                  <c:v>13.4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388672"/>
        <c:axId val="119470272"/>
      </c:barChart>
      <c:catAx>
        <c:axId val="207388672"/>
        <c:scaling>
          <c:orientation val="minMax"/>
        </c:scaling>
        <c:delete val="0"/>
        <c:axPos val="b"/>
        <c:majorTickMark val="out"/>
        <c:minorTickMark val="out"/>
        <c:tickLblPos val="nextTo"/>
        <c:crossAx val="119470272"/>
        <c:crosses val="autoZero"/>
        <c:auto val="1"/>
        <c:lblAlgn val="ctr"/>
        <c:lblOffset val="100"/>
        <c:noMultiLvlLbl val="0"/>
      </c:catAx>
      <c:valAx>
        <c:axId val="119470272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7388672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74E-2"/>
          <c:y val="3.5643419533442758E-2"/>
          <c:w val="0.92720703846414687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explosion val="1"/>
          </c:dPt>
          <c:dLbls>
            <c:dLbl>
              <c:idx val="0"/>
              <c:layout>
                <c:manualLayout>
                  <c:x val="0.67055151973719096"/>
                  <c:y val="0.3183165514289261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2025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1,4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074535570870061E-2"/>
                  <c:y val="0.8424599064156268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16,4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483303565827205E-2"/>
                  <c:y val="0.4090744410751748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2023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6,5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140423603223462E-2"/>
                  <c:y val="0.4765097587196193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2024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8,1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руб.</a:t>
                    </a:r>
                    <a:endParaRPr lang="en-US" sz="1400" b="1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70283213587431026"/>
                  <c:y val="0.1848244394413694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4,5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4.5</c:v>
                </c:pt>
                <c:pt idx="1">
                  <c:v>16.399999999999999</c:v>
                </c:pt>
                <c:pt idx="2" formatCode="General">
                  <c:v>6.5</c:v>
                </c:pt>
                <c:pt idx="3" formatCode="General">
                  <c:v>8.1</c:v>
                </c:pt>
                <c:pt idx="4" formatCode="General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207389184"/>
        <c:axId val="207166784"/>
        <c:axId val="0"/>
      </c:bar3DChart>
      <c:valAx>
        <c:axId val="207166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389184"/>
        <c:crosses val="autoZero"/>
        <c:crossBetween val="between"/>
      </c:valAx>
      <c:catAx>
        <c:axId val="20738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71667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885E-2"/>
          <c:y val="0.1026438697736731"/>
          <c:w val="0.81997287760130078"/>
          <c:h val="0.897356130226326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28140492855059784"/>
                  <c:y val="0.128220256617781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1302,5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897467677651402"/>
                  <c:y val="-0.1791835586861996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204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1302.5</c:v>
                </c:pt>
                <c:pt idx="1">
                  <c:v>3204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3.8664521833619188E-2"/>
          <c:y val="0.77847023910542612"/>
          <c:w val="0.8211995571377404"/>
          <c:h val="0.2215297207060070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0815947075064E-2"/>
          <c:y val="0.18356458510259688"/>
          <c:w val="0.9191640743621079"/>
          <c:h val="0.774742377552591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 - 4 505,9 млн. руб.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1181.7</c:v>
                </c:pt>
                <c:pt idx="1">
                  <c:v>3324.2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4 505,90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8"/>
          <c:y val="4.7806912557668751E-2"/>
          <c:w val="0.62776465441819773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18E-2"/>
                  <c:y val="-5.4725115100490605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1490,4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2228954617567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2025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1490.4</c:v>
                </c:pt>
                <c:pt idx="1">
                  <c:v>1593.3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331927981411374E-3"/>
                  <c:y val="-1.641753453014718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388,6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74298487252604E-3"/>
                  <c:y val="2.7362557550245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2025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.0">
                  <c:v>388.6</c:v>
                </c:pt>
                <c:pt idx="1">
                  <c:v>623.9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1156,9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148596974505209E-3"/>
                  <c:y val="8.2087672650735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896E-2"/>
                  <c:y val="6.01976266105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2025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1156.9000000000001</c:v>
                </c:pt>
                <c:pt idx="1">
                  <c:v>1028.4000000000001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48E-3"/>
                  <c:y val="-8.2087672650735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182,5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983115836132168E-3"/>
                  <c:y val="3.0850745004878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2025 год</c:v>
                </c:pt>
                <c:pt idx="1">
                  <c:v>2024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182.5</c:v>
                </c:pt>
                <c:pt idx="1">
                  <c:v>89.4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777088"/>
        <c:axId val="207204288"/>
        <c:axId val="0"/>
      </c:bar3DChart>
      <c:catAx>
        <c:axId val="218777088"/>
        <c:scaling>
          <c:orientation val="minMax"/>
        </c:scaling>
        <c:delete val="0"/>
        <c:axPos val="b"/>
        <c:majorTickMark val="out"/>
        <c:minorTickMark val="none"/>
        <c:tickLblPos val="nextTo"/>
        <c:crossAx val="207204288"/>
        <c:crosses val="autoZero"/>
        <c:auto val="1"/>
        <c:lblAlgn val="ctr"/>
        <c:lblOffset val="100"/>
        <c:noMultiLvlLbl val="0"/>
      </c:catAx>
      <c:valAx>
        <c:axId val="207204288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21877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52"/>
          <c:y val="4.900892601099803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10427481038662"/>
          <c:y val="4.0675302343487006E-2"/>
          <c:w val="0.88328811796291873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60728216800840185"/>
                  <c:y val="0.56028942210636379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2025</a:t>
                    </a:r>
                    <a:r>
                      <a:rPr lang="ru-RU" sz="1200" b="1" baseline="0" dirty="0" smtClean="0"/>
                      <a:t> год (факт)</a:t>
                    </a:r>
                    <a:r>
                      <a:rPr lang="ru-RU" sz="1200" b="1" dirty="0" smtClean="0"/>
                      <a:t> </a:t>
                    </a:r>
                  </a:p>
                  <a:p>
                    <a:r>
                      <a:rPr lang="ru-RU" sz="1200" b="1" dirty="0" smtClean="0"/>
                      <a:t>3</a:t>
                    </a:r>
                    <a:r>
                      <a:rPr lang="ru-RU" sz="1200" b="1" baseline="0" dirty="0" smtClean="0"/>
                      <a:t> 218,4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817513308580344E-3"/>
                  <c:y val="0.3217130443341738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1 792,4  млн</a:t>
                    </a:r>
                    <a:r>
                      <a:rPr lang="ru-RU" sz="12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5632516511474606E-3"/>
                  <c:y val="0.3355248584199478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2023 год (факт)</a:t>
                    </a:r>
                  </a:p>
                  <a:p>
                    <a:r>
                      <a:rPr lang="ru-RU" sz="1200" b="1" baseline="0" dirty="0" smtClean="0"/>
                      <a:t>1 974,5 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1877965689867407E-2"/>
                  <c:y val="0.48460308370406169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2024 год (факт)</a:t>
                    </a:r>
                  </a:p>
                  <a:p>
                    <a:r>
                      <a:rPr lang="ru-RU" sz="1200" b="1" dirty="0" smtClean="0"/>
                      <a:t>3</a:t>
                    </a:r>
                    <a:r>
                      <a:rPr lang="ru-RU" sz="1200" b="1" baseline="0" dirty="0" smtClean="0"/>
                      <a:t> 335,0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58337416438581735"/>
                  <c:y val="0.2258327503762787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2021 год (факт)</a:t>
                    </a:r>
                  </a:p>
                  <a:p>
                    <a:r>
                      <a:rPr lang="ru-RU" baseline="0" dirty="0" smtClean="0"/>
                      <a:t> 1 431,5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1431.5</c:v>
                </c:pt>
                <c:pt idx="1">
                  <c:v>1792.4</c:v>
                </c:pt>
                <c:pt idx="2">
                  <c:v>1974.5</c:v>
                </c:pt>
                <c:pt idx="3">
                  <c:v>3335</c:v>
                </c:pt>
                <c:pt idx="4">
                  <c:v>3218.4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218775552"/>
        <c:axId val="207207168"/>
        <c:axId val="184923392"/>
      </c:bar3DChart>
      <c:catAx>
        <c:axId val="21877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7207168"/>
        <c:crosses val="autoZero"/>
        <c:auto val="1"/>
        <c:lblAlgn val="ctr"/>
        <c:lblOffset val="100"/>
        <c:noMultiLvlLbl val="0"/>
      </c:catAx>
      <c:valAx>
        <c:axId val="207207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8775552"/>
        <c:crosses val="autoZero"/>
        <c:crossBetween val="between"/>
      </c:valAx>
      <c:serAx>
        <c:axId val="184923392"/>
        <c:scaling>
          <c:orientation val="minMax"/>
        </c:scaling>
        <c:delete val="1"/>
        <c:axPos val="b"/>
        <c:majorTickMark val="out"/>
        <c:minorTickMark val="none"/>
        <c:tickLblPos val="nextTo"/>
        <c:crossAx val="20720716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13698101874486E-2"/>
          <c:y val="9.2825276358182426E-2"/>
          <c:w val="0.86444784436949362"/>
          <c:h val="0.834021671464088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2021 год (факт) - 40,2 тыс. руб.</c:v>
                </c:pt>
                <c:pt idx="1">
                  <c:v>2022 год (факт) - 50,3 тыс. руб.</c:v>
                </c:pt>
                <c:pt idx="2">
                  <c:v>2023 год (факт) - 54,8 тыс. руб.</c:v>
                </c:pt>
                <c:pt idx="3">
                  <c:v>2024 год (факт) - 92,3 тыс.руб.</c:v>
                </c:pt>
                <c:pt idx="4">
                  <c:v>2025 год (факт) - 89,4 тыс.руб.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40.200000000000003</c:v>
                </c:pt>
                <c:pt idx="1">
                  <c:v>50.3</c:v>
                </c:pt>
                <c:pt idx="2" formatCode="0.0">
                  <c:v>54.8</c:v>
                </c:pt>
                <c:pt idx="3">
                  <c:v>92.3</c:v>
                </c:pt>
                <c:pt idx="4">
                  <c:v>89.4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218778112"/>
        <c:axId val="207203712"/>
        <c:axId val="49827840"/>
      </c:bar3DChart>
      <c:catAx>
        <c:axId val="21877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207203712"/>
        <c:crosses val="autoZero"/>
        <c:auto val="0"/>
        <c:lblAlgn val="ctr"/>
        <c:lblOffset val="100"/>
        <c:noMultiLvlLbl val="0"/>
      </c:catAx>
      <c:valAx>
        <c:axId val="20720371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18778112"/>
        <c:crosses val="autoZero"/>
        <c:crossBetween val="between"/>
      </c:valAx>
      <c:serAx>
        <c:axId val="49827840"/>
        <c:scaling>
          <c:orientation val="minMax"/>
        </c:scaling>
        <c:delete val="1"/>
        <c:axPos val="b"/>
        <c:majorTickMark val="out"/>
        <c:minorTickMark val="none"/>
        <c:tickLblPos val="nextTo"/>
        <c:crossAx val="20720371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969193237788392"/>
          <c:y val="1.3092860483202124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24160810835833052"/>
          <c:y val="0.72090084305878155"/>
          <c:w val="6.6142419360811763E-2"/>
          <c:h val="0.120467719349012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82"/>
        <c:shape val="cylinder"/>
        <c:axId val="218894336"/>
        <c:axId val="207206016"/>
        <c:axId val="0"/>
      </c:bar3DChart>
      <c:catAx>
        <c:axId val="2188943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07206016"/>
        <c:crossesAt val="100"/>
        <c:auto val="1"/>
        <c:lblAlgn val="ctr"/>
        <c:lblOffset val="100"/>
        <c:noMultiLvlLbl val="0"/>
      </c:catAx>
      <c:valAx>
        <c:axId val="207206016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extTo"/>
        <c:crossAx val="218894336"/>
        <c:crosses val="max"/>
        <c:crossBetween val="between"/>
        <c:majorUnit val="1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ru-RU" dirty="0" smtClean="0"/>
              <a:t>           Динамика </a:t>
            </a:r>
            <a:r>
              <a:rPr lang="ru-RU" dirty="0"/>
              <a:t>расходов бюджета </a:t>
            </a:r>
          </a:p>
          <a:p>
            <a:pPr algn="just">
              <a:defRPr/>
            </a:pPr>
            <a:r>
              <a:rPr lang="ru-RU" dirty="0"/>
              <a:t>         </a:t>
            </a:r>
            <a:r>
              <a:rPr lang="ru-RU" baseline="0" dirty="0" smtClean="0"/>
              <a:t>                                                        </a:t>
            </a:r>
            <a:r>
              <a:rPr lang="ru-RU" dirty="0" smtClean="0"/>
              <a:t>     в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19118482027637954"/>
          <c:y val="1.2080088513757224E-2"/>
        </c:manualLayout>
      </c:layout>
      <c:overlay val="0"/>
    </c:title>
    <c:autoTitleDeleted val="0"/>
    <c:view3D>
      <c:rotX val="15"/>
      <c:hPercent val="100"/>
      <c:rotY val="20"/>
      <c:depthPercent val="10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5080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50800"/>
        </a:sp3d>
      </c:spPr>
    </c:backWall>
    <c:plotArea>
      <c:layout>
        <c:manualLayout>
          <c:layoutTarget val="inner"/>
          <c:xMode val="edge"/>
          <c:yMode val="edge"/>
          <c:x val="0.11036892365494742"/>
          <c:y val="0.18040532533422213"/>
          <c:w val="0.57020726219423512"/>
          <c:h val="0.796155319392372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 w="15875" cap="flat" cmpd="sng" algn="ctr">
              <a:solidFill>
                <a:schemeClr val="accent3">
                  <a:shade val="50000"/>
                  <a:shade val="75000"/>
                  <a:satMod val="125000"/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158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1871010058711426E-2"/>
                  <c:y val="-6.040044256878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58585798159179E-2"/>
                  <c:y val="-9.4224690407306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6272721834326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71010058711363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654444377975036E-2"/>
                  <c:y val="-0.2005294693283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2021 год (факт)</c:v>
                </c:pt>
                <c:pt idx="1">
                  <c:v>2022 год (факт)</c:v>
                </c:pt>
                <c:pt idx="2">
                  <c:v>2023 год (факт)</c:v>
                </c:pt>
                <c:pt idx="3">
                  <c:v>2024 год (факт)</c:v>
                </c:pt>
                <c:pt idx="4">
                  <c:v>2025 год (факт)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2224.4</c:v>
                </c:pt>
                <c:pt idx="1">
                  <c:v>2653.4</c:v>
                </c:pt>
                <c:pt idx="2">
                  <c:v>2920.8</c:v>
                </c:pt>
                <c:pt idx="3">
                  <c:v>4524.8</c:v>
                </c:pt>
                <c:pt idx="4">
                  <c:v>4599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0"/>
        <c:shape val="cylinder"/>
        <c:axId val="218894848"/>
        <c:axId val="235785600"/>
        <c:axId val="0"/>
      </c:bar3DChart>
      <c:catAx>
        <c:axId val="218894848"/>
        <c:scaling>
          <c:orientation val="minMax"/>
        </c:scaling>
        <c:delete val="1"/>
        <c:axPos val="b"/>
        <c:majorTickMark val="out"/>
        <c:minorTickMark val="none"/>
        <c:tickLblPos val="nextTo"/>
        <c:crossAx val="235785600"/>
        <c:crosses val="autoZero"/>
        <c:auto val="1"/>
        <c:lblAlgn val="ctr"/>
        <c:lblOffset val="100"/>
        <c:noMultiLvlLbl val="0"/>
      </c:catAx>
      <c:valAx>
        <c:axId val="235785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894848"/>
        <c:crosses val="autoZero"/>
        <c:crossBetween val="between"/>
      </c:valAx>
    </c:plotArea>
    <c:legend>
      <c:legendPos val="r"/>
      <c:layout/>
      <c:overlay val="0"/>
    </c:legend>
    <c:plotVisOnly val="0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2021 год (факт) - 61,6 тыс.руб.</c:v>
                </c:pt>
                <c:pt idx="1">
                  <c:v>2022 год (факт) -  74,5 тыс.руб.</c:v>
                </c:pt>
                <c:pt idx="2">
                  <c:v>2023 год (факт) - 79,9 тыс.руб.</c:v>
                </c:pt>
                <c:pt idx="3">
                  <c:v>2024 год (факт) - 123,9 тыс.руб.</c:v>
                </c:pt>
                <c:pt idx="4">
                  <c:v>2025 год (факт) - 126,6 тыс.руб.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61.6</c:v>
                </c:pt>
                <c:pt idx="1">
                  <c:v>74.5</c:v>
                </c:pt>
                <c:pt idx="2">
                  <c:v>79.900000000000006</c:v>
                </c:pt>
                <c:pt idx="3">
                  <c:v>123.9</c:v>
                </c:pt>
                <c:pt idx="4">
                  <c:v>126.6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624384"/>
        <c:axId val="235786176"/>
      </c:barChart>
      <c:catAx>
        <c:axId val="284624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35786176"/>
        <c:crosses val="autoZero"/>
        <c:auto val="1"/>
        <c:lblAlgn val="ctr"/>
        <c:lblOffset val="100"/>
        <c:noMultiLvlLbl val="0"/>
      </c:catAx>
      <c:valAx>
        <c:axId val="2357861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84624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3268418893627"/>
          <c:y val="3.6126194311743132E-2"/>
          <c:w val="0.6935990813648294"/>
          <c:h val="0.810861712598425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5000000000000001E-2"/>
                  <c:y val="-2.49999999999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749999999999999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1556</c:v>
                </c:pt>
                <c:pt idx="1">
                  <c:v>1727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583333333333331E-2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166666666666669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1632</c:v>
                </c:pt>
                <c:pt idx="1">
                  <c:v>1711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979392"/>
        <c:axId val="133778240"/>
        <c:axId val="0"/>
      </c:bar3DChart>
      <c:catAx>
        <c:axId val="49979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778240"/>
        <c:crosses val="autoZero"/>
        <c:auto val="1"/>
        <c:lblAlgn val="ctr"/>
        <c:lblOffset val="100"/>
        <c:noMultiLvlLbl val="0"/>
      </c:catAx>
      <c:valAx>
        <c:axId val="133778240"/>
        <c:scaling>
          <c:orientation val="minMax"/>
          <c:min val="10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9979392"/>
        <c:crosses val="autoZero"/>
        <c:crossBetween val="between"/>
        <c:majorUnit val="200"/>
      </c:valAx>
    </c:plotArea>
    <c:legend>
      <c:legendPos val="r"/>
      <c:layout/>
      <c:overlay val="0"/>
      <c:spPr>
        <a:noFill/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6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199.9</c:v>
                </c:pt>
                <c:pt idx="1">
                  <c:v>159.1</c:v>
                </c:pt>
                <c:pt idx="2">
                  <c:v>184.6</c:v>
                </c:pt>
                <c:pt idx="3">
                  <c:v>244.2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20.6</c:v>
                </c:pt>
                <c:pt idx="1">
                  <c:v>30.7</c:v>
                </c:pt>
                <c:pt idx="2">
                  <c:v>117.9</c:v>
                </c:pt>
                <c:pt idx="3">
                  <c:v>66.7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340.1</c:v>
                </c:pt>
                <c:pt idx="1">
                  <c:v>280.8</c:v>
                </c:pt>
                <c:pt idx="2">
                  <c:v>510.7</c:v>
                </c:pt>
                <c:pt idx="3">
                  <c:v>364.9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314.10000000000002</c:v>
                </c:pt>
                <c:pt idx="1">
                  <c:v>403.3</c:v>
                </c:pt>
                <c:pt idx="2">
                  <c:v>1172.9000000000001</c:v>
                </c:pt>
                <c:pt idx="3">
                  <c:v>934.4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1270.3</c:v>
                </c:pt>
                <c:pt idx="1">
                  <c:v>1470.8</c:v>
                </c:pt>
                <c:pt idx="2">
                  <c:v>1917.2</c:v>
                </c:pt>
                <c:pt idx="3">
                  <c:v>2178.9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307.3</c:v>
                </c:pt>
                <c:pt idx="1">
                  <c:v>314.8</c:v>
                </c:pt>
                <c:pt idx="2">
                  <c:v>337.7</c:v>
                </c:pt>
                <c:pt idx="3">
                  <c:v>474.9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0099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132.6</c:v>
                </c:pt>
                <c:pt idx="1">
                  <c:v>151.80000000000001</c:v>
                </c:pt>
                <c:pt idx="2">
                  <c:v>149.19999999999999</c:v>
                </c:pt>
                <c:pt idx="3">
                  <c:v>156.6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68.5</c:v>
                </c:pt>
                <c:pt idx="1">
                  <c:v>109.5</c:v>
                </c:pt>
                <c:pt idx="2">
                  <c:v>134.6</c:v>
                </c:pt>
                <c:pt idx="3">
                  <c:v>178.4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4792832"/>
        <c:axId val="68183168"/>
        <c:axId val="0"/>
      </c:bar3DChart>
      <c:catAx>
        <c:axId val="28479283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68183168"/>
        <c:crosses val="autoZero"/>
        <c:auto val="1"/>
        <c:lblAlgn val="ctr"/>
        <c:lblOffset val="100"/>
        <c:noMultiLvlLbl val="0"/>
      </c:catAx>
      <c:valAx>
        <c:axId val="681831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84792832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47531449673639E-2"/>
          <c:y val="2.930798093141166E-2"/>
          <c:w val="0.743713049330607"/>
          <c:h val="0.87919693979762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ACCAE2"/>
            </a:solidFill>
          </c:spPr>
          <c:invertIfNegative val="0"/>
          <c:dLbls>
            <c:dLbl>
              <c:idx val="1"/>
              <c:layout>
                <c:manualLayout>
                  <c:x val="-6.902355202039076E-4"/>
                  <c:y val="1.178109839647446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33E-3"/>
                  <c:y val="-3.0573135777331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- 340,1</c:v>
                </c:pt>
                <c:pt idx="1">
                  <c:v>2023 год - 280,8</c:v>
                </c:pt>
                <c:pt idx="2">
                  <c:v>2024 год - 510,7</c:v>
                </c:pt>
                <c:pt idx="3">
                  <c:v>2025 год - 364,9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299.39999999999998</c:v>
                </c:pt>
                <c:pt idx="1">
                  <c:v>164.8</c:v>
                </c:pt>
                <c:pt idx="2">
                  <c:v>374.9</c:v>
                </c:pt>
                <c:pt idx="3">
                  <c:v>254.5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2B0E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2022 год - 340,1</c:v>
                </c:pt>
                <c:pt idx="1">
                  <c:v>2023 год - 280,8</c:v>
                </c:pt>
                <c:pt idx="2">
                  <c:v>2024 год - 510,7</c:v>
                </c:pt>
                <c:pt idx="3">
                  <c:v>2025 год - 364,9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40.700000000000003</c:v>
                </c:pt>
                <c:pt idx="1">
                  <c:v>116</c:v>
                </c:pt>
                <c:pt idx="2">
                  <c:v>135.80000000000001</c:v>
                </c:pt>
                <c:pt idx="3">
                  <c:v>110.4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5011456"/>
        <c:axId val="68185472"/>
      </c:barChart>
      <c:catAx>
        <c:axId val="285011456"/>
        <c:scaling>
          <c:orientation val="minMax"/>
        </c:scaling>
        <c:delete val="0"/>
        <c:axPos val="b"/>
        <c:majorTickMark val="out"/>
        <c:minorTickMark val="none"/>
        <c:tickLblPos val="nextTo"/>
        <c:crossAx val="68185472"/>
        <c:crosses val="autoZero"/>
        <c:auto val="1"/>
        <c:lblAlgn val="ctr"/>
        <c:lblOffset val="100"/>
        <c:noMultiLvlLbl val="0"/>
      </c:catAx>
      <c:valAx>
        <c:axId val="6818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5011456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0945884341592889"/>
          <c:y val="4.8322405862863842E-2"/>
          <c:w val="0.19054115658407098"/>
          <c:h val="0.89649319348330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27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2939144327879E-3"/>
                  <c:y val="-2.620322888100152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04E-3"/>
                  <c:y val="8.68288026476590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- 314,1</c:v>
                </c:pt>
                <c:pt idx="1">
                  <c:v>2023 год - 403,3</c:v>
                </c:pt>
                <c:pt idx="2">
                  <c:v>2024 год - 1172,9</c:v>
                </c:pt>
                <c:pt idx="3">
                  <c:v>2025 год - 934,4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141.1</c:v>
                </c:pt>
                <c:pt idx="1">
                  <c:v>154.1</c:v>
                </c:pt>
                <c:pt idx="2">
                  <c:v>822.4</c:v>
                </c:pt>
                <c:pt idx="3">
                  <c:v>462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203658374873E-3"/>
                  <c:y val="3.288194586566404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741215133802336E-3"/>
                  <c:y val="-1.827282348744876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- 314,1</c:v>
                </c:pt>
                <c:pt idx="1">
                  <c:v>2023 год - 403,3</c:v>
                </c:pt>
                <c:pt idx="2">
                  <c:v>2024 год - 1172,9</c:v>
                </c:pt>
                <c:pt idx="3">
                  <c:v>2025 год - 934,4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67.3</c:v>
                </c:pt>
                <c:pt idx="1">
                  <c:v>114.4</c:v>
                </c:pt>
                <c:pt idx="2">
                  <c:v>81</c:v>
                </c:pt>
                <c:pt idx="3">
                  <c:v>245.5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39E-3"/>
                  <c:y val="-3.24890801606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- 314,1</c:v>
                </c:pt>
                <c:pt idx="1">
                  <c:v>2023 год - 403,3</c:v>
                </c:pt>
                <c:pt idx="2">
                  <c:v>2024 год - 1172,9</c:v>
                </c:pt>
                <c:pt idx="3">
                  <c:v>2025 год - 934,4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101.8</c:v>
                </c:pt>
                <c:pt idx="1">
                  <c:v>130.30000000000001</c:v>
                </c:pt>
                <c:pt idx="2">
                  <c:v>264.5</c:v>
                </c:pt>
                <c:pt idx="3">
                  <c:v>176.9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27570950897903E-2"/>
                  <c:y val="-4.851123997918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72254158140135E-3"/>
                  <c:y val="-5.959242832667715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615756851389377E-2"/>
                  <c:y val="-4.873398569749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6265047611197324E-3"/>
                  <c:y val="-6.2657511738461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- 314,1</c:v>
                </c:pt>
                <c:pt idx="1">
                  <c:v>2023 год - 403,3</c:v>
                </c:pt>
                <c:pt idx="2">
                  <c:v>2024 год - 1172,9</c:v>
                </c:pt>
                <c:pt idx="3">
                  <c:v>2025 год - 934,4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3.9</c:v>
                </c:pt>
                <c:pt idx="1">
                  <c:v>4.5</c:v>
                </c:pt>
                <c:pt idx="2">
                  <c:v>5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5194240"/>
        <c:axId val="68187200"/>
        <c:axId val="0"/>
      </c:bar3DChart>
      <c:catAx>
        <c:axId val="285194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68187200"/>
        <c:crosses val="autoZero"/>
        <c:auto val="1"/>
        <c:lblAlgn val="ctr"/>
        <c:lblOffset val="100"/>
        <c:noMultiLvlLbl val="0"/>
      </c:catAx>
      <c:valAx>
        <c:axId val="68187200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85194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01502162842117"/>
          <c:y val="8.9793385530262726E-2"/>
          <c:w val="0.23398497837157878"/>
          <c:h val="0.8703396990977611"/>
        </c:manualLayout>
      </c:layout>
      <c:overlay val="0"/>
      <c:txPr>
        <a:bodyPr/>
        <a:lstStyle/>
        <a:p>
          <a:pPr>
            <a:defRPr>
              <a:latin typeface="Liberation Serif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06301151723887E-2"/>
          <c:y val="2.7382966933213383E-2"/>
          <c:w val="0.69328419527459917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42743861793134E-2"/>
                  <c:y val="-5.70555603561195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49E-2"/>
                  <c:y val="-3.13694568916210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5670210312766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- 1 270,3</c:v>
                </c:pt>
                <c:pt idx="1">
                  <c:v>2023 год - 1 470,8</c:v>
                </c:pt>
                <c:pt idx="2">
                  <c:v>2024 год - 1917,2</c:v>
                </c:pt>
                <c:pt idx="3">
                  <c:v>2025 год - 2 178,9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558.6</c:v>
                </c:pt>
                <c:pt idx="1">
                  <c:v>619.70000000000005</c:v>
                </c:pt>
                <c:pt idx="2">
                  <c:v>841.2</c:v>
                </c:pt>
                <c:pt idx="3">
                  <c:v>885.8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2717307787463364E-2"/>
                  <c:y val="2.83061827149521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351,3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55090984289E-2"/>
                  <c:y val="3.03335637604051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390,4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759146275998E-2"/>
                  <c:y val="-4.3547973407619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261602118905548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- 1 270,3</c:v>
                </c:pt>
                <c:pt idx="1">
                  <c:v>2023 год - 1 470,8</c:v>
                </c:pt>
                <c:pt idx="2">
                  <c:v>2024 год - 1917,2</c:v>
                </c:pt>
                <c:pt idx="3">
                  <c:v>2025 год - 2 178,9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529.5</c:v>
                </c:pt>
                <c:pt idx="1">
                  <c:v>616.6</c:v>
                </c:pt>
                <c:pt idx="2">
                  <c:v>837</c:v>
                </c:pt>
                <c:pt idx="3">
                  <c:v>968.3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8524479422921264E-2"/>
                  <c:y val="4.354797340761862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59,7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995241796689332E-2"/>
                  <c:y val="-4.04758948352145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66,7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204626765022318E-2"/>
                  <c:y val="-4.0474261029820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8428574615251293E-4"/>
                  <c:y val="4.4571844958403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- 1 270,3</c:v>
                </c:pt>
                <c:pt idx="1">
                  <c:v>2023 год - 1 470,8</c:v>
                </c:pt>
                <c:pt idx="2">
                  <c:v>2024 год - 1917,2</c:v>
                </c:pt>
                <c:pt idx="3">
                  <c:v>2025 год - 2 178,9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61.6</c:v>
                </c:pt>
                <c:pt idx="1">
                  <c:v>38</c:v>
                </c:pt>
                <c:pt idx="2">
                  <c:v>47.8</c:v>
                </c:pt>
                <c:pt idx="3">
                  <c:v>89.5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B1EFF5"/>
            </a:solidFill>
          </c:spPr>
          <c:invertIfNegative val="0"/>
          <c:dLbls>
            <c:dLbl>
              <c:idx val="0"/>
              <c:layout>
                <c:manualLayout>
                  <c:x val="1.1268355803603494E-2"/>
                  <c:y val="-9.2342277469855891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0963317392580081E-3"/>
                  <c:y val="-9.595012318892691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271734075976818E-3"/>
                  <c:y val="1.97249325238374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6635420044853748E-2"/>
                  <c:y val="-1.821693014501466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- 1 270,3</c:v>
                </c:pt>
                <c:pt idx="1">
                  <c:v>2023 год - 1 470,8</c:v>
                </c:pt>
                <c:pt idx="2">
                  <c:v>2024 год - 1917,2</c:v>
                </c:pt>
                <c:pt idx="3">
                  <c:v>2025 год - 2 178,9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84.9</c:v>
                </c:pt>
                <c:pt idx="1">
                  <c:v>12.4</c:v>
                </c:pt>
                <c:pt idx="2">
                  <c:v>28.3</c:v>
                </c:pt>
                <c:pt idx="3">
                  <c:v>18.2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0374664252991524E-2"/>
                  <c:y val="-2.830618271495210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29,6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2E-2"/>
                  <c:y val="-1.741918936304745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93180308967E-2"/>
                  <c:y val="-7.556840089663239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- 1 270,3</c:v>
                </c:pt>
                <c:pt idx="1">
                  <c:v>2023 год - 1 470,8</c:v>
                </c:pt>
                <c:pt idx="2">
                  <c:v>2024 год - 1917,2</c:v>
                </c:pt>
                <c:pt idx="3">
                  <c:v>2025 год - 2 178,9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35.700000000000003</c:v>
                </c:pt>
                <c:pt idx="1">
                  <c:v>184.1</c:v>
                </c:pt>
                <c:pt idx="2">
                  <c:v>162.9</c:v>
                </c:pt>
                <c:pt idx="3">
                  <c:v>217.1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84469760"/>
        <c:axId val="68188352"/>
        <c:axId val="0"/>
      </c:bar3DChart>
      <c:catAx>
        <c:axId val="284469760"/>
        <c:scaling>
          <c:orientation val="minMax"/>
        </c:scaling>
        <c:delete val="1"/>
        <c:axPos val="b"/>
        <c:majorTickMark val="out"/>
        <c:minorTickMark val="none"/>
        <c:tickLblPos val="nextTo"/>
        <c:crossAx val="68188352"/>
        <c:crosses val="autoZero"/>
        <c:auto val="1"/>
        <c:lblAlgn val="ctr"/>
        <c:lblOffset val="100"/>
        <c:noMultiLvlLbl val="0"/>
      </c:catAx>
      <c:valAx>
        <c:axId val="6818835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84469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73"/>
          <c:y val="4.9792821373756825E-2"/>
          <c:w val="0.20953064038636229"/>
          <c:h val="0.9000200252098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43E-2"/>
          <c:y val="2.3924125028631935E-2"/>
          <c:w val="0.84524473916190002"/>
          <c:h val="0.908170011288183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2476186616787571E-2"/>
                  <c:y val="-0.13321002527496945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30947381074181E-2"/>
                  <c:y val="-0.1031963462393067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24682321272136E-2"/>
                  <c:y val="-5.231224308410176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- 307,3</c:v>
                </c:pt>
                <c:pt idx="1">
                  <c:v>2023 год - 314,8</c:v>
                </c:pt>
                <c:pt idx="2">
                  <c:v>2024 год - 337,7</c:v>
                </c:pt>
                <c:pt idx="3">
                  <c:v>2025 год - 474,9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286.5</c:v>
                </c:pt>
                <c:pt idx="1">
                  <c:v>292</c:v>
                </c:pt>
                <c:pt idx="2">
                  <c:v>310.10000000000002</c:v>
                </c:pt>
                <c:pt idx="3">
                  <c:v>443.3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416008421650782E-2"/>
                  <c:y val="-2.232043661815353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0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463548676740836E-2"/>
                  <c:y val="-2.354599488945672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61733942130292E-2"/>
                  <c:y val="-6.5322603044106206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/>
                      <a:t>12,2</a:t>
                    </a:r>
                    <a:endParaRPr lang="ru-RU" sz="1800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год - 307,3</c:v>
                </c:pt>
                <c:pt idx="1">
                  <c:v>2023 год - 314,8</c:v>
                </c:pt>
                <c:pt idx="2">
                  <c:v>2024 год - 337,7</c:v>
                </c:pt>
                <c:pt idx="3">
                  <c:v>2025 год - 474,9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20.8</c:v>
                </c:pt>
                <c:pt idx="1">
                  <c:v>22.8</c:v>
                </c:pt>
                <c:pt idx="2">
                  <c:v>27.6</c:v>
                </c:pt>
                <c:pt idx="3">
                  <c:v>31.6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85193728"/>
        <c:axId val="235786752"/>
        <c:axId val="0"/>
      </c:bar3DChart>
      <c:catAx>
        <c:axId val="285193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35786752"/>
        <c:crosses val="autoZero"/>
        <c:auto val="1"/>
        <c:lblAlgn val="ctr"/>
        <c:lblOffset val="100"/>
        <c:noMultiLvlLbl val="0"/>
      </c:catAx>
      <c:valAx>
        <c:axId val="23578675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8519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7536266462192"/>
          <c:y val="0.34374164187518258"/>
          <c:w val="0.16412463733537805"/>
          <c:h val="0.444926558228783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дополнительного образования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2102</c:v>
                </c:pt>
                <c:pt idx="1">
                  <c:v>2110</c:v>
                </c:pt>
                <c:pt idx="2">
                  <c:v>1974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Детские сады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r>
                      <a:rPr lang="ru-RU" smtClean="0"/>
                      <a:t>01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2133</c:v>
                </c:pt>
                <c:pt idx="1">
                  <c:v>1984</c:v>
                </c:pt>
                <c:pt idx="2">
                  <c:v>1914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b="1" i="0" baseline="0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5055</c:v>
                </c:pt>
                <c:pt idx="1">
                  <c:v>5009</c:v>
                </c:pt>
                <c:pt idx="2">
                  <c:v>4884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7272448"/>
        <c:axId val="134143296"/>
        <c:axId val="49831040"/>
      </c:bar3DChart>
      <c:catAx>
        <c:axId val="28727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0" baseline="0">
                <a:latin typeface="Liberation Serif" pitchFamily="18" charset="0"/>
              </a:defRPr>
            </a:pPr>
            <a:endParaRPr lang="ru-RU"/>
          </a:p>
        </c:txPr>
        <c:crossAx val="134143296"/>
        <c:crosses val="autoZero"/>
        <c:auto val="1"/>
        <c:lblAlgn val="ctr"/>
        <c:lblOffset val="100"/>
        <c:noMultiLvlLbl val="0"/>
      </c:catAx>
      <c:valAx>
        <c:axId val="134143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Liberation Serif" pitchFamily="18" charset="0"/>
              </a:defRPr>
            </a:pPr>
            <a:endParaRPr lang="ru-RU"/>
          </a:p>
        </c:txPr>
        <c:crossAx val="287272448"/>
        <c:crosses val="autoZero"/>
        <c:crossBetween val="between"/>
      </c:valAx>
      <c:serAx>
        <c:axId val="49831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Liberation Serif" pitchFamily="18" charset="0"/>
              </a:defRPr>
            </a:pPr>
            <a:endParaRPr lang="ru-RU"/>
          </a:p>
        </c:txPr>
        <c:crossAx val="13414329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026029660672455"/>
          <c:y val="7.169812676454633E-2"/>
          <c:w val="0.71303855730221943"/>
          <c:h val="0.856603746470907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cat>
            <c:strRef>
              <c:f>Лист1!$C$12:$E$12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Лист1!$C$13:$E$13</c:f>
              <c:numCache>
                <c:formatCode>#,##0.00</c:formatCode>
                <c:ptCount val="3"/>
                <c:pt idx="0">
                  <c:v>45427.41</c:v>
                </c:pt>
                <c:pt idx="1">
                  <c:v>767704.62399999995</c:v>
                </c:pt>
                <c:pt idx="2">
                  <c:v>640740</c:v>
                </c:pt>
              </c:numCache>
            </c:numRef>
          </c:val>
        </c:ser>
        <c:ser>
          <c:idx val="1"/>
          <c:order val="1"/>
          <c:tx>
            <c:strRef>
              <c:f>Лист1!$B$14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cat>
            <c:strRef>
              <c:f>Лист1!$C$12:$E$12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Лист1!$C$14:$E$14</c:f>
              <c:numCache>
                <c:formatCode>#,##0.00</c:formatCode>
                <c:ptCount val="3"/>
                <c:pt idx="0">
                  <c:v>66080.414000000004</c:v>
                </c:pt>
                <c:pt idx="1">
                  <c:v>990012.7</c:v>
                </c:pt>
                <c:pt idx="2">
                  <c:v>731447.723</c:v>
                </c:pt>
              </c:numCache>
            </c:numRef>
          </c:val>
        </c:ser>
        <c:ser>
          <c:idx val="2"/>
          <c:order val="2"/>
          <c:tx>
            <c:strRef>
              <c:f>Лист1!$B$15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cat>
            <c:strRef>
              <c:f>Лист1!$C$12:$E$12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Лист1!$C$15:$E$15</c:f>
              <c:numCache>
                <c:formatCode>#,##0.00</c:formatCode>
                <c:ptCount val="3"/>
                <c:pt idx="0">
                  <c:v>65536.3</c:v>
                </c:pt>
                <c:pt idx="1">
                  <c:v>1122155</c:v>
                </c:pt>
                <c:pt idx="2">
                  <c:v>910737.29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7271936"/>
        <c:axId val="134142144"/>
      </c:barChart>
      <c:catAx>
        <c:axId val="287271936"/>
        <c:scaling>
          <c:orientation val="minMax"/>
        </c:scaling>
        <c:delete val="0"/>
        <c:axPos val="l"/>
        <c:majorTickMark val="out"/>
        <c:minorTickMark val="none"/>
        <c:tickLblPos val="nextTo"/>
        <c:crossAx val="134142144"/>
        <c:crosses val="autoZero"/>
        <c:auto val="1"/>
        <c:lblAlgn val="ctr"/>
        <c:lblOffset val="100"/>
        <c:noMultiLvlLbl val="0"/>
      </c:catAx>
      <c:valAx>
        <c:axId val="134142144"/>
        <c:scaling>
          <c:orientation val="minMax"/>
        </c:scaling>
        <c:delete val="1"/>
        <c:axPos val="b"/>
        <c:majorGridlines/>
        <c:numFmt formatCode="#,##0.00" sourceLinked="1"/>
        <c:majorTickMark val="out"/>
        <c:minorTickMark val="none"/>
        <c:tickLblPos val="nextTo"/>
        <c:crossAx val="287271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49398143156124"/>
          <c:y val="0.31071668872697078"/>
          <c:w val="0.19578971620239838"/>
          <c:h val="0.4698182706534999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70C0"/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Финансы!$B$4:$B$10</c:f>
              <c:strCache>
                <c:ptCount val="7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4">
                  <c:v>2023 год</c:v>
                </c:pt>
                <c:pt idx="5">
                  <c:v>2024 год</c:v>
                </c:pt>
                <c:pt idx="6">
                  <c:v>2025 год</c:v>
                </c:pt>
              </c:strCache>
            </c:strRef>
          </c:cat>
          <c:val>
            <c:numRef>
              <c:f>Финансы!$C$4:$C$10</c:f>
              <c:numCache>
                <c:formatCode>General</c:formatCode>
                <c:ptCount val="7"/>
                <c:pt idx="0">
                  <c:v>17546.68</c:v>
                </c:pt>
                <c:pt idx="1">
                  <c:v>19642.599999999999</c:v>
                </c:pt>
                <c:pt idx="2">
                  <c:v>23065</c:v>
                </c:pt>
                <c:pt idx="4">
                  <c:v>12251.51</c:v>
                </c:pt>
                <c:pt idx="5">
                  <c:v>15340.02</c:v>
                </c:pt>
                <c:pt idx="6">
                  <c:v>21797.07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096960"/>
        <c:axId val="132997120"/>
        <c:axId val="0"/>
      </c:bar3DChart>
      <c:catAx>
        <c:axId val="133096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2997120"/>
        <c:crosses val="autoZero"/>
        <c:auto val="1"/>
        <c:lblAlgn val="ctr"/>
        <c:lblOffset val="100"/>
        <c:noMultiLvlLbl val="0"/>
      </c:catAx>
      <c:valAx>
        <c:axId val="13299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096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формы!$B$4</c:f>
              <c:strCache>
                <c:ptCount val="1"/>
                <c:pt idx="0">
                  <c:v>Лагерь с дневным пребыванием детей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формы!$C$3:$E$3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формы!$C$4:$E$4</c:f>
              <c:numCache>
                <c:formatCode>General</c:formatCode>
                <c:ptCount val="3"/>
                <c:pt idx="0">
                  <c:v>1910</c:v>
                </c:pt>
                <c:pt idx="1">
                  <c:v>1900</c:v>
                </c:pt>
                <c:pt idx="2">
                  <c:v>1900</c:v>
                </c:pt>
              </c:numCache>
            </c:numRef>
          </c:val>
        </c:ser>
        <c:ser>
          <c:idx val="1"/>
          <c:order val="1"/>
          <c:tx>
            <c:strRef>
              <c:f>формы!$B$5</c:f>
              <c:strCache>
                <c:ptCount val="1"/>
                <c:pt idx="0">
                  <c:v>Лагеря труда и отдыха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формы!$C$3:$E$3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формы!$C$5:$E$5</c:f>
              <c:numCache>
                <c:formatCode>General</c:formatCode>
                <c:ptCount val="3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ser>
          <c:idx val="2"/>
          <c:order val="2"/>
          <c:tx>
            <c:strRef>
              <c:f>формы!$B$6</c:f>
              <c:strCache>
                <c:ptCount val="1"/>
                <c:pt idx="0">
                  <c:v>Загородный оздоровительный лагерь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формы!$C$3:$E$3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формы!$C$6:$E$6</c:f>
              <c:numCache>
                <c:formatCode>General</c:formatCode>
                <c:ptCount val="3"/>
                <c:pt idx="0">
                  <c:v>1070</c:v>
                </c:pt>
                <c:pt idx="1">
                  <c:v>1200</c:v>
                </c:pt>
                <c:pt idx="2">
                  <c:v>1300</c:v>
                </c:pt>
              </c:numCache>
            </c:numRef>
          </c:val>
        </c:ser>
        <c:ser>
          <c:idx val="3"/>
          <c:order val="3"/>
          <c:tx>
            <c:strRef>
              <c:f>формы!$B$7</c:f>
              <c:strCache>
                <c:ptCount val="1"/>
                <c:pt idx="0">
                  <c:v>Санаторное оздоровление</c:v>
                </c:pt>
              </c:strCache>
            </c:strRef>
          </c:tx>
          <c:invertIfNegative val="0"/>
          <c:cat>
            <c:strRef>
              <c:f>формы!$C$3:$E$3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формы!$C$7:$E$7</c:f>
              <c:numCache>
                <c:formatCode>General</c:formatCode>
                <c:ptCount val="3"/>
                <c:pt idx="0">
                  <c:v>100</c:v>
                </c:pt>
                <c:pt idx="1">
                  <c:v>150</c:v>
                </c:pt>
                <c:pt idx="2">
                  <c:v>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095424"/>
        <c:axId val="132998848"/>
        <c:axId val="0"/>
      </c:bar3DChart>
      <c:catAx>
        <c:axId val="133095424"/>
        <c:scaling>
          <c:orientation val="minMax"/>
        </c:scaling>
        <c:delete val="0"/>
        <c:axPos val="b"/>
        <c:majorTickMark val="out"/>
        <c:minorTickMark val="none"/>
        <c:tickLblPos val="nextTo"/>
        <c:crossAx val="132998848"/>
        <c:crosses val="autoZero"/>
        <c:auto val="1"/>
        <c:lblAlgn val="ctr"/>
        <c:lblOffset val="100"/>
        <c:noMultiLvlLbl val="0"/>
      </c:catAx>
      <c:valAx>
        <c:axId val="132998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095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22592745624575"/>
          <c:y val="9.5949062833276338E-2"/>
          <c:w val="0.32644638685149208"/>
          <c:h val="0.9040509371667236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032382204446423E-2"/>
          <c:y val="5.534841366832257E-2"/>
          <c:w val="0.64697415307764172"/>
          <c:h val="0.659231712349421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847515467799546E-2"/>
                  <c:y val="-0.10078245274334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946272439738752E-2"/>
                  <c:y val="-0.14361499515926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484777011010581E-3"/>
                  <c:y val="-0.26707349976986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044775752546669E-3"/>
                  <c:y val="-0.330062731125113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142321452975236E-2"/>
                  <c:y val="-0.32754316980652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13.5</c:v>
                </c:pt>
                <c:pt idx="1">
                  <c:v>20.8</c:v>
                </c:pt>
                <c:pt idx="2">
                  <c:v>56.2</c:v>
                </c:pt>
                <c:pt idx="3">
                  <c:v>74.2</c:v>
                </c:pt>
                <c:pt idx="4">
                  <c:v>71.3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924672"/>
        <c:axId val="269744320"/>
        <c:axId val="0"/>
      </c:bar3DChart>
      <c:catAx>
        <c:axId val="168924672"/>
        <c:scaling>
          <c:orientation val="minMax"/>
        </c:scaling>
        <c:delete val="0"/>
        <c:axPos val="b"/>
        <c:majorTickMark val="out"/>
        <c:minorTickMark val="none"/>
        <c:tickLblPos val="nextTo"/>
        <c:crossAx val="269744320"/>
        <c:crosses val="autoZero"/>
        <c:auto val="1"/>
        <c:lblAlgn val="ctr"/>
        <c:lblOffset val="100"/>
        <c:noMultiLvlLbl val="0"/>
      </c:catAx>
      <c:valAx>
        <c:axId val="269744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92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70397630715924"/>
          <c:y val="8.5604774072722059E-2"/>
          <c:w val="0.24149772967612648"/>
          <c:h val="0.528962654943101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8616462346760061"/>
          <c:h val="0.7337976039494627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184907264"/>
        <c:axId val="133772352"/>
        <c:axId val="0"/>
      </c:bar3DChart>
      <c:catAx>
        <c:axId val="184907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497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312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3772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3772352"/>
        <c:scaling>
          <c:orientation val="minMax"/>
          <c:max val="68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971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9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84907264"/>
        <c:crosses val="autoZero"/>
        <c:crossBetween val="between"/>
        <c:majorUnit val="1000"/>
        <c:minorUnit val="500"/>
      </c:valAx>
      <c:spPr>
        <a:noFill/>
        <a:ln w="398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8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</c:floor>
    <c:sideWall>
      <c:thickness val="0"/>
      <c:spPr>
        <a:pattFill prst="dkHorz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</c:spPr>
    </c:sideWall>
    <c:backWall>
      <c:thickness val="0"/>
      <c:spPr>
        <a:pattFill prst="dkHorz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7579611965727433"/>
          <c:h val="0.719315754268325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6.8722690873642578E-2"/>
                  <c:y val="-9.0932265915696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069019049464904E-2"/>
                  <c:y val="-8.8785923445555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6443006081167955E-2"/>
                  <c:y val="-9.6637240448987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7444</c:v>
                </c:pt>
                <c:pt idx="1">
                  <c:v>6930</c:v>
                </c:pt>
                <c:pt idx="2">
                  <c:v>10670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63392256"/>
        <c:axId val="133774656"/>
        <c:axId val="0"/>
      </c:bar3DChart>
      <c:catAx>
        <c:axId val="6339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2700000" vert="horz"/>
          <a:lstStyle/>
          <a:p>
            <a:pPr>
              <a:defRPr/>
            </a:pPr>
            <a:endParaRPr lang="ru-RU"/>
          </a:p>
        </c:txPr>
        <c:crossAx val="133774656"/>
        <c:crosses val="autoZero"/>
        <c:auto val="1"/>
        <c:lblAlgn val="ctr"/>
        <c:lblOffset val="100"/>
        <c:noMultiLvlLbl val="0"/>
      </c:catAx>
      <c:valAx>
        <c:axId val="133774656"/>
        <c:scaling>
          <c:orientation val="minMax"/>
          <c:max val="110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63392256"/>
        <c:crosses val="autoZero"/>
        <c:crossBetween val="between"/>
        <c:majorUnit val="1000"/>
        <c:min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 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80.599999999999994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 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2024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124.6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 5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2025 год 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General</c:formatCode>
                <c:ptCount val="1"/>
                <c:pt idx="0">
                  <c:v>125.2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10"/>
        <c:shape val="cylinder"/>
        <c:axId val="184907776"/>
        <c:axId val="119465088"/>
        <c:axId val="0"/>
      </c:bar3DChart>
      <c:catAx>
        <c:axId val="184907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465088"/>
        <c:crosses val="autoZero"/>
        <c:auto val="1"/>
        <c:lblAlgn val="ctr"/>
        <c:lblOffset val="100"/>
        <c:noMultiLvlLbl val="0"/>
      </c:catAx>
      <c:valAx>
        <c:axId val="119465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907776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2202712109593814"/>
          <c:y val="7.7187109130145343E-2"/>
          <c:w val="0.25488459802370039"/>
          <c:h val="0.39524406187147354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7349064389668E-2"/>
          <c:y val="2.5840626166932553E-2"/>
          <c:w val="0.91562495040233627"/>
          <c:h val="0.8873194240500462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0.33189467043344395"/>
                  <c:y val="0.3399274639654814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2023 год (факт)     </a:t>
                    </a:r>
                  </a:p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737,6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0.34371974542511152"/>
                  <c:y val="0.4023648876975034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2024 год (факт)                 972,7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6006812735092913"/>
                  <c:y val="0.4249696989688237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2025 год (факт) </a:t>
                    </a:r>
                  </a:p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1 106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50399819166917958"/>
                  <c:y val="0.5265253461111869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              543,2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5016563139809862"/>
                  <c:y val="0.54360291944004091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                692,4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543.29999999999995</c:v>
                </c:pt>
                <c:pt idx="1">
                  <c:v>692.4</c:v>
                </c:pt>
                <c:pt idx="2">
                  <c:v>737.6</c:v>
                </c:pt>
                <c:pt idx="3">
                  <c:v>972.7</c:v>
                </c:pt>
                <c:pt idx="4">
                  <c:v>1006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84903680"/>
        <c:axId val="119463936"/>
        <c:axId val="184922752"/>
      </c:bar3DChart>
      <c:catAx>
        <c:axId val="18490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463936"/>
        <c:crosses val="autoZero"/>
        <c:auto val="1"/>
        <c:lblAlgn val="ctr"/>
        <c:lblOffset val="100"/>
        <c:noMultiLvlLbl val="0"/>
      </c:catAx>
      <c:valAx>
        <c:axId val="119463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903680"/>
        <c:crosses val="autoZero"/>
        <c:crossBetween val="between"/>
      </c:valAx>
      <c:serAx>
        <c:axId val="184922752"/>
        <c:scaling>
          <c:orientation val="minMax"/>
        </c:scaling>
        <c:delete val="1"/>
        <c:axPos val="b"/>
        <c:majorTickMark val="out"/>
        <c:minorTickMark val="none"/>
        <c:tickLblPos val="nextTo"/>
        <c:crossAx val="11946393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002625617020001E-2"/>
          <c:y val="5.5237831761383235E-2"/>
          <c:w val="0.90022943391697041"/>
          <c:h val="0.91204869780550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44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2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04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3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32621229989047429"/>
                  <c:y val="-2.921184926820996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2023 </a:t>
                    </a:r>
                    <a:r>
                      <a:rPr lang="ru-RU" sz="1600" dirty="0"/>
                      <a:t>год (факт)         </a:t>
                    </a:r>
                    <a:r>
                      <a:rPr lang="ru-RU" sz="1600" dirty="0" smtClean="0"/>
                      <a:t>     59,3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216395853025461"/>
                  <c:y val="-0.2130907238377022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2024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год </a:t>
                    </a:r>
                    <a:r>
                      <a:rPr lang="ru-RU" sz="1600" dirty="0"/>
                      <a:t>(факт)                </a:t>
                    </a:r>
                    <a:r>
                      <a:rPr lang="ru-RU" sz="1600" dirty="0" smtClean="0"/>
                      <a:t> 91,1 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3688316754437292"/>
                  <c:y val="-9.754215905835024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2025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год </a:t>
                    </a:r>
                    <a:r>
                      <a:rPr lang="ru-RU" sz="1600" dirty="0"/>
                      <a:t>(факт)              </a:t>
                    </a:r>
                    <a:r>
                      <a:rPr lang="ru-RU" sz="1600" dirty="0" smtClean="0"/>
                      <a:t>73,9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4679782148804969"/>
                  <c:y val="0.261265378408247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</a:t>
                    </a:r>
                    <a:r>
                      <a:rPr lang="ru-RU" sz="1600" dirty="0"/>
                      <a:t>год (факт)           </a:t>
                    </a:r>
                    <a:r>
                      <a:rPr lang="ru-RU" sz="1600" dirty="0" smtClean="0"/>
                      <a:t>52,6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45578334908703538"/>
                  <c:y val="2.0592741157415259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(факт)      </a:t>
                    </a:r>
                    <a:r>
                      <a:rPr lang="ru-RU" sz="1600" dirty="0" smtClean="0"/>
                      <a:t>    62,7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52.6</c:v>
                </c:pt>
                <c:pt idx="1">
                  <c:v>62.7</c:v>
                </c:pt>
                <c:pt idx="2">
                  <c:v>59.3</c:v>
                </c:pt>
                <c:pt idx="3">
                  <c:v>91.1</c:v>
                </c:pt>
                <c:pt idx="4">
                  <c:v>73.900000000000006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07385600"/>
        <c:axId val="133768320"/>
        <c:axId val="0"/>
      </c:bar3DChart>
      <c:catAx>
        <c:axId val="20738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3768320"/>
        <c:crosses val="autoZero"/>
        <c:auto val="1"/>
        <c:lblAlgn val="ctr"/>
        <c:lblOffset val="100"/>
        <c:noMultiLvlLbl val="0"/>
      </c:catAx>
      <c:valAx>
        <c:axId val="133768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38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56E-2"/>
          <c:w val="0.91949404611608809"/>
          <c:h val="0.87867647829486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206463518926948E-2"/>
                  <c:y val="-0.3276180360768481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2021 год (факт)</a:t>
                    </a:r>
                  </a:p>
                  <a:p>
                    <a:r>
                      <a:rPr lang="ru-RU" sz="1200" b="1" baseline="0" dirty="0" smtClean="0"/>
                      <a:t>7,6 млн. руб.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6792324196186103"/>
                  <c:y val="-0.47365631149240478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2025 год (факт)</a:t>
                    </a:r>
                  </a:p>
                  <a:p>
                    <a:r>
                      <a:rPr lang="ru-RU" sz="1200" b="1" baseline="0" dirty="0" smtClean="0"/>
                      <a:t>9,4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219261526458717E-2"/>
                  <c:y val="-0.1854333172939625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2023 год (факт)</a:t>
                    </a:r>
                  </a:p>
                  <a:p>
                    <a:r>
                      <a:rPr lang="ru-RU" sz="1200" b="1" baseline="0" dirty="0" smtClean="0"/>
                      <a:t>2,8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0598430631198333E-2"/>
                  <c:y val="-0.35761635389893631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2024 год (факт)</a:t>
                    </a:r>
                  </a:p>
                  <a:p>
                    <a:r>
                      <a:rPr lang="ru-RU" sz="1200" b="1" baseline="0" dirty="0" smtClean="0"/>
                      <a:t>7,4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44358824323716073"/>
                  <c:y val="-0.29844633265655013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2022 год (факт) </a:t>
                    </a:r>
                  </a:p>
                  <a:p>
                    <a:pPr>
                      <a:defRPr sz="1200" b="1"/>
                    </a:pPr>
                    <a:r>
                      <a:rPr lang="ru-RU" sz="1200" b="1" dirty="0" smtClean="0"/>
                      <a:t>7</a:t>
                    </a:r>
                    <a:r>
                      <a:rPr lang="en-US" sz="1200" b="1" dirty="0" smtClean="0"/>
                      <a:t>,</a:t>
                    </a:r>
                    <a:r>
                      <a:rPr lang="ru-RU" sz="1200" b="1" dirty="0" smtClean="0"/>
                      <a:t>2 млн. руб.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7.6</c:v>
                </c:pt>
                <c:pt idx="1">
                  <c:v>7.2</c:v>
                </c:pt>
                <c:pt idx="2">
                  <c:v>2.8</c:v>
                </c:pt>
                <c:pt idx="3">
                  <c:v>7.4</c:v>
                </c:pt>
                <c:pt idx="4">
                  <c:v>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207386624"/>
        <c:axId val="207159872"/>
        <c:axId val="0"/>
      </c:bar3DChart>
      <c:catAx>
        <c:axId val="207386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7159872"/>
        <c:crosses val="autoZero"/>
        <c:auto val="1"/>
        <c:lblAlgn val="ctr"/>
        <c:lblOffset val="100"/>
        <c:noMultiLvlLbl val="0"/>
      </c:catAx>
      <c:valAx>
        <c:axId val="20715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738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7755218077674E-2"/>
          <c:y val="0"/>
          <c:w val="0.94988803317521442"/>
          <c:h val="0.9081256726035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2.0032172760919464E-2"/>
                  <c:y val="-0.1981927381203083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22,0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769156751412707E-2"/>
                  <c:y val="-0.1771337181440867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2023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25,1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316414986251855E-2"/>
                  <c:y val="-0.1797658883672958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2024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год 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22,8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5562434267536574E-3"/>
                  <c:y val="-0.16261315077760849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2025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20,9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3700131685076321E-2"/>
                  <c:y val="0.7002122069355477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год (факт) 23,0 млн. 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</c:v>
                </c:pt>
                <c:pt idx="1">
                  <c:v>22</c:v>
                </c:pt>
                <c:pt idx="2">
                  <c:v>25.1</c:v>
                </c:pt>
                <c:pt idx="3">
                  <c:v>22.8</c:v>
                </c:pt>
                <c:pt idx="4">
                  <c:v>20.9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7386112"/>
        <c:axId val="207161600"/>
      </c:barChart>
      <c:catAx>
        <c:axId val="207386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7161600"/>
        <c:crosses val="autoZero"/>
        <c:auto val="1"/>
        <c:lblAlgn val="ctr"/>
        <c:lblOffset val="100"/>
        <c:noMultiLvlLbl val="0"/>
      </c:catAx>
      <c:valAx>
        <c:axId val="2071616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07386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0.62417</cdr:x>
      <cdr:y>0.07955</cdr:y>
    </cdr:from>
    <cdr:to>
      <cdr:x>0.71228</cdr:x>
      <cdr:y>0.1591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90863" y="360040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125,2</a:t>
          </a:r>
        </a:p>
        <a:p xmlns:a="http://schemas.openxmlformats.org/drawingml/2006/main">
          <a:endParaRPr lang="ru-RU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0.03275</cdr:x>
      <cdr:y>0.08824</cdr:y>
    </cdr:from>
    <cdr:to>
      <cdr:x>0.95303</cdr:x>
      <cdr:y>0.22059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974" y="432048"/>
          <a:ext cx="345543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Доходы всего 2025 год – 4 506,5</a:t>
          </a:r>
        </a:p>
        <a:p xmlns:a="http://schemas.openxmlformats.org/drawingml/2006/main">
          <a:pPr algn="ctr"/>
          <a:r>
            <a:rPr lang="ru-RU" sz="1800" b="1" dirty="0" smtClean="0"/>
            <a:t>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0.5625</cdr:x>
      <cdr:y>0.34811</cdr:y>
    </cdr:from>
    <cdr:to>
      <cdr:x>0.8125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6739" y="1453855"/>
          <a:ext cx="954106" cy="922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1 181,7 млн. руб.</a:t>
          </a:r>
        </a:p>
        <a:p xmlns:a="http://schemas.openxmlformats.org/drawingml/2006/main">
          <a:pPr algn="ctr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0.22917</cdr:x>
      <cdr:y>0.35916</cdr:y>
    </cdr:from>
    <cdr:to>
      <cdr:x>0.5</cdr:x>
      <cdr:y>0.60345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4597" y="1500000"/>
          <a:ext cx="1033615" cy="102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3 324,2</a:t>
          </a:r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0.34043</cdr:x>
      <cdr:y>0</cdr:y>
    </cdr:from>
    <cdr:to>
      <cdr:x>0.78723</cdr:x>
      <cdr:y>0.10417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0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/>
        </a:p>
      </cdr:txBody>
    </cdr:sp>
  </cdr:relSizeAnchor>
  <cdr:relSizeAnchor xmlns:cdr="http://schemas.openxmlformats.org/drawingml/2006/chartDrawing">
    <cdr:from>
      <cdr:x>0</cdr:x>
      <cdr:y>0.03448</cdr:y>
    </cdr:from>
    <cdr:to>
      <cdr:x>0.92453</cdr:x>
      <cdr:y>0.25862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144016"/>
          <a:ext cx="352839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2024 год – 4 505,9</a:t>
          </a:r>
        </a:p>
        <a:p xmlns:a="http://schemas.openxmlformats.org/drawingml/2006/main">
          <a:r>
            <a:rPr lang="ru-RU" sz="1800" b="1" dirty="0" smtClean="0"/>
            <a:t>                 млн. </a:t>
          </a:r>
          <a:r>
            <a:rPr lang="ru-RU" sz="1800" b="1" dirty="0"/>
            <a:t>р</a:t>
          </a:r>
          <a:r>
            <a:rPr lang="ru-RU" sz="1800" b="1" dirty="0" smtClean="0"/>
            <a:t>уб.</a:t>
          </a:r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0.30711</cdr:x>
      <cdr:y>2.13651E-7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0"/>
          <a:ext cx="2609524" cy="1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0.30963</cdr:x>
      <cdr:y>2.10414E-7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0"/>
          <a:ext cx="2876191" cy="1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</cdr:x>
      <cdr:y>0.79268</cdr:y>
    </cdr:from>
    <cdr:to>
      <cdr:x>0.775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680520"/>
          <a:ext cx="54006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</a:t>
          </a:r>
          <a:r>
            <a:rPr lang="en-US" sz="1800" b="1" dirty="0" smtClean="0"/>
            <a:t>2</a:t>
          </a:r>
          <a:r>
            <a:rPr lang="ru-RU" sz="1800" b="1" dirty="0" smtClean="0"/>
            <a:t> год – </a:t>
          </a:r>
          <a:r>
            <a:rPr lang="en-US" sz="1800" b="1" dirty="0" smtClean="0"/>
            <a:t>1 270,3</a:t>
          </a:r>
          <a:endParaRPr lang="ru-RU" sz="1800" b="1" dirty="0" smtClean="0"/>
        </a:p>
        <a:p xmlns:a="http://schemas.openxmlformats.org/drawingml/2006/main">
          <a:r>
            <a:rPr lang="ru-RU" sz="1800" b="1" dirty="0" smtClean="0"/>
            <a:t>                  202</a:t>
          </a:r>
          <a:r>
            <a:rPr lang="en-US" sz="1800" b="1" dirty="0" smtClean="0"/>
            <a:t>3</a:t>
          </a:r>
          <a:r>
            <a:rPr lang="ru-RU" sz="1800" b="1" dirty="0" smtClean="0"/>
            <a:t> год – </a:t>
          </a:r>
          <a:r>
            <a:rPr lang="en-US" sz="1800" b="1" dirty="0" smtClean="0"/>
            <a:t>1 470,8</a:t>
          </a:r>
          <a:endParaRPr lang="ru-RU" sz="1800" b="1" dirty="0" smtClean="0"/>
        </a:p>
        <a:p xmlns:a="http://schemas.openxmlformats.org/drawingml/2006/main">
          <a:r>
            <a:rPr lang="ru-RU" sz="1800" b="1" dirty="0" smtClean="0"/>
            <a:t>                                       202</a:t>
          </a:r>
          <a:r>
            <a:rPr lang="en-US" sz="1800" b="1" dirty="0" smtClean="0"/>
            <a:t>4</a:t>
          </a:r>
          <a:r>
            <a:rPr lang="ru-RU" sz="1800" b="1" dirty="0" smtClean="0"/>
            <a:t> год – </a:t>
          </a:r>
          <a:r>
            <a:rPr lang="en-US" sz="1800" b="1" dirty="0" smtClean="0"/>
            <a:t>1 917,2</a:t>
          </a:r>
          <a:endParaRPr lang="ru-RU" sz="1800" b="1" dirty="0" smtClean="0"/>
        </a:p>
        <a:p xmlns:a="http://schemas.openxmlformats.org/drawingml/2006/main">
          <a:r>
            <a:rPr lang="ru-RU" sz="1800" dirty="0" smtClean="0"/>
            <a:t>                                                             </a:t>
          </a:r>
          <a:r>
            <a:rPr lang="ru-RU" sz="1800" b="1" dirty="0" smtClean="0"/>
            <a:t>202</a:t>
          </a:r>
          <a:r>
            <a:rPr lang="en-US" sz="1800" b="1" dirty="0" smtClean="0"/>
            <a:t>5</a:t>
          </a:r>
          <a:r>
            <a:rPr lang="ru-RU" sz="1800" b="1" dirty="0" smtClean="0"/>
            <a:t> год – </a:t>
          </a:r>
          <a:r>
            <a:rPr lang="en-US" sz="1800" b="1" dirty="0" smtClean="0"/>
            <a:t>2 178,9</a:t>
          </a:r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0.11111</cdr:x>
      <cdr:y>0.14286</cdr:y>
    </cdr:from>
    <cdr:to>
      <cdr:x>0.17593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0.72857</cdr:y>
    </cdr:from>
    <cdr:to>
      <cdr:x>0.28704</cdr:x>
      <cdr:y>0.77143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75" y="3672408"/>
          <a:ext cx="50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0.68571</cdr:y>
    </cdr:from>
    <cdr:to>
      <cdr:x>0.60186</cdr:x>
      <cdr:y>0.72857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76464" y="3456384"/>
          <a:ext cx="504096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0.43519</cdr:x>
      <cdr:y>0.7</cdr:y>
    </cdr:from>
    <cdr:to>
      <cdr:x>0.48148</cdr:x>
      <cdr:y>0.75714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413" y="3528392"/>
          <a:ext cx="36000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0.62857</cdr:y>
    </cdr:from>
    <cdr:to>
      <cdr:x>0.59259</cdr:x>
      <cdr:y>0.68571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76487" y="3168345"/>
          <a:ext cx="43200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0.11111</cdr:x>
      <cdr:y>0.3</cdr:y>
    </cdr:from>
    <cdr:to>
      <cdr:x>0.16667</cdr:x>
      <cdr:y>0.34286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51216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0.22857</cdr:y>
    </cdr:from>
    <cdr:to>
      <cdr:x>0.27778</cdr:x>
      <cdr:y>0.28571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28192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0.32407</cdr:x>
      <cdr:y>0.71429</cdr:y>
    </cdr:from>
    <cdr:to>
      <cdr:x>0.38889</cdr:x>
      <cdr:y>0.77143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3600422"/>
          <a:ext cx="50406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24.03.2026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24.03.2026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4697F4-84E8-4216-AD05-DDD6E501E73B}" type="slidenum">
              <a:rPr lang="ru-RU" altLang="ru-RU" sz="1200"/>
              <a:pPr eaLnBrk="1" hangingPunct="1">
                <a:spcBef>
                  <a:spcPct val="0"/>
                </a:spcBef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A0834E-BC27-4886-9DD3-9F3467F048D1}" type="slidenum">
              <a:rPr lang="ru-RU" altLang="ru-RU" sz="1200"/>
              <a:pPr eaLnBrk="1" hangingPunct="1">
                <a:spcBef>
                  <a:spcPct val="0"/>
                </a:spcBef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D31CF0-9771-4BEB-BBDD-243A5BCA1B16}" type="slidenum">
              <a:rPr lang="ru-RU" altLang="ru-RU" sz="1200"/>
              <a:pPr eaLnBrk="1" hangingPunct="1">
                <a:spcBef>
                  <a:spcPct val="0"/>
                </a:spcBef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0937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26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CF84D6-6E01-4132-A2EF-626E6AED7A1B}" type="slidenum">
              <a:rPr lang="ru-RU" altLang="ru-RU" sz="1200"/>
              <a:pPr eaLnBrk="1" hangingPunct="1">
                <a:spcBef>
                  <a:spcPct val="0"/>
                </a:spcBef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FE1E99-CF74-484C-9FC6-CCF49E8FC8EA}" type="slidenum">
              <a:rPr lang="ru-RU" altLang="ru-RU" sz="1200"/>
              <a:pPr eaLnBrk="1" hangingPunct="1">
                <a:spcBef>
                  <a:spcPct val="0"/>
                </a:spcBef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5.png"/><Relationship Id="rId9" Type="http://schemas.openxmlformats.org/officeDocument/2006/relationships/chart" Target="../charts/char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7.xml"/><Relationship Id="rId5" Type="http://schemas.openxmlformats.org/officeDocument/2006/relationships/image" Target="../media/image30.jpe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496944" cy="44644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год 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7943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10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0" y="665114"/>
            <a:ext cx="556185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Доходы населения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pic>
        <p:nvPicPr>
          <p:cNvPr id="176130" name="Picture 2" descr="Коронавирус может передаваться через деньги и банковские кар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10" y="627550"/>
            <a:ext cx="2972488" cy="182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29065" y="2132856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Liberation Serif" panose="02020603050405020304" pitchFamily="18" charset="0"/>
                <a:cs typeface="Times New Roman" pitchFamily="18" charset="0"/>
              </a:rPr>
              <a:t>Среднемесячная заработная плата по </a:t>
            </a:r>
            <a:r>
              <a:rPr lang="ru-RU" sz="2400" b="1" dirty="0" smtClean="0">
                <a:latin typeface="Liberation Serif" panose="02020603050405020304" pitchFamily="18" charset="0"/>
                <a:cs typeface="Times New Roman" pitchFamily="18" charset="0"/>
              </a:rPr>
              <a:t>Городскому округу «город Ирбит» Свердловской области </a:t>
            </a:r>
            <a:endParaRPr lang="ru-RU" sz="2400" b="1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78514" y="2525765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2024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год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57 882,8 руб.</a:t>
            </a:r>
          </a:p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2025 год – 67 624,6 руб.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2910" y="4437112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с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01.01.2026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года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МРОТ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27 093 рублей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Прожиточный минимум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18 750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 </a:t>
            </a:r>
            <a:r>
              <a:rPr lang="ru-RU" sz="2400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на душу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4320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19672" y="460246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 dirty="0"/>
              <a:t>Динамика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/>
              <a:t>уровня безработицы</a:t>
            </a:r>
            <a:endParaRPr lang="ru-RU" sz="3200" dirty="0"/>
          </a:p>
        </p:txBody>
      </p:sp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8"/>
          <a:stretch/>
        </p:blipFill>
        <p:spPr bwMode="auto">
          <a:xfrm>
            <a:off x="0" y="1044446"/>
            <a:ext cx="3041576" cy="13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122953"/>
              </p:ext>
            </p:extLst>
          </p:nvPr>
        </p:nvGraphicFramePr>
        <p:xfrm>
          <a:off x="1619672" y="2132856"/>
          <a:ext cx="7056437" cy="503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Лист" r:id="rId4" imgW="6400800" imgH="4943321" progId="Excel.Sheet.8">
                  <p:embed/>
                </p:oleObj>
              </mc:Choice>
              <mc:Fallback>
                <p:oleObj name="Лист" r:id="rId4" imgW="6400800" imgH="494332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132856"/>
                        <a:ext cx="7056437" cy="503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6336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46928"/>
            <a:ext cx="6531188" cy="105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51984480"/>
              </p:ext>
            </p:extLst>
          </p:nvPr>
        </p:nvGraphicFramePr>
        <p:xfrm>
          <a:off x="1125538" y="1628775"/>
          <a:ext cx="7332662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Лист" r:id="rId5" imgW="7343656" imgH="4838713" progId="Excel.Sheet.8">
                  <p:embed/>
                </p:oleObj>
              </mc:Choice>
              <mc:Fallback>
                <p:oleObj name="Лист" r:id="rId5" imgW="7343656" imgH="4838713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1628775"/>
                        <a:ext cx="7332662" cy="483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46075"/>
      </p:ext>
    </p:extLst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312987" y="1372733"/>
            <a:ext cx="5786437" cy="835934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Жилищное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строительство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1143000"/>
            <a:ext cx="698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729569" y="1628800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1468"/>
            <a:ext cx="2463800" cy="164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445451"/>
              </p:ext>
            </p:extLst>
          </p:nvPr>
        </p:nvGraphicFramePr>
        <p:xfrm>
          <a:off x="395536" y="3284984"/>
          <a:ext cx="8574088" cy="4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45292"/>
              </p:ext>
            </p:extLst>
          </p:nvPr>
        </p:nvGraphicFramePr>
        <p:xfrm>
          <a:off x="482600" y="2204864"/>
          <a:ext cx="8337872" cy="42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34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800" b="1" dirty="0" smtClean="0"/>
              <a:t>(млн.руб</a:t>
            </a:r>
            <a:r>
              <a:rPr lang="ru-RU" sz="1800" b="1" dirty="0"/>
              <a:t>.)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53668"/>
              </p:ext>
            </p:extLst>
          </p:nvPr>
        </p:nvGraphicFramePr>
        <p:xfrm>
          <a:off x="827582" y="1628800"/>
          <a:ext cx="7272809" cy="367240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30574"/>
                <a:gridCol w="1108447"/>
                <a:gridCol w="1108447"/>
                <a:gridCol w="1108447"/>
                <a:gridCol w="1108447"/>
                <a:gridCol w="1108447"/>
              </a:tblGrid>
              <a:tr h="816959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</a:tr>
              <a:tr h="89237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2 132,3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667,2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902,6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4 505,9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4 506,5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132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2 224,4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2 653,4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2 920,8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4 524,8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4 599,0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174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- 92,1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+13,8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-18,2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-18,9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-92,5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445224" y="3159232"/>
            <a:ext cx="6858003" cy="53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41497"/>
              </p:ext>
            </p:extLst>
          </p:nvPr>
        </p:nvGraphicFramePr>
        <p:xfrm>
          <a:off x="683568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481228" y="3195228"/>
            <a:ext cx="6858000" cy="46754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730702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Налог, взимаемый в связи с применением у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прощенной системы налогообложения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432734"/>
              </p:ext>
            </p:extLst>
          </p:nvPr>
        </p:nvGraphicFramePr>
        <p:xfrm>
          <a:off x="198157" y="1196752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</a:rPr>
              <a:t>Налог, взимаемый в связи с применением патентной системы налогообложения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051102"/>
              </p:ext>
            </p:extLst>
          </p:nvPr>
        </p:nvGraphicFramePr>
        <p:xfrm>
          <a:off x="179513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051657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29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en-US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 smtClean="0">
                <a:latin typeface="Liberation Serif" panose="02020603050405020304" pitchFamily="18" charset="0"/>
              </a:rPr>
              <a:t>план расходов и доходов на определенный период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Доходы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Расходы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выплачиваемые из бюджета денежные средства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Дефицит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превышение расходов бюджета над его доходами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Профицит бюджета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превышение </a:t>
            </a:r>
            <a:r>
              <a:rPr lang="ru-RU" sz="2900" b="1" dirty="0" smtClean="0">
                <a:latin typeface="Liberation Serif" panose="02020603050405020304" pitchFamily="18" charset="0"/>
              </a:rPr>
              <a:t>доходов </a:t>
            </a:r>
            <a:r>
              <a:rPr lang="ru-RU" sz="2900" b="1" dirty="0">
                <a:latin typeface="Liberation Serif" panose="02020603050405020304" pitchFamily="18" charset="0"/>
              </a:rPr>
              <a:t>бюджета над его </a:t>
            </a:r>
            <a:r>
              <a:rPr lang="ru-RU" sz="2900" b="1" dirty="0" smtClean="0">
                <a:latin typeface="Liberation Serif" panose="02020603050405020304" pitchFamily="18" charset="0"/>
              </a:rPr>
              <a:t>расходами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 денежные средства, предоставляемые </a:t>
            </a:r>
            <a:r>
              <a:rPr lang="ru-RU" sz="2900" b="1" dirty="0" smtClean="0">
                <a:latin typeface="Liberation Serif" panose="02020603050405020304" pitchFamily="18" charset="0"/>
              </a:rPr>
              <a:t>областным бюджетом бюджету муниципального образования на </a:t>
            </a:r>
            <a:r>
              <a:rPr lang="ru-RU" sz="2900" b="1" dirty="0">
                <a:latin typeface="Liberation Serif" panose="02020603050405020304" pitchFamily="18" charset="0"/>
              </a:rPr>
              <a:t>возвратной и возмездной </a:t>
            </a:r>
            <a:r>
              <a:rPr lang="ru-RU" sz="2900" b="1" dirty="0" smtClean="0">
                <a:latin typeface="Liberation Serif" panose="02020603050405020304" pitchFamily="18" charset="0"/>
              </a:rPr>
              <a:t>основах.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Муниципальные гарантии </a:t>
            </a:r>
            <a:r>
              <a:rPr lang="ru-RU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>
                <a:latin typeface="Liberation Serif" panose="02020603050405020304" pitchFamily="18" charset="0"/>
              </a:rPr>
              <a:t>способ обеспечения </a:t>
            </a:r>
            <a:r>
              <a:rPr lang="ru-RU" sz="2900" b="1" dirty="0" smtClean="0">
                <a:latin typeface="Liberation Serif" panose="02020603050405020304" pitchFamily="18" charset="0"/>
              </a:rPr>
              <a:t>гражданско-правовых </a:t>
            </a:r>
            <a:r>
              <a:rPr lang="ru-RU" sz="2900" b="1" dirty="0">
                <a:latin typeface="Liberation Serif" panose="02020603050405020304" pitchFamily="18" charset="0"/>
              </a:rPr>
              <a:t>обязательств, в силу которого </a:t>
            </a:r>
            <a:r>
              <a:rPr lang="ru-RU" sz="2900" b="1" dirty="0" smtClean="0">
                <a:latin typeface="Liberation Serif" panose="02020603050405020304" pitchFamily="18" charset="0"/>
              </a:rPr>
              <a:t>муниципальное образование </a:t>
            </a:r>
            <a:r>
              <a:rPr lang="ru-RU" sz="2900" b="1" dirty="0">
                <a:latin typeface="Liberation Serif" panose="02020603050405020304" pitchFamily="18" charset="0"/>
              </a:rPr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>
                <a:latin typeface="Liberation Serif" panose="02020603050405020304" pitchFamily="18" charset="0"/>
              </a:rPr>
              <a:t>лицами полностью</a:t>
            </a:r>
            <a:r>
              <a:rPr lang="ru-RU" sz="2900" b="1" dirty="0">
                <a:latin typeface="Liberation Serif" panose="02020603050405020304" pitchFamily="18" charset="0"/>
              </a:rPr>
              <a:t> или частично</a:t>
            </a:r>
            <a:r>
              <a:rPr lang="ru-RU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Муниципальная 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>
                <a:latin typeface="Liberation Serif" panose="02020603050405020304" pitchFamily="18" charset="0"/>
              </a:rPr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034799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067847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02250217"/>
              </p:ext>
            </p:extLst>
          </p:nvPr>
        </p:nvGraphicFramePr>
        <p:xfrm>
          <a:off x="179512" y="1628800"/>
          <a:ext cx="411480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48709239"/>
              </p:ext>
            </p:extLst>
          </p:nvPr>
        </p:nvGraphicFramePr>
        <p:xfrm>
          <a:off x="4499992" y="1988840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421010" y="3111433"/>
            <a:ext cx="6741368" cy="51850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001270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ГО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08270"/>
              </p:ext>
            </p:extLst>
          </p:nvPr>
        </p:nvGraphicFramePr>
        <p:xfrm>
          <a:off x="420632" y="1700808"/>
          <a:ext cx="7967792" cy="47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617818"/>
              </p:ext>
            </p:extLst>
          </p:nvPr>
        </p:nvGraphicFramePr>
        <p:xfrm>
          <a:off x="395536" y="1196752"/>
          <a:ext cx="797133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87685"/>
              </p:ext>
            </p:extLst>
          </p:nvPr>
        </p:nvGraphicFramePr>
        <p:xfrm>
          <a:off x="323528" y="260648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72168230"/>
              </p:ext>
            </p:extLst>
          </p:nvPr>
        </p:nvGraphicFramePr>
        <p:xfrm>
          <a:off x="611560" y="620688"/>
          <a:ext cx="79208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4033174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27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                                                                                                                                    (млн. 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20722636"/>
              </p:ext>
            </p:extLst>
          </p:nvPr>
        </p:nvGraphicFramePr>
        <p:xfrm>
          <a:off x="107504" y="126876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6741918"/>
              </p:ext>
            </p:extLst>
          </p:nvPr>
        </p:nvGraphicFramePr>
        <p:xfrm>
          <a:off x="3635893" y="1342800"/>
          <a:ext cx="5256586" cy="519583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881988"/>
                <a:gridCol w="843651"/>
                <a:gridCol w="843649"/>
                <a:gridCol w="843649"/>
                <a:gridCol w="843649"/>
              </a:tblGrid>
              <a:tr h="511256">
                <a:tc>
                  <a:txBody>
                    <a:bodyPr/>
                    <a:lstStyle/>
                    <a:p>
                      <a:endParaRPr lang="ru-RU" sz="1100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541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2 653,4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2 920,8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4 524,8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4 599,0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199,9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159,1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184,6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244,2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623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30,7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117,9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66,7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340,1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280,8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510,7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364,9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403,3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1 172,9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934,4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1 270,3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 1 470,8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1 917,2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2 178,9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307,3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337,7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474,9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132,6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151,8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149,2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156,6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68,5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109,5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134,6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178,4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в области национальной экономики </a:t>
            </a:r>
            <a:b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(в  млн.руб.)</a:t>
            </a:r>
            <a:endParaRPr lang="ru-RU" sz="32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052353"/>
              </p:ext>
            </p:extLst>
          </p:nvPr>
        </p:nvGraphicFramePr>
        <p:xfrm>
          <a:off x="179512" y="1412776"/>
          <a:ext cx="871296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851920" y="6165304"/>
            <a:ext cx="1828800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Межбюджетные   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трансферты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 на    ЖКХ</a:t>
            </a: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026290"/>
              </p:ext>
            </p:extLst>
          </p:nvPr>
        </p:nvGraphicFramePr>
        <p:xfrm>
          <a:off x="107504" y="1124744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на  образование            </a:t>
            </a:r>
            <a:b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(в млн.руб.)</a:t>
            </a:r>
            <a:endParaRPr lang="ru-RU" sz="22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862905"/>
              </p:ext>
            </p:extLst>
          </p:nvPr>
        </p:nvGraphicFramePr>
        <p:xfrm>
          <a:off x="-180528" y="708394"/>
          <a:ext cx="932452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7768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на культуру  (в млн.руб.)</a:t>
            </a:r>
            <a:endParaRPr lang="ru-RU" sz="28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346854"/>
              </p:ext>
            </p:extLst>
          </p:nvPr>
        </p:nvGraphicFramePr>
        <p:xfrm>
          <a:off x="179512" y="764704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в 202</a:t>
            </a:r>
            <a:r>
              <a:rPr lang="en-US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5</a:t>
            </a: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 муниципальных программ (3</a:t>
            </a:r>
            <a:r>
              <a:rPr lang="en-US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 подпрограммы)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8 программ (17 подпрограмм) 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264589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4 170,7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4 104,2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2 465,4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2 437,9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98,9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1 705,3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1 666,3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97,7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системы образования в Городском округе «город Ирбит» Свердловской области»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54393598"/>
              </p:ext>
            </p:extLst>
          </p:nvPr>
        </p:nvGraphicFramePr>
        <p:xfrm>
          <a:off x="467544" y="1628800"/>
          <a:ext cx="8496942" cy="4650283"/>
        </p:xfrm>
        <a:graphic>
          <a:graphicData uri="http://schemas.openxmlformats.org/drawingml/2006/table">
            <a:tbl>
              <a:tblPr/>
              <a:tblGrid>
                <a:gridCol w="5969066"/>
                <a:gridCol w="1263164"/>
                <a:gridCol w="1264712"/>
              </a:tblGrid>
              <a:tr h="70075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4797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дошкольного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837 053,8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885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934,8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55862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общего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839 343,0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973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676,6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92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161 027,9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250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124,9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45 941,8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56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759,1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«Развитие образования в сфере физической культуры и спорта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52 214,9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61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091,6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29029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1 935 581,4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2 227 587,0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325226" y="1124744"/>
            <a:ext cx="151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. рублей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67544" y="332656"/>
            <a:ext cx="7488237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    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ГО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город ИРБИТ</a:t>
            </a:r>
          </a:p>
        </p:txBody>
      </p: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2636912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627784" y="1340768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012160" y="350100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УЧРЕЖДЕНИЕ СОПРОВОЖДЕНИЯ</a:t>
            </a:r>
            <a:endParaRPr lang="ru-RU" altLang="ru-RU" sz="1600" b="1" i="1" dirty="0">
              <a:solidFill>
                <a:srgbClr val="FF6600"/>
              </a:solidFill>
              <a:latin typeface="Liberation Serif" pitchFamily="18" charset="0"/>
              <a:cs typeface="Arial" pitchFamily="34" charset="0"/>
            </a:endParaRP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579913" y="3789040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2</a:t>
            </a:r>
            <a:r>
              <a:rPr lang="ru-RU" sz="3600" b="1" i="1" kern="10" dirty="0">
                <a:solidFill>
                  <a:srgbClr val="FFFFFF"/>
                </a:solidFill>
                <a:latin typeface="Liberation Serif" pitchFamily="18" charset="0"/>
              </a:rPr>
              <a:t>0</a:t>
            </a:r>
            <a:endParaRPr lang="ru-RU" sz="3600" b="1" i="1" kern="10" dirty="0" smtClean="0">
              <a:solidFill>
                <a:srgbClr val="FFFFFF"/>
              </a:solidFill>
              <a:latin typeface="Liberation Serif" pitchFamily="18" charset="0"/>
            </a:endParaRP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131840" y="386104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091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1</a:t>
            </a:r>
          </a:p>
        </p:txBody>
      </p:sp>
      <p:pic>
        <p:nvPicPr>
          <p:cNvPr id="27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2" y="313070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 descr="D:\desktop\5aef6ad4-95de-4508-974e-cdadb10a04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22195" r="5882" b="3284"/>
          <a:stretch/>
        </p:blipFill>
        <p:spPr bwMode="auto">
          <a:xfrm>
            <a:off x="5580112" y="1707060"/>
            <a:ext cx="2252177" cy="1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D:\desktop\photo_5364061343071722838_y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16326" r="7402"/>
          <a:stretch/>
        </p:blipFill>
        <p:spPr bwMode="auto">
          <a:xfrm>
            <a:off x="6804248" y="2466231"/>
            <a:ext cx="2160240" cy="110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\\Server\обмен\!-Сохранено\Для Старковой Т.И\!!!!!!СЭД 2024\Слайды 2024\Фото\Xmy8HEGmHz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29367" r="17844"/>
          <a:stretch/>
        </p:blipFill>
        <p:spPr bwMode="auto">
          <a:xfrm>
            <a:off x="7120141" y="4365104"/>
            <a:ext cx="1772339" cy="14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\\Server\обмен\!-Сохранено\Для Старковой Т.И\!!!!!!СЭД 2024\Слайды 2024\Фото\vAWhJq9UMO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29048" b="12650"/>
          <a:stretch/>
        </p:blipFill>
        <p:spPr bwMode="auto">
          <a:xfrm>
            <a:off x="5616450" y="5445224"/>
            <a:ext cx="2771974" cy="12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erver\обмен\!-Сохранено\Для Старковой Т.И\!!!!!!СЭД 2024\Слайды 2024\Фото\6OtPU6Yn8l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377" r="12642" b="16592"/>
          <a:stretch/>
        </p:blipFill>
        <p:spPr bwMode="auto">
          <a:xfrm>
            <a:off x="1207841" y="5349913"/>
            <a:ext cx="2236824" cy="13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erver\обмен\!-Сохранено\Для Старковой Т.И\!!!!!!СЭД 2024\Слайды 2024\Фото\nZ31cjRbQ4k4iSLNx54VByqhngo4R_tCqB8kwoNmDwAucsnmCOtKlf9QC60K0qgyiUZT-qZ7rTcoQvKdiDMJ7B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1153" b="14555"/>
          <a:stretch/>
        </p:blipFill>
        <p:spPr bwMode="auto">
          <a:xfrm>
            <a:off x="228509" y="4637775"/>
            <a:ext cx="1353049" cy="21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sun9-61.userapi.com/impg/igK-M5fsGqslbaFV728rBrAtpuzLBzN0uSnvZw/iUXcYYy57-A.jpg?size=1280x960&amp;quality=95&amp;sign=446c2f368aafac329abb115395c49bea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/>
          <a:stretch/>
        </p:blipFill>
        <p:spPr bwMode="auto">
          <a:xfrm>
            <a:off x="107504" y="2616792"/>
            <a:ext cx="1993196" cy="12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sun3-5.userapi.com/impg/5Wp2bzO4enImcbFsGb37CiS7S3Os92nbUnggKQ/gqkfIbS0vh8.jpg?size=1280x960&amp;quality=95&amp;sign=7b53ef118d9aeb9ddd24bef48a9f0c6c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4" r="218"/>
          <a:stretch/>
        </p:blipFill>
        <p:spPr bwMode="auto">
          <a:xfrm>
            <a:off x="1306760" y="1687245"/>
            <a:ext cx="2129924" cy="13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35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5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8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1259632" y="150018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Система образования </a:t>
            </a:r>
            <a:r>
              <a:rPr lang="ru-RU" sz="2400" b="1" kern="0" dirty="0" smtClean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Городского округа «город Ирбит» Свердловской области 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547664" y="1136351"/>
            <a:ext cx="531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Показатели развития системы образования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18262"/>
              </p:ext>
            </p:extLst>
          </p:nvPr>
        </p:nvGraphicFramePr>
        <p:xfrm>
          <a:off x="203200" y="1628775"/>
          <a:ext cx="8785225" cy="5105659"/>
        </p:xfrm>
        <a:graphic>
          <a:graphicData uri="http://schemas.openxmlformats.org/drawingml/2006/table">
            <a:tbl>
              <a:tblPr/>
              <a:tblGrid>
                <a:gridCol w="7392988"/>
                <a:gridCol w="1392237"/>
              </a:tblGrid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 31.12.2025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организаций, подведомственных Управлению образованием 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Городского округа «город Ирбит» Свердловской области,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32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детские сады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20 (19)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школы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организации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учреждение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1901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4 884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1 974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Общее количество работников в организациях,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1 532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872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543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78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учреждении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39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педагогических работников в,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756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340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365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51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610" marR="54610" marT="10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475656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9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199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0726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74743537"/>
              </p:ext>
            </p:extLst>
          </p:nvPr>
        </p:nvGraphicFramePr>
        <p:xfrm>
          <a:off x="467544" y="1397000"/>
          <a:ext cx="822866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7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87424" y="290445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 txBox="1">
            <a:spLocks noChangeArrowheads="1"/>
          </p:cNvSpPr>
          <p:nvPr/>
        </p:nvSpPr>
        <p:spPr bwMode="auto">
          <a:xfrm>
            <a:off x="1258888" y="115888"/>
            <a:ext cx="59769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Развитие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материально-технической базы образовательных организаций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251520" y="1789386"/>
            <a:ext cx="18732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Бюджет системы образования (руб.)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138734" y="4221087"/>
            <a:ext cx="61856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Участие образовательных организаций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в реализации целевой программы</a:t>
            </a:r>
          </a:p>
        </p:txBody>
      </p:sp>
      <p:pic>
        <p:nvPicPr>
          <p:cNvPr id="925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099186"/>
              </p:ext>
            </p:extLst>
          </p:nvPr>
        </p:nvGraphicFramePr>
        <p:xfrm>
          <a:off x="179512" y="4869160"/>
          <a:ext cx="6096000" cy="1774731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952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МП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45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Муниципальная программа «Развитие системы образования в Городском округе «город Ирбит» Свердловской области»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Федеральный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45 427,41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66 080,41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65 536,30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767 704,62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990 012,70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1 122 155,00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640 740,00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731 447,72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910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737,29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9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1 453 872,03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1 787 540,84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2 098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428,59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" descr="\\server\Обмен\!-Сохранено\Русинова Е.К\!!!!!!! Точка роста для конференции 2024 год\фото шк. 9\ТР МАОУ Школа №9\кабинет биологии\фото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0" y="2222863"/>
            <a:ext cx="2664298" cy="19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af.attachmail.ru/cgi-bin/readmsg?id=17246530911668654743;0;1&amp;mode=attachment&amp;email=info@uoirbit.ru&amp;ct=image%2fjpeg&amp;cn=IMG20240820152902.jpg&amp;cte=binary&amp;rid=641099365804590010542491851001172882197308293880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9"/>
          <a:stretch/>
        </p:blipFill>
        <p:spPr bwMode="auto">
          <a:xfrm>
            <a:off x="6516216" y="5013176"/>
            <a:ext cx="2404379" cy="15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\\Server\ОБМЕН\!-Сохранено\Полянская Н. С\НУГ\Фото ремонты 2024\фото для Н.С. Полянской от ДОУ 22\группа № 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r="32053" b="1685"/>
          <a:stretch/>
        </p:blipFill>
        <p:spPr bwMode="auto">
          <a:xfrm>
            <a:off x="6516216" y="2056616"/>
            <a:ext cx="2376264" cy="13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9020" r="24815" b="31479"/>
          <a:stretch/>
        </p:blipFill>
        <p:spPr bwMode="auto">
          <a:xfrm>
            <a:off x="6516216" y="3574049"/>
            <a:ext cx="2376264" cy="12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99274"/>
              </p:ext>
            </p:extLst>
          </p:nvPr>
        </p:nvGraphicFramePr>
        <p:xfrm>
          <a:off x="-75381" y="2056617"/>
          <a:ext cx="4071317" cy="1948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328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581848"/>
              </p:ext>
            </p:extLst>
          </p:nvPr>
        </p:nvGraphicFramePr>
        <p:xfrm>
          <a:off x="250825" y="1989138"/>
          <a:ext cx="8583613" cy="40233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611282">
                  <a:extLst>
                    <a:ext uri="{9D8B030D-6E8A-4147-A177-3AD203B41FA5}"/>
                  </a:extLst>
                </a:gridCol>
                <a:gridCol w="2014149">
                  <a:extLst>
                    <a:ext uri="{9D8B030D-6E8A-4147-A177-3AD203B41FA5}"/>
                  </a:extLst>
                </a:gridCol>
                <a:gridCol w="1958182">
                  <a:extLst>
                    <a:ext uri="{9D8B030D-6E8A-4147-A177-3AD203B41FA5}"/>
                  </a:extLst>
                </a:gridCol>
              </a:tblGrid>
              <a:tr h="731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Общеобразовательное учреждение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 экземпляров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Сумма, руб.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2207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3185"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1 518 195,14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780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3185"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642 144,80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5»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655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579 278,92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1557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1 271 757, 63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2304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1 636 016,16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10»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2951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2 065 232,95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1570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3185"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1 217 018,70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1839</a:t>
                      </a:r>
                      <a:endParaRPr lang="ru-RU" sz="4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83185"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1 441 804,54 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13 863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10 371 448,84</a:t>
                      </a:r>
                      <a:endParaRPr lang="ru-RU" sz="4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69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4762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68710" y="145157"/>
            <a:ext cx="6743650" cy="14116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Приобретение учебников </a:t>
            </a:r>
            <a:b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</a:br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в 2025 году</a:t>
            </a:r>
            <a:endParaRPr lang="ru-RU" altLang="ru-RU" sz="3200" dirty="0" smtClean="0">
              <a:solidFill>
                <a:srgbClr val="0000FF"/>
              </a:solidFill>
              <a:latin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46441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 txBox="1">
            <a:spLocks noChangeArrowheads="1"/>
          </p:cNvSpPr>
          <p:nvPr/>
        </p:nvSpPr>
        <p:spPr bwMode="auto">
          <a:xfrm>
            <a:off x="611584" y="188640"/>
            <a:ext cx="7416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Единый государственный экзамен</a:t>
            </a:r>
          </a:p>
        </p:txBody>
      </p:sp>
      <p:sp>
        <p:nvSpPr>
          <p:cNvPr id="10244" name="TextBox 23"/>
          <p:cNvSpPr txBox="1">
            <a:spLocks noChangeArrowheads="1"/>
          </p:cNvSpPr>
          <p:nvPr/>
        </p:nvSpPr>
        <p:spPr bwMode="auto">
          <a:xfrm>
            <a:off x="1357313" y="620688"/>
            <a:ext cx="55975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solidFill>
                  <a:schemeClr val="tx1"/>
                </a:solidFill>
                <a:latin typeface="Liberation Serif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</a:t>
            </a:r>
            <a:r>
              <a:rPr lang="ru-RU" altLang="ru-RU" sz="1400" dirty="0" err="1" smtClean="0">
                <a:solidFill>
                  <a:schemeClr val="tx1"/>
                </a:solidFill>
                <a:latin typeface="Liberation Serif" pitchFamily="18" charset="0"/>
              </a:rPr>
              <a:t>среднеобластных</a:t>
            </a:r>
            <a:r>
              <a:rPr lang="ru-RU" altLang="ru-RU" sz="1400" dirty="0" smtClean="0">
                <a:solidFill>
                  <a:schemeClr val="tx1"/>
                </a:solidFill>
                <a:latin typeface="Liberation Serif" pitchFamily="18" charset="0"/>
              </a:rPr>
              <a:t> и общероссийских. Самыми востребованными предметами для выпускников 11-х классов являются математика профильная и  обществознание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. </a:t>
            </a:r>
            <a:r>
              <a:rPr lang="ru-RU" altLang="ru-RU" sz="1400" dirty="0" smtClean="0">
                <a:solidFill>
                  <a:schemeClr val="tx1"/>
                </a:solidFill>
                <a:latin typeface="Liberation Serif" pitchFamily="18" charset="0"/>
              </a:rPr>
              <a:t>Число 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выпускников, выбирающих химию, биологию, физику, информатику, историю примерно одинаково: 19-23 человека.</a:t>
            </a:r>
            <a:endParaRPr lang="ru-RU" altLang="ru-RU" sz="1300" dirty="0">
              <a:solidFill>
                <a:schemeClr val="tx1"/>
              </a:solidFill>
              <a:latin typeface="Liberation Serif" pitchFamily="18" charset="0"/>
            </a:endParaRPr>
          </a:p>
        </p:txBody>
      </p:sp>
      <p:pic>
        <p:nvPicPr>
          <p:cNvPr id="1036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347" y="2204864"/>
            <a:ext cx="3889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Выпускники, награжденные медалями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«За особые  успехи в учении»</a:t>
            </a:r>
          </a:p>
        </p:txBody>
      </p:sp>
      <p:graphicFrame>
        <p:nvGraphicFramePr>
          <p:cNvPr id="13" name="Таблица 1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692474"/>
              </p:ext>
            </p:extLst>
          </p:nvPr>
        </p:nvGraphicFramePr>
        <p:xfrm>
          <a:off x="279052" y="2780928"/>
          <a:ext cx="3330575" cy="1796600"/>
        </p:xfrm>
        <a:graphic>
          <a:graphicData uri="http://schemas.openxmlformats.org/drawingml/2006/table">
            <a:tbl>
              <a:tblPr/>
              <a:tblGrid>
                <a:gridCol w="692548">
                  <a:extLst>
                    <a:ext uri="{9D8B030D-6E8A-4147-A177-3AD203B41FA5}"/>
                  </a:extLst>
                </a:gridCol>
                <a:gridCol w="1944216">
                  <a:extLst>
                    <a:ext uri="{9D8B030D-6E8A-4147-A177-3AD203B41FA5}"/>
                  </a:extLst>
                </a:gridCol>
                <a:gridCol w="693811">
                  <a:extLst>
                    <a:ext uri="{9D8B030D-6E8A-4147-A177-3AD203B41FA5}"/>
                  </a:extLst>
                </a:gridCol>
              </a:tblGrid>
              <a:tr h="20128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9,35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10,46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13,97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10,67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15 (из них 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степени – 9,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степени - 6)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15,15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 (из них 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степени – 7,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степени - 3)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9,01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169847" y="2063936"/>
            <a:ext cx="454663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55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Учащиеся, набравшие наивысшие баллы по предметам в </a:t>
            </a:r>
            <a:r>
              <a:rPr lang="ru-RU" altLang="ru-RU" sz="155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2025 </a:t>
            </a:r>
            <a:r>
              <a:rPr lang="ru-RU" altLang="ru-RU" sz="155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379572" y="5081409"/>
            <a:ext cx="7323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ЕГЭ по </a:t>
            </a:r>
            <a:r>
              <a:rPr lang="ru-RU" altLang="ru-RU" sz="16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русскому языку выпускников </a:t>
            </a:r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города Ирбита 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8697"/>
              </p:ext>
            </p:extLst>
          </p:nvPr>
        </p:nvGraphicFramePr>
        <p:xfrm>
          <a:off x="899592" y="5373216"/>
          <a:ext cx="7129462" cy="1223764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2022-2023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71,63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99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68,83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2024-2025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111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64,51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8,1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87143"/>
              </p:ext>
            </p:extLst>
          </p:nvPr>
        </p:nvGraphicFramePr>
        <p:xfrm>
          <a:off x="3923267" y="2636912"/>
          <a:ext cx="5039793" cy="2500057"/>
        </p:xfrm>
        <a:graphic>
          <a:graphicData uri="http://schemas.openxmlformats.org/drawingml/2006/table">
            <a:tbl>
              <a:tblPr/>
              <a:tblGrid>
                <a:gridCol w="1547789"/>
                <a:gridCol w="504056"/>
                <a:gridCol w="1440160"/>
                <a:gridCol w="1547788"/>
              </a:tblGrid>
              <a:tr h="30121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Предмет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Баллы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Фамилия Имя 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Образовательное учреждение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Русский язык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97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Долматова</a:t>
                      </a:r>
                      <a:r>
                        <a:rPr lang="ru-RU" sz="1100" b="0" baseline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 Арина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9»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Литература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94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Долматова</a:t>
                      </a:r>
                      <a:r>
                        <a:rPr lang="ru-RU" sz="1100" b="0" baseline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 Арина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9»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Математика</a:t>
                      </a:r>
                      <a:r>
                        <a:rPr lang="ru-RU" sz="11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(профиль</a:t>
                      </a: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)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94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Ловкова</a:t>
                      </a:r>
                      <a:r>
                        <a:rPr lang="ru-RU" sz="1100" b="0" baseline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 Анна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10»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Физика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100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Ловкова</a:t>
                      </a:r>
                      <a:r>
                        <a:rPr lang="ru-RU" sz="1100" b="0" baseline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 Анна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10»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Химия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100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99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99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Васильева Виктория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Тюстин</a:t>
                      </a: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Ярослав</a:t>
                      </a: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Кинев</a:t>
                      </a: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Никита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8»</a:t>
                      </a:r>
                      <a:endParaRPr lang="ru-RU" sz="1100" b="0" kern="1200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8»</a:t>
                      </a:r>
                      <a:endParaRPr lang="ru-RU" sz="1100" b="0" dirty="0" smtClean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9»</a:t>
                      </a:r>
                      <a:endParaRPr lang="ru-RU" sz="1100" b="0" dirty="0" smtClean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Обществознание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92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Ландышева Светлана 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9»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История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93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Ландышева Светлана 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9»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Биология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93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Олюнина Ульяна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13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742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Информатика и ИКТ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  <a:cs typeface="Arial"/>
                        </a:rPr>
                        <a:t>85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Карпов Никита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13»</a:t>
                      </a:r>
                      <a:endParaRPr lang="ru-RU" sz="1100" b="0" dirty="0" smtClean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6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1691653" y="188913"/>
            <a:ext cx="51844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Достижения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педагогов и обучающихся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образовательных организаций</a:t>
            </a:r>
          </a:p>
        </p:txBody>
      </p:sp>
      <p:pic>
        <p:nvPicPr>
          <p:cNvPr id="11275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0767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6049" y="1556792"/>
            <a:ext cx="4371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Участие педагогов города Ирбита в конкурсах профессионального мастерства </a:t>
            </a:r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251520" y="2132856"/>
            <a:ext cx="5400600" cy="43242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Конкурс </a:t>
            </a: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воспитательных практик образовательных организаций в рамках V фестиваля «Успешные практики воспитательной работы в образовательной организации</a:t>
            </a: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sz="1200" i="1" dirty="0" smtClean="0">
                <a:latin typeface="Liberation Serif" pitchFamily="18" charset="0"/>
              </a:rPr>
              <a:t>Лауреаты </a:t>
            </a:r>
            <a:r>
              <a:rPr lang="ru-RU" sz="1200" i="1" dirty="0">
                <a:latin typeface="Liberation Serif" pitchFamily="18" charset="0"/>
              </a:rPr>
              <a:t>I степени:</a:t>
            </a:r>
            <a:r>
              <a:rPr lang="ru-RU" sz="1200" dirty="0">
                <a:latin typeface="Liberation Serif" pitchFamily="18" charset="0"/>
              </a:rPr>
              <a:t> коллективная работа </a:t>
            </a:r>
            <a:r>
              <a:rPr lang="ru-RU" sz="1200" dirty="0" smtClean="0">
                <a:latin typeface="Liberation Serif" pitchFamily="18" charset="0"/>
              </a:rPr>
              <a:t>старших воспитателей </a:t>
            </a:r>
            <a:r>
              <a:rPr lang="ru-RU" sz="1200" dirty="0" err="1" smtClean="0">
                <a:latin typeface="Liberation Serif" pitchFamily="18" charset="0"/>
              </a:rPr>
              <a:t>Кейль</a:t>
            </a:r>
            <a:r>
              <a:rPr lang="ru-RU" sz="1200" dirty="0" smtClean="0">
                <a:latin typeface="Liberation Serif" pitchFamily="18" charset="0"/>
              </a:rPr>
              <a:t> </a:t>
            </a:r>
            <a:r>
              <a:rPr lang="ru-RU" sz="1200" dirty="0">
                <a:latin typeface="Liberation Serif" pitchFamily="18" charset="0"/>
              </a:rPr>
              <a:t>Наталья </a:t>
            </a:r>
            <a:r>
              <a:rPr lang="ru-RU" sz="1200" dirty="0" smtClean="0">
                <a:latin typeface="Liberation Serif" pitchFamily="18" charset="0"/>
              </a:rPr>
              <a:t>Леонидовна (МАДОУ </a:t>
            </a:r>
            <a:r>
              <a:rPr lang="ru-RU" sz="1200" dirty="0">
                <a:latin typeface="Liberation Serif" pitchFamily="18" charset="0"/>
              </a:rPr>
              <a:t>«Детский сад № 13</a:t>
            </a:r>
            <a:r>
              <a:rPr lang="ru-RU" sz="1200" dirty="0" smtClean="0">
                <a:latin typeface="Liberation Serif" pitchFamily="18" charset="0"/>
              </a:rPr>
              <a:t>»), </a:t>
            </a:r>
            <a:r>
              <a:rPr lang="ru-RU" sz="1200" dirty="0">
                <a:latin typeface="Liberation Serif" pitchFamily="18" charset="0"/>
              </a:rPr>
              <a:t>Реутова Надежда </a:t>
            </a:r>
            <a:r>
              <a:rPr lang="ru-RU" sz="1200" dirty="0" smtClean="0">
                <a:latin typeface="Liberation Serif" pitchFamily="18" charset="0"/>
              </a:rPr>
              <a:t>Анатольевна (МБДОУ </a:t>
            </a:r>
            <a:r>
              <a:rPr lang="ru-RU" sz="1200" dirty="0">
                <a:latin typeface="Liberation Serif" pitchFamily="18" charset="0"/>
              </a:rPr>
              <a:t>«Детский сад № 22</a:t>
            </a:r>
            <a:r>
              <a:rPr lang="ru-RU" sz="1200" dirty="0" smtClean="0">
                <a:latin typeface="Liberation Serif" pitchFamily="18" charset="0"/>
              </a:rPr>
              <a:t>»), </a:t>
            </a:r>
            <a:r>
              <a:rPr lang="ru-RU" sz="1200" dirty="0">
                <a:latin typeface="Liberation Serif" pitchFamily="18" charset="0"/>
              </a:rPr>
              <a:t>Черепанова Ольга </a:t>
            </a:r>
            <a:r>
              <a:rPr lang="ru-RU" sz="1200" dirty="0" smtClean="0">
                <a:latin typeface="Liberation Serif" pitchFamily="18" charset="0"/>
              </a:rPr>
              <a:t>Александровна (МАДОУ </a:t>
            </a:r>
            <a:r>
              <a:rPr lang="ru-RU" sz="1200" dirty="0">
                <a:latin typeface="Liberation Serif" pitchFamily="18" charset="0"/>
              </a:rPr>
              <a:t>«Детский сад № 6</a:t>
            </a:r>
            <a:r>
              <a:rPr lang="ru-RU" sz="1200" dirty="0" smtClean="0">
                <a:latin typeface="Liberation Serif" pitchFamily="18" charset="0"/>
              </a:rPr>
              <a:t>»); Быкова </a:t>
            </a:r>
            <a:r>
              <a:rPr lang="ru-RU" sz="1200" dirty="0">
                <a:latin typeface="Liberation Serif" pitchFamily="18" charset="0"/>
              </a:rPr>
              <a:t>Анастасия Сергеевна, воспитатель </a:t>
            </a:r>
            <a:r>
              <a:rPr lang="ru-RU" sz="1200" dirty="0" smtClean="0">
                <a:latin typeface="Liberation Serif" pitchFamily="18" charset="0"/>
              </a:rPr>
              <a:t>(МБДОУ </a:t>
            </a:r>
            <a:r>
              <a:rPr lang="ru-RU" sz="1200" dirty="0">
                <a:latin typeface="Liberation Serif" pitchFamily="18" charset="0"/>
              </a:rPr>
              <a:t>«Детский сад № 22</a:t>
            </a:r>
            <a:r>
              <a:rPr lang="ru-RU" sz="1200" dirty="0" smtClean="0">
                <a:latin typeface="Liberation Serif" pitchFamily="18" charset="0"/>
              </a:rPr>
              <a:t>»). </a:t>
            </a:r>
          </a:p>
          <a:p>
            <a:pPr>
              <a:defRPr/>
            </a:pPr>
            <a:r>
              <a:rPr lang="ru-RU" sz="1200" dirty="0" smtClean="0">
                <a:latin typeface="Liberation Serif" pitchFamily="18" charset="0"/>
              </a:rPr>
              <a:t> </a:t>
            </a:r>
            <a:r>
              <a:rPr lang="ru-RU" sz="1200" i="1" dirty="0" smtClean="0">
                <a:latin typeface="Liberation Serif" pitchFamily="18" charset="0"/>
              </a:rPr>
              <a:t>Лауреаты </a:t>
            </a:r>
            <a:r>
              <a:rPr lang="ru-RU" sz="1200" i="1" dirty="0">
                <a:latin typeface="Liberation Serif" pitchFamily="18" charset="0"/>
              </a:rPr>
              <a:t>II степени: </a:t>
            </a:r>
            <a:r>
              <a:rPr lang="ru-RU" sz="1200" dirty="0" err="1">
                <a:latin typeface="Liberation Serif" pitchFamily="18" charset="0"/>
              </a:rPr>
              <a:t>Бачерикова</a:t>
            </a:r>
            <a:r>
              <a:rPr lang="ru-RU" sz="1200" dirty="0">
                <a:latin typeface="Liberation Serif" pitchFamily="18" charset="0"/>
              </a:rPr>
              <a:t> Анна Викторовна, учитель-логопед </a:t>
            </a:r>
            <a:r>
              <a:rPr lang="ru-RU" sz="1200" dirty="0" smtClean="0">
                <a:latin typeface="Liberation Serif" pitchFamily="18" charset="0"/>
              </a:rPr>
              <a:t>(МАДОУ </a:t>
            </a:r>
            <a:r>
              <a:rPr lang="ru-RU" sz="1200" dirty="0">
                <a:latin typeface="Liberation Serif" pitchFamily="18" charset="0"/>
              </a:rPr>
              <a:t>«Детский сад № 14</a:t>
            </a:r>
            <a:r>
              <a:rPr lang="ru-RU" sz="1200" dirty="0" smtClean="0">
                <a:latin typeface="Liberation Serif" pitchFamily="18" charset="0"/>
              </a:rPr>
              <a:t>»).</a:t>
            </a:r>
            <a:endParaRPr lang="ru-RU" sz="1200" dirty="0">
              <a:latin typeface="Liberation Serif" pitchFamily="18" charset="0"/>
            </a:endParaRPr>
          </a:p>
          <a:p>
            <a:pPr>
              <a:defRPr/>
            </a:pPr>
            <a:endParaRPr lang="ru-RU" sz="700" b="1" dirty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200" b="1" dirty="0">
                <a:latin typeface="Liberation Serif" pitchFamily="18" charset="0"/>
              </a:rPr>
              <a:t>Конкурс на присуждение премий лучшим учителям за достижения в педагогической деятельности в Свердловской области в 2025 году </a:t>
            </a:r>
            <a:r>
              <a:rPr lang="ru-RU" altLang="ru-RU" sz="1200" dirty="0">
                <a:latin typeface="Liberation Serif" pitchFamily="18" charset="0"/>
              </a:rPr>
              <a:t>                                                                                                                           Победитель – Кошелев Данил Анатольевич, учитель (физическая культура) МАОУ «Школа № 10»</a:t>
            </a:r>
            <a:endParaRPr lang="ru-RU" altLang="ru-RU" sz="900" dirty="0">
              <a:latin typeface="Liberation Serif" pitchFamily="18" charset="0"/>
            </a:endParaRPr>
          </a:p>
          <a:p>
            <a:pPr>
              <a:defRPr/>
            </a:pPr>
            <a:endParaRPr lang="ru-RU" sz="700" b="1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Городской </a:t>
            </a: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конкурс </a:t>
            </a:r>
            <a:endParaRPr lang="ru-RU" sz="1200" b="1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«Учитель года» </a:t>
            </a:r>
          </a:p>
          <a:p>
            <a:pPr>
              <a:defRPr/>
            </a:pP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(</a:t>
            </a: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среди </a:t>
            </a: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педагогов школ)</a:t>
            </a:r>
            <a:endParaRPr lang="ru-RU" sz="1200" b="1" dirty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Абсолютный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победитель – </a:t>
            </a:r>
            <a:endParaRPr lang="ru-RU" sz="1200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 err="1" smtClean="0">
                <a:latin typeface="Liberation Serif" panose="02020603050405020304" pitchFamily="18" charset="0"/>
                <a:cs typeface="Times New Roman" pitchFamily="18" charset="0"/>
              </a:rPr>
              <a:t>Дудырев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Артем Сергеевич, </a:t>
            </a:r>
            <a:endParaRPr lang="ru-RU" sz="1200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учитель (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физическая культура) </a:t>
            </a:r>
            <a:endParaRPr lang="ru-RU" sz="1200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МАОУ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«Школа № 9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endParaRPr lang="ru-RU" altLang="ru-RU" sz="900" b="1" dirty="0" smtClean="0">
              <a:latin typeface="Liberation Serif" pitchFamily="18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219253" y="162562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Учащиеся - обладатели премии Губернатора Свердловской области</a:t>
            </a: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5698108" y="2100912"/>
            <a:ext cx="3554412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fontAlgn="base"/>
            <a:r>
              <a:rPr lang="ru-RU" altLang="ru-RU" sz="1200" dirty="0">
                <a:latin typeface="Liberation Serif" pitchFamily="18" charset="0"/>
              </a:rPr>
              <a:t>2022 год</a:t>
            </a:r>
            <a:r>
              <a:rPr lang="ru-RU" sz="1200" dirty="0">
                <a:latin typeface="Liberation Serif" panose="02020603050405020304" pitchFamily="18" charset="0"/>
              </a:rPr>
              <a:t>   </a:t>
            </a:r>
            <a:r>
              <a:rPr lang="ru-RU" sz="1200" dirty="0" err="1">
                <a:latin typeface="Liberation Serif" panose="02020603050405020304" pitchFamily="18" charset="0"/>
              </a:rPr>
              <a:t>Деринг</a:t>
            </a:r>
            <a:r>
              <a:rPr lang="ru-RU" sz="1200" dirty="0">
                <a:latin typeface="Liberation Serif" panose="02020603050405020304" pitchFamily="18" charset="0"/>
              </a:rPr>
              <a:t> Дарья, ОУ № 10, 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Кузнецова Светлана, ОУ № 13,</a:t>
            </a:r>
          </a:p>
          <a:p>
            <a:pPr fontAlgn="base"/>
            <a:r>
              <a:rPr lang="ru-RU" sz="1200" dirty="0"/>
              <a:t>                  Ильин Максим, ОУ № 13,</a:t>
            </a:r>
          </a:p>
          <a:p>
            <a:pPr fontAlgn="base"/>
            <a:r>
              <a:rPr lang="ru-RU" sz="1200" dirty="0"/>
              <a:t>                  Киселев Кирилл, ОУ № 13,</a:t>
            </a:r>
          </a:p>
          <a:p>
            <a:pPr fontAlgn="base"/>
            <a:r>
              <a:rPr lang="ru-RU" sz="1200" dirty="0"/>
              <a:t>                  Кривоногов Дмитрий, ОУ № 18</a:t>
            </a:r>
          </a:p>
          <a:p>
            <a:pPr lvl="0" fontAlgn="base"/>
            <a:r>
              <a:rPr lang="ru-RU" sz="1200" dirty="0">
                <a:latin typeface="Liberation Serif" panose="02020603050405020304" pitchFamily="18" charset="0"/>
              </a:rPr>
              <a:t>2023 год  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Дреева Екатерина, ОУ № 10,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Удинцев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Олег, ОУ № 13,</a:t>
            </a:r>
          </a:p>
          <a:p>
            <a:pPr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Кузнецова Светлана, ОУ № 13,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Кофанов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Роман, ОУ № 13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2024 год   </a:t>
            </a:r>
            <a:r>
              <a:rPr lang="ru-RU" sz="1200" dirty="0" err="1">
                <a:latin typeface="Liberation Serif" panose="02020603050405020304" pitchFamily="18" charset="0"/>
              </a:rPr>
              <a:t>Вольский</a:t>
            </a:r>
            <a:r>
              <a:rPr lang="ru-RU" sz="1200" dirty="0">
                <a:latin typeface="Liberation Serif" panose="02020603050405020304" pitchFamily="18" charset="0"/>
              </a:rPr>
              <a:t> Виталий, ОУ № 8,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Ветлугина Дарья, ОУ № 8,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Томилов Вадим, ОУ № 10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</a:t>
            </a:r>
            <a:r>
              <a:rPr lang="ru-RU" sz="1200" dirty="0" err="1">
                <a:latin typeface="Liberation Serif" panose="02020603050405020304" pitchFamily="18" charset="0"/>
              </a:rPr>
              <a:t>Медведков</a:t>
            </a:r>
            <a:r>
              <a:rPr lang="ru-RU" sz="1200" dirty="0">
                <a:latin typeface="Liberation Serif" panose="02020603050405020304" pitchFamily="18" charset="0"/>
              </a:rPr>
              <a:t> Данил, ОУ 13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2025 год   Щербакова Варвара, ОУ № 8,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Филинкова Надежда, ОУ № 9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Клепикова Виктория, ОУ № 13,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                 </a:t>
            </a:r>
            <a:r>
              <a:rPr lang="ru-RU" sz="1200" dirty="0" err="1">
                <a:latin typeface="Liberation Serif" panose="02020603050405020304" pitchFamily="18" charset="0"/>
              </a:rPr>
              <a:t>Медведков</a:t>
            </a:r>
            <a:r>
              <a:rPr lang="ru-RU" sz="1200" dirty="0">
                <a:latin typeface="Liberation Serif" panose="02020603050405020304" pitchFamily="18" charset="0"/>
              </a:rPr>
              <a:t> Данил, ОУ 13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458019" y="5229200"/>
            <a:ext cx="367240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C00000"/>
                </a:solidFill>
                <a:latin typeface="Liberation Serif" pitchFamily="18" charset="0"/>
              </a:rPr>
              <a:t>Педагоги </a:t>
            </a:r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- обладатели премии Губернатора Свердловской области</a:t>
            </a:r>
          </a:p>
        </p:txBody>
      </p:sp>
      <p:pic>
        <p:nvPicPr>
          <p:cNvPr id="2" name="Picture 2" descr="D:\перенос\с\Мои документы\6. Учитель года, Пед. дебют, Учительница первая моя, Образ. подкаст\2025-2026 учебный год\Фото. Финал Учитель года\01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17600" r="2796"/>
          <a:stretch/>
        </p:blipFill>
        <p:spPr bwMode="auto">
          <a:xfrm>
            <a:off x="2411760" y="4781125"/>
            <a:ext cx="2854300" cy="16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5227016" y="5733256"/>
            <a:ext cx="3903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 fontAlgn="base"/>
            <a:r>
              <a:rPr lang="ru-RU" sz="1200" dirty="0" smtClean="0">
                <a:latin typeface="Liberation Serif" panose="02020603050405020304" pitchFamily="18" charset="0"/>
              </a:rPr>
              <a:t>2025 год   </a:t>
            </a:r>
            <a:r>
              <a:rPr lang="ru-RU" sz="1200" dirty="0" err="1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Курмачев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Александр Владимирович,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ОУ № 8</a:t>
            </a:r>
            <a:endParaRPr lang="ru-RU" sz="1200" dirty="0" smtClean="0">
              <a:latin typeface="Liberation Serif" pitchFamily="18" charset="0"/>
              <a:ea typeface="Calibri" pitchFamily="34" charset="0"/>
              <a:cs typeface="Calibri" pitchFamily="34" charset="0"/>
            </a:endParaRPr>
          </a:p>
          <a:p>
            <a:pPr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</a:t>
            </a:r>
            <a:r>
              <a:rPr lang="ru-RU" sz="1200" dirty="0" err="1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Дудырев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Артем Сергеевич,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ОУ №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9,</a:t>
            </a:r>
            <a:endParaRPr lang="ru-RU" sz="1200" dirty="0">
              <a:latin typeface="Liberation Serif" pitchFamily="18" charset="0"/>
              <a:ea typeface="Calibri" pitchFamily="34" charset="0"/>
              <a:cs typeface="Calibri" pitchFamily="34" charset="0"/>
            </a:endParaRP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Толмачев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Владислав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Григорьевич, ОУ № 13 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</a:t>
            </a:r>
            <a:r>
              <a:rPr lang="ru-RU" sz="1200" dirty="0" err="1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Шушарин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Владимир Валентинович, ОУ № 13                                   </a:t>
            </a:r>
            <a:endParaRPr lang="ru-RU" sz="1200" dirty="0">
              <a:latin typeface="Liberation Serif" pitchFamily="18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/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 txBox="1">
            <a:spLocks noChangeArrowheads="1"/>
          </p:cNvSpPr>
          <p:nvPr/>
        </p:nvSpPr>
        <p:spPr bwMode="auto">
          <a:xfrm>
            <a:off x="1258888" y="142875"/>
            <a:ext cx="57419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Организация отдыха детей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и их оздоровления</a:t>
            </a:r>
          </a:p>
        </p:txBody>
      </p:sp>
      <p:pic>
        <p:nvPicPr>
          <p:cNvPr id="1229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331640" y="1086090"/>
            <a:ext cx="524033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300" dirty="0">
                <a:latin typeface="Liberation Serif" pitchFamily="18" charset="0"/>
              </a:rPr>
              <a:t>Эффективная организация отдыха детей и их оздоровления, развитие системы внеурочной, сезонной занятости несовершеннолетних в Городском округе «город Ирбит» Свердловской области является одной из наиболее актуальных задач.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07950" y="1906588"/>
            <a:ext cx="4248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Финансирование  оздоровительной </a:t>
            </a:r>
            <a:r>
              <a:rPr lang="ru-RU" altLang="ru-RU" sz="1400" b="1" dirty="0" smtClean="0">
                <a:solidFill>
                  <a:srgbClr val="C00000"/>
                </a:solidFill>
                <a:latin typeface="Liberation Serif" pitchFamily="18" charset="0"/>
              </a:rPr>
              <a:t>кампании (</a:t>
            </a:r>
            <a:r>
              <a:rPr lang="ru-RU" altLang="ru-RU" sz="1400" b="1" dirty="0" err="1" smtClean="0">
                <a:solidFill>
                  <a:srgbClr val="C00000"/>
                </a:solidFill>
                <a:latin typeface="Liberation Serif" pitchFamily="18" charset="0"/>
              </a:rPr>
              <a:t>тыс.руб</a:t>
            </a:r>
            <a:r>
              <a:rPr lang="ru-RU" altLang="ru-RU" sz="1400" b="1" dirty="0" smtClean="0">
                <a:solidFill>
                  <a:srgbClr val="C00000"/>
                </a:solidFill>
                <a:latin typeface="Liberation Serif" pitchFamily="18" charset="0"/>
              </a:rPr>
              <a:t>.)</a:t>
            </a:r>
            <a:endParaRPr lang="ru-RU" altLang="ru-RU" sz="1400" b="1" dirty="0">
              <a:solidFill>
                <a:srgbClr val="C00000"/>
              </a:solidFill>
              <a:latin typeface="Liberation Serif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79388" y="4634904"/>
            <a:ext cx="50403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Развитие материально-технической базы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муниципального загородного лагеря (</a:t>
            </a:r>
            <a:r>
              <a:rPr lang="ru-RU" altLang="ru-RU" sz="1400" b="1" dirty="0" err="1">
                <a:solidFill>
                  <a:srgbClr val="0000CC"/>
                </a:solidFill>
                <a:latin typeface="Liberation Serif" pitchFamily="18" charset="0"/>
              </a:rPr>
              <a:t>тыс.руб</a:t>
            </a:r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.)</a:t>
            </a:r>
          </a:p>
        </p:txBody>
      </p:sp>
      <p:pic>
        <p:nvPicPr>
          <p:cNvPr id="1032" name="Picture 8" descr="https://irbitsalut.ru/uploadedFiles/images/2022/6_smena_novosti/LJmZD7R46jCOhkeNT-ozNivs2h82Oet-_tHep0L3Z9FzanW1Ddl_0AXwCN7CzWHUKWJ-SJh013IPG6CbHEkhJlM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0861" r="6323" b="12055"/>
          <a:stretch/>
        </p:blipFill>
        <p:spPr bwMode="auto">
          <a:xfrm>
            <a:off x="6406058" y="5111427"/>
            <a:ext cx="2607793" cy="162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354513" y="1772816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Основные формы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организации отдыха и оздоровления детей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582524"/>
              </p:ext>
            </p:extLst>
          </p:nvPr>
        </p:nvGraphicFramePr>
        <p:xfrm>
          <a:off x="179388" y="2341249"/>
          <a:ext cx="4385856" cy="194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3476" y="4221088"/>
            <a:ext cx="15680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Областной бюджет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93136" y="4221088"/>
            <a:ext cx="1447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Местный бюджет</a:t>
            </a:r>
            <a:endParaRPr lang="ru-RU" sz="1100" b="1" dirty="0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834945"/>
              </p:ext>
            </p:extLst>
          </p:nvPr>
        </p:nvGraphicFramePr>
        <p:xfrm>
          <a:off x="4733925" y="2310139"/>
          <a:ext cx="3942531" cy="2172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980658"/>
              </p:ext>
            </p:extLst>
          </p:nvPr>
        </p:nvGraphicFramePr>
        <p:xfrm>
          <a:off x="323850" y="5373216"/>
          <a:ext cx="5888864" cy="1008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250"/>
                <a:gridCol w="961848"/>
                <a:gridCol w="1040366"/>
                <a:gridCol w="912774"/>
                <a:gridCol w="814626"/>
              </a:tblGrid>
              <a:tr h="252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Уровень бюджета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2023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2025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Местный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16 637,30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54 022,51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42 738,15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81 073,55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</a:rPr>
                        <a:t>Областной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1 693,96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21 126,72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8 638,10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-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520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ВСЕГО по годам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18 331,27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75 149,23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51 376,25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81 073,55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118284"/>
      </p:ext>
    </p:extLst>
  </p:cSld>
  <p:clrMapOvr>
    <a:masterClrMapping/>
  </p:clrMapOvr>
  <p:transition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835150" y="438150"/>
            <a:ext cx="54731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МАОУ ДО «Спортивная школа»</a:t>
            </a:r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7\Desktop\МЕДИА\ФОТО\эмблема нов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82" y="1628800"/>
            <a:ext cx="769598" cy="12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"/>
          <p:cNvSpPr txBox="1">
            <a:spLocks/>
          </p:cNvSpPr>
          <p:nvPr/>
        </p:nvSpPr>
        <p:spPr bwMode="auto">
          <a:xfrm>
            <a:off x="179512" y="1487033"/>
            <a:ext cx="8372682" cy="489258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   </a:t>
            </a:r>
            <a:r>
              <a:rPr lang="ru-RU" sz="24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участия в соревнованиях за </a:t>
            </a:r>
            <a:r>
              <a:rPr lang="ru-RU" sz="24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2025 </a:t>
            </a:r>
            <a:r>
              <a:rPr lang="ru-RU" sz="24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год: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Чемпионат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и Первенство России, Всероссийские соревнования, Кубок России – 22 победителя и призера.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Первенства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Уральского федерального округа – 16 победителей и призеров.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Учащиеся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, вошедшие в состав сборных команд Свердловской области по видам спорта – 73 человек.</a:t>
            </a:r>
          </a:p>
          <a:p>
            <a:pPr marL="109728" indent="0">
              <a:buNone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Присвоение спортивных разрядов и званий: 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юношеские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разряды – 200 чел.;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II-III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спортивные разряды – 73 чел.;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I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спортивный разряд – 3 чел.;</a:t>
            </a: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•  КМС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2 чел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.</a:t>
            </a:r>
            <a:endParaRPr lang="ru-RU" sz="1900" dirty="0"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11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4474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77300"/>
            <a:ext cx="2489752" cy="1660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006244"/>
            <a:ext cx="2808312" cy="1872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13176"/>
            <a:ext cx="2867744" cy="18448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53" y="5013176"/>
            <a:ext cx="2702931" cy="18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52832"/>
      </p:ext>
    </p:extLst>
  </p:cSld>
  <p:clrMapOvr>
    <a:masterClrMapping/>
  </p:clrMapOvr>
  <p:transition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403648" y="438150"/>
            <a:ext cx="5976664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МАОУ ДО «Центр детского творчества»</a:t>
            </a:r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1"/>
          <p:cNvSpPr txBox="1"/>
          <p:nvPr/>
        </p:nvSpPr>
        <p:spPr bwMode="auto">
          <a:xfrm>
            <a:off x="323528" y="1606800"/>
            <a:ext cx="7560840" cy="3046335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4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6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8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30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855" indent="0">
              <a:buNone/>
              <a:defRPr/>
            </a:pPr>
            <a:r>
              <a:rPr lang="ru-RU" sz="8000" b="1" dirty="0">
                <a:solidFill>
                  <a:srgbClr val="C00000"/>
                </a:solidFill>
                <a:latin typeface="Liberation Serif" pitchFamily="18" charset="0"/>
                <a:cs typeface="Times New Roman" panose="02020603050405020304" pitchFamily="18" charset="0"/>
              </a:rPr>
              <a:t>Результаты участия коллективов в конкурсах за </a:t>
            </a:r>
            <a:r>
              <a:rPr lang="ru-RU" sz="8000" b="1" dirty="0" smtClean="0">
                <a:solidFill>
                  <a:srgbClr val="C00000"/>
                </a:solidFill>
                <a:latin typeface="Liberation Serif" pitchFamily="18" charset="0"/>
                <a:cs typeface="Times New Roman" panose="02020603050405020304" pitchFamily="18" charset="0"/>
              </a:rPr>
              <a:t>2025 </a:t>
            </a:r>
            <a:r>
              <a:rPr lang="ru-RU" sz="8000" b="1" dirty="0">
                <a:solidFill>
                  <a:srgbClr val="C00000"/>
                </a:solidFill>
                <a:latin typeface="Liberation Serif" pitchFamily="18" charset="0"/>
                <a:cs typeface="Times New Roman" panose="02020603050405020304" pitchFamily="18" charset="0"/>
              </a:rPr>
              <a:t>год:</a:t>
            </a: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endParaRPr lang="ru-RU" sz="1900" dirty="0">
              <a:latin typeface="Liberation Serif" pitchFamily="18" charset="0"/>
              <a:cs typeface="Times New Roman" panose="02020603050405020304" pitchFamily="18" charset="0"/>
            </a:endParaRPr>
          </a:p>
          <a:p>
            <a:pPr marL="109855" indent="0">
              <a:buNone/>
              <a:defRPr/>
            </a:pP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•   Участие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обучающихся художественной направленности в конкурсах </a:t>
            </a:r>
            <a:endParaRPr lang="ru-RU" sz="6400" dirty="0" smtClean="0">
              <a:latin typeface="Liberation Serif" pitchFamily="18" charset="0"/>
              <a:cs typeface="Times New Roman" panose="02020603050405020304" pitchFamily="18" charset="0"/>
            </a:endParaRPr>
          </a:p>
          <a:p>
            <a:pPr marL="109855" indent="0">
              <a:buNone/>
              <a:defRPr/>
            </a:pP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различного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уровня – 12 конкурсов / 197 победителей;</a:t>
            </a:r>
          </a:p>
          <a:p>
            <a:pPr marL="109855" indent="0">
              <a:buNone/>
              <a:defRPr/>
            </a:pP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•   Всероссийские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и региональные робототехнические соревнования </a:t>
            </a: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– 6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соревнований / 11 победителей;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 </a:t>
            </a:r>
          </a:p>
          <a:p>
            <a:pPr marL="109855" indent="0">
              <a:buNone/>
              <a:defRPr/>
            </a:pP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•   Обучающиеся </a:t>
            </a:r>
            <a:r>
              <a:rPr lang="ru-RU" sz="6400" dirty="0" err="1">
                <a:latin typeface="Liberation Serif" pitchFamily="18" charset="0"/>
                <a:cs typeface="Times New Roman" panose="02020603050405020304" pitchFamily="18" charset="0"/>
              </a:rPr>
              <a:t>туристко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-краеведческой направленности имеют следующие результаты: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  - победители областных соревнований по спортивному туризму – 23 чел.;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- присвоены разряды по спортивному туризму – 7 чел.;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 -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530 обучающихся участвовали в 24 походах выходного дня.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988840"/>
            <a:ext cx="1228782" cy="1152128"/>
          </a:xfrm>
          <a:prstGeom prst="ellipse">
            <a:avLst/>
          </a:prstGeom>
          <a:effectLst/>
        </p:spPr>
      </p:pic>
      <p:pic>
        <p:nvPicPr>
          <p:cNvPr id="1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241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07504" y="4689846"/>
            <a:ext cx="8690688" cy="1872208"/>
            <a:chOff x="-505476" y="4858509"/>
            <a:chExt cx="8690688" cy="187220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852" y="4858509"/>
              <a:ext cx="2821538" cy="18496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136" y="4872201"/>
              <a:ext cx="2765076" cy="184482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5476" y="4858509"/>
              <a:ext cx="2808312" cy="1872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5668510"/>
      </p:ext>
    </p:extLst>
  </p:cSld>
  <p:clrMapOvr>
    <a:masterClrMapping/>
  </p:clrMapOvr>
  <p:transition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9976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жилищно-коммунального хозяйства и повышение энергетической эффективности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в Городском округе «город Ирбит» Свердловской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области»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452319" y="1706200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269568"/>
              </p:ext>
            </p:extLst>
          </p:nvPr>
        </p:nvGraphicFramePr>
        <p:xfrm>
          <a:off x="251520" y="2204864"/>
          <a:ext cx="8640960" cy="4040315"/>
        </p:xfrm>
        <a:graphic>
          <a:graphicData uri="http://schemas.openxmlformats.org/drawingml/2006/table">
            <a:tbl>
              <a:tblPr/>
              <a:tblGrid>
                <a:gridCol w="6216401"/>
                <a:gridCol w="1194205"/>
                <a:gridCol w="1230354"/>
              </a:tblGrid>
              <a:tr h="47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814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Обращение с твердыми бытовыми (коммунальными) отходами на</a:t>
                      </a:r>
                      <a:r>
                        <a:rPr lang="ru-RU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территории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4 359,7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2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015,3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Организация предоставления услуг бань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</a:t>
                      </a:r>
                      <a:endParaRPr lang="ru-RU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5 042,1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49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989,6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9183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Благоустройство территории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86 493,6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125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784,2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5052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Газификация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Городского округа «город Ирбит» Свердловской области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741,3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54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650,8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795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79 138,4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187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343,1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lang="ru-RU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74 928,8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5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</a:rPr>
                        <a:t>302,5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250 703,9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425 085,5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46855" y="0"/>
            <a:ext cx="8229600" cy="1366838"/>
          </a:xfrm>
        </p:spPr>
        <p:txBody>
          <a:bodyPr>
            <a:normAutofit fontScale="90000"/>
          </a:bodyPr>
          <a:lstStyle/>
          <a:p>
            <a:pPr fontAlgn="t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туризма на территории </a:t>
            </a:r>
            <a:r>
              <a:rPr lang="ru-RU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области»</a:t>
            </a:r>
            <a:endParaRPr lang="ru-RU" sz="2800" b="1" dirty="0">
              <a:solidFill>
                <a:srgbClr val="000000"/>
              </a:solidFill>
              <a:effectLst/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228422"/>
              </p:ext>
            </p:extLst>
          </p:nvPr>
        </p:nvGraphicFramePr>
        <p:xfrm>
          <a:off x="611560" y="1627639"/>
          <a:ext cx="7920880" cy="2249016"/>
        </p:xfrm>
        <a:graphic>
          <a:graphicData uri="http://schemas.openxmlformats.org/drawingml/2006/table">
            <a:tbl>
              <a:tblPr/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Эстетика городского пространства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области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55 179,1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69 820,6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области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61 800,4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32 868,0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7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116 979,5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102 688,6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6732239" y="1196752"/>
            <a:ext cx="19442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8876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46505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143935"/>
      </p:ext>
    </p:extLst>
  </p:cSld>
  <p:clrMapOvr>
    <a:masterClrMapping/>
  </p:clrMapOvr>
  <p:transition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сферы культуры в Городском округе «город Ирбит» Свердловской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области»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12612586"/>
              </p:ext>
            </p:extLst>
          </p:nvPr>
        </p:nvGraphicFramePr>
        <p:xfrm>
          <a:off x="251520" y="2852936"/>
          <a:ext cx="8649593" cy="2873952"/>
        </p:xfrm>
        <a:graphic>
          <a:graphicData uri="http://schemas.openxmlformats.org/drawingml/2006/table">
            <a:tbl>
              <a:tblPr/>
              <a:tblGrid>
                <a:gridCol w="5020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47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4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1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сферы культуры и искусства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области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200 056,8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347 540,2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области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97 610,0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87 974,8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297 666,8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435 515,0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380312" y="2276872"/>
            <a:ext cx="145616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127706184"/>
      </p:ext>
    </p:extLst>
  </p:cSld>
  <p:clrMapOvr>
    <a:masterClrMapping/>
  </p:clrMapOvr>
  <p:transition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в ГО город Ирбит (ДК им. В.К.Костевича)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48</a:t>
            </a:fld>
            <a:endParaRPr lang="ru-RU" dirty="0"/>
          </a:p>
        </p:txBody>
      </p:sp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537556"/>
              </p:ext>
            </p:extLst>
          </p:nvPr>
        </p:nvGraphicFramePr>
        <p:xfrm>
          <a:off x="395536" y="1410709"/>
          <a:ext cx="8496945" cy="2410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8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29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73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50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182 328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306 334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2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Из них – детей (чел.)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19 698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85 335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544F17-7A5C-4980-9D6A-D79D90F5B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85815"/>
            <a:ext cx="1574156" cy="15741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349D79-2E78-494E-849A-B64E0DE93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2" y="4149080"/>
            <a:ext cx="3730660" cy="18640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2F6A05-633F-4383-AC3E-EC9713CE4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54" y="4149080"/>
            <a:ext cx="2602308" cy="19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7947"/>
      </p:ext>
    </p:extLst>
  </p:cSld>
  <p:clrMapOvr>
    <a:masterClrMapping/>
  </p:clrMapOvr>
  <p:transition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869210"/>
              </p:ext>
            </p:extLst>
          </p:nvPr>
        </p:nvGraphicFramePr>
        <p:xfrm>
          <a:off x="678117" y="1809883"/>
          <a:ext cx="7992888" cy="2242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5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27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№ п/п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2024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Liberation Serif" panose="02020603050405020304" pitchFamily="18" charset="0"/>
                        </a:rPr>
                        <a:t>2025 год</a:t>
                      </a:r>
                      <a:endParaRPr lang="ru-RU" b="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278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303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19,5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30,5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Доходы (тыс. руб.)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4 890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6 573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9" name="Рисунок 8" descr="EANYC-lKq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5395" y="4167096"/>
            <a:ext cx="1973322" cy="218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C00D8-2468-4631-AE36-AD52F29A4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" y="4352960"/>
            <a:ext cx="2874413" cy="1912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DF9418-5DF2-47A9-A3F2-89EC9C207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27" y="4352960"/>
            <a:ext cx="3106778" cy="19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53894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Муниципальные </a:t>
            </a:r>
            <a:r>
              <a:rPr lang="ru-RU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учреждения ГО 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619672" y="134076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Всего 4</a:t>
            </a:r>
            <a:r>
              <a:rPr lang="en-US" b="1" dirty="0">
                <a:solidFill>
                  <a:schemeClr val="tx1"/>
                </a:solidFill>
                <a:latin typeface="Liberation Serif" panose="02020603050405020304" pitchFamily="18" charset="0"/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муниципальных учреждений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123903"/>
              </p:ext>
            </p:extLst>
          </p:nvPr>
        </p:nvGraphicFramePr>
        <p:xfrm>
          <a:off x="467544" y="2132856"/>
          <a:ext cx="8318500" cy="38164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4669"/>
                <a:gridCol w="1857381"/>
                <a:gridCol w="1727188"/>
                <a:gridCol w="1519262"/>
              </a:tblGrid>
              <a:tr h="774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Подведомственность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Автономные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Казенные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7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75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образованием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1340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культуры, физической культуры  и спорта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4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30593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50</a:t>
            </a:fld>
            <a:endParaRPr lang="ru-RU" dirty="0"/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610600"/>
              </p:ext>
            </p:extLst>
          </p:nvPr>
        </p:nvGraphicFramePr>
        <p:xfrm>
          <a:off x="467544" y="1196753"/>
          <a:ext cx="8470495" cy="36333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7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38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76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176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0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Liberation Serif" panose="02020603050405020304" pitchFamily="18" charset="0"/>
                        </a:rPr>
                        <a:t>№ п\п</a:t>
                      </a:r>
                      <a:endParaRPr lang="ru-RU" sz="1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Показатель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Книжный фонд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219 668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214 773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7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в том числе – количество электронных изданий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Новые поступления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7 013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5 202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Выбытия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12 063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10 097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9 745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10 389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6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посещений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189 225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203 373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7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Книговыдача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201 313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201 313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97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8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библиотек, подключённых к Интернет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97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автоматизированных рабочих мест для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16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24F3AB0-0A32-556A-9D78-8280F4C6E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50" y="5185218"/>
            <a:ext cx="2667475" cy="952057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4A04B9-FF08-4AF7-BD5A-C28C043EE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82315"/>
            <a:ext cx="2876306" cy="19391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60EDEE-94E6-439E-A423-782412892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95" y="4803140"/>
            <a:ext cx="2846144" cy="18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70851"/>
      </p:ext>
    </p:extLst>
  </p:cSld>
  <p:clrMapOvr>
    <a:masterClrMapping/>
  </p:clrMapOvr>
  <p:transition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Историко-этнографического музея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51</a:t>
            </a:fld>
            <a:endParaRPr lang="ru-RU" dirty="0"/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838615"/>
              </p:ext>
            </p:extLst>
          </p:nvPr>
        </p:nvGraphicFramePr>
        <p:xfrm>
          <a:off x="539552" y="944055"/>
          <a:ext cx="8208912" cy="3375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8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61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57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50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№ </a:t>
                      </a:r>
                      <a:r>
                        <a:rPr lang="ru-RU" sz="1800" dirty="0" err="1">
                          <a:latin typeface="Liberation Serif" panose="02020603050405020304" pitchFamily="18" charset="0"/>
                        </a:rPr>
                        <a:t>п\п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sz="1800" dirty="0">
                        <a:latin typeface="Liberation Serif" panose="02020603050405020304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2024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2025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Основной фонд: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 общее количество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15 391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15 617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посетителей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( чел.)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24 502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29 536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экскурсий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1 </a:t>
                      </a: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148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1 575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7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Научно-просветительские мероприятия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80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выставок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28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E1A076-7565-4111-B2FB-A7CCA3EEC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94" y="4328430"/>
            <a:ext cx="1872208" cy="2027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175885-9233-4734-A643-B85A20B9E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4" y="4302684"/>
            <a:ext cx="3129882" cy="2086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2EBAB3-9212-4D8C-BB98-6B58CB6C2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96" y="4328430"/>
            <a:ext cx="3203848" cy="21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9045"/>
      </p:ext>
    </p:extLst>
  </p:cSld>
  <p:clrMapOvr>
    <a:masterClrMapping/>
  </p:clrMapOvr>
  <p:transition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физической культуры, спорта и молодежной политики в Городском округе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«город Ирбит» Свердловской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области»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68812252"/>
              </p:ext>
            </p:extLst>
          </p:nvPr>
        </p:nvGraphicFramePr>
        <p:xfrm>
          <a:off x="238345" y="2132856"/>
          <a:ext cx="8678864" cy="3587136"/>
        </p:xfrm>
        <a:graphic>
          <a:graphicData uri="http://schemas.openxmlformats.org/drawingml/2006/table">
            <a:tbl>
              <a:tblPr/>
              <a:tblGrid>
                <a:gridCol w="6107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5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58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1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Молодежь Городского округа «город Ирбит» Свердловской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области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27 887,3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17 764,3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Патриотическое воспитание граждан Городского округа «город Ирбит» Свердловской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области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260,0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405,0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физической культуры и спорта в  Городском округе «город Ирбит» Свердловской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области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8 779,2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13 179,7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Городском округе «город Ирбит» Свердловской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области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71 796,0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100 758,5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4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108 722,5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132 107,5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596336" y="170080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26330158"/>
      </p:ext>
    </p:extLst>
  </p:cSld>
  <p:clrMapOvr>
    <a:masterClrMapping/>
  </p:clrMapOvr>
  <p:transition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«Молодежь Городского округа «город Ирбит» Свердловской области»</a:t>
            </a:r>
            <a:endParaRPr lang="ru-RU" sz="2800" dirty="0">
              <a:solidFill>
                <a:srgbClr val="0070C0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511163"/>
              </p:ext>
            </p:extLst>
          </p:nvPr>
        </p:nvGraphicFramePr>
        <p:xfrm>
          <a:off x="467544" y="908721"/>
          <a:ext cx="8352928" cy="283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5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8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9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0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№ 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/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Показатель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 2024 год, чел.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2025 год, чел. 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30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latin typeface="Liberation Serif" pitchFamily="18" charset="0"/>
                        </a:rPr>
                        <a:t>Количество трудоустроенных несовершеннолетних граждан</a:t>
                      </a:r>
                      <a:endParaRPr lang="ru-RU" sz="1600" b="1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9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1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Liberation Serif" pitchFamily="18" charset="0"/>
                        </a:rPr>
                        <a:t>Всего,</a:t>
                      </a:r>
                      <a:r>
                        <a:rPr lang="ru-RU" sz="1600" b="1" baseline="0" dirty="0">
                          <a:latin typeface="Liberation Serif" pitchFamily="18" charset="0"/>
                        </a:rPr>
                        <a:t> чел.</a:t>
                      </a:r>
                      <a:endParaRPr lang="ru-RU" sz="1600" b="1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4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Из</a:t>
                      </a:r>
                      <a:r>
                        <a:rPr lang="ru-RU" sz="1600" baseline="0" dirty="0">
                          <a:latin typeface="Liberation Serif" pitchFamily="18" charset="0"/>
                        </a:rPr>
                        <a:t> них: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ГО город Ирбит;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3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работодателей;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5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Из</a:t>
                      </a:r>
                      <a:r>
                        <a:rPr kumimoji="0" lang="ru-RU" sz="1600" kern="1200" baseline="0" dirty="0">
                          <a:latin typeface="Liberation Serif" pitchFamily="18" charset="0"/>
                        </a:rPr>
                        <a:t> них:</a:t>
                      </a:r>
                    </a:p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- при поддержке средств Центра занятости населения.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194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195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CA22AD-3CFE-4798-8135-D7CB23B52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6" y="3933056"/>
            <a:ext cx="2261327" cy="20968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011D3C-D6CF-4313-B18E-4A3A32152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2" y="3832739"/>
            <a:ext cx="3133453" cy="22948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E1110AF-CF54-409F-8758-1C120F65D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19" y="3832739"/>
            <a:ext cx="3133453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50563"/>
      </p:ext>
    </p:extLst>
  </p:cSld>
  <p:clrMapOvr>
    <a:masterClrMapping/>
  </p:clrMapOvr>
  <p:transition>
    <p:comb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44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«Патриотическое воспитание граждан Городского округа «город Ирбит» Свердловской области»</a:t>
            </a:r>
            <a:endParaRPr lang="ru-RU" sz="2400" dirty="0">
              <a:solidFill>
                <a:srgbClr val="0070C0"/>
              </a:solidFill>
              <a:latin typeface="Liberation Serif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141364"/>
              </p:ext>
            </p:extLst>
          </p:nvPr>
        </p:nvGraphicFramePr>
        <p:xfrm>
          <a:off x="683568" y="1214422"/>
          <a:ext cx="7859710" cy="5238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5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0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35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38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</a:t>
                      </a:r>
                    </a:p>
                    <a:p>
                      <a:pPr algn="ctr"/>
                      <a:r>
                        <a:rPr lang="ru-RU" sz="1400" dirty="0" err="1"/>
                        <a:t>п</a:t>
                      </a:r>
                      <a:r>
                        <a:rPr lang="ru-RU" sz="1400" dirty="0"/>
                        <a:t>/</a:t>
                      </a:r>
                      <a:r>
                        <a:rPr lang="ru-RU" sz="1400" dirty="0" err="1"/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участников,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Выставка находок привезенных с полей</a:t>
                      </a:r>
                      <a:r>
                        <a:rPr lang="ru-RU" sz="1400" baseline="0" dirty="0"/>
                        <a:t> сражений времён ВО </a:t>
                      </a:r>
                      <a:r>
                        <a:rPr lang="ru-RU" sz="1400" dirty="0"/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9176785"/>
                  </a:ext>
                </a:extLst>
              </a:tr>
              <a:tr h="34328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2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Кинопоказ патриотических фильмов</a:t>
                      </a:r>
                      <a:endParaRPr lang="ru-RU" sz="1400" b="0" baseline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3045406"/>
                  </a:ext>
                </a:extLst>
              </a:tr>
              <a:tr h="34328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+mn-cs"/>
                        </a:rPr>
                        <a:t>3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Акция «Мы – граждане России» (торжественное вручение паспортов)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5614849"/>
                  </a:ext>
                </a:extLst>
              </a:tr>
              <a:tr h="36121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6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«Георгиевская лента»</a:t>
                      </a:r>
                      <a:endParaRPr lang="ru-RU" sz="1400" b="0" i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2 500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82068041"/>
                  </a:ext>
                </a:extLst>
              </a:tr>
              <a:tr h="43346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7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Молодежная патриотическая акция «Время выбрало нас»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400" b="0" baseline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 000</a:t>
                      </a:r>
                      <a:endParaRPr lang="ru-RU" sz="1400" b="0" dirty="0"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73927069"/>
                  </a:ext>
                </a:extLst>
              </a:tr>
              <a:tr h="35723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«Мой флаг»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1 500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27567183"/>
                  </a:ext>
                </a:extLst>
              </a:tr>
              <a:tr h="35723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«Свеча памяти»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19831609"/>
                  </a:ext>
                </a:extLst>
              </a:tr>
              <a:tr h="82389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Военно-спортивная игра «Рассвет Победы - 2025» среди обучающихся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205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46405436"/>
                  </a:ext>
                </a:extLst>
              </a:tr>
              <a:tr h="3544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Liberation Serif" pitchFamily="18" charset="0"/>
                        </a:rPr>
                        <a:t>Урок мужества «Герои рядом»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itchFamily="18" charset="0"/>
                        </a:rPr>
                        <a:t>115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9267688"/>
                  </a:ext>
                </a:extLst>
              </a:tr>
              <a:tr h="3432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Liberation Serif" pitchFamily="18" charset="0"/>
                        </a:rPr>
                        <a:t>Акция «Мой</a:t>
                      </a:r>
                      <a:r>
                        <a:rPr lang="ru-RU" sz="1400" baseline="0" dirty="0">
                          <a:latin typeface="Liberation Serif" pitchFamily="18" charset="0"/>
                        </a:rPr>
                        <a:t> флаг»</a:t>
                      </a:r>
                      <a:endParaRPr lang="ru-RU" sz="1400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itchFamily="18" charset="0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68902774"/>
                  </a:ext>
                </a:extLst>
              </a:tr>
              <a:tr h="3432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Liberation Serif" pitchFamily="18" charset="0"/>
                        </a:rPr>
                        <a:t>Военно</a:t>
                      </a:r>
                      <a:r>
                        <a:rPr lang="ru-RU" sz="1400" baseline="0" dirty="0">
                          <a:latin typeface="Liberation Serif" pitchFamily="18" charset="0"/>
                        </a:rPr>
                        <a:t>-спортивная игра посвященная 80-летию Победы</a:t>
                      </a:r>
                      <a:endParaRPr lang="ru-RU" sz="1400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itchFamily="18" charset="0"/>
                        </a:rPr>
                        <a:t>230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813776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52771"/>
      </p:ext>
    </p:extLst>
  </p:cSld>
  <p:clrMapOvr>
    <a:masterClrMapping/>
  </p:clrMapOvr>
  <p:transition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8742"/>
            <a:ext cx="8928992" cy="8117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Городском округе «город Ирбит» Свердловской области»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0774" y="1124744"/>
            <a:ext cx="8456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За 2025 год на территории Городского округа «город Ирбит» Свердловской области проведено 164 физкультурное и спортивное мероприятие: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городские спортивные мероприятия (96)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мероприятия по внедрению ВФСК «ГТО» (9)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спортивные мероприятия, проводимые на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уровне Восточного управленческого округа (8)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областные мероприятия (43)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всероссийские мероприятия (8)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A77684-0DB5-4489-A4C9-94C50B0AB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339802"/>
            <a:ext cx="2383548" cy="16017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D7A3A7C-2657-4B4C-9615-F40D4DB2C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57" y="3327595"/>
            <a:ext cx="2173839" cy="1630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A9C6E98-26B9-4656-85E4-CCBBA039F0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62" y="3323661"/>
            <a:ext cx="2951637" cy="16602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FD51444-3859-4B42-8605-0ABFD12B2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5" y="5053997"/>
            <a:ext cx="2383548" cy="15893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353B161-1DFB-423A-B8B0-803C7DC32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62" y="5024590"/>
            <a:ext cx="2930053" cy="16481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D0A2C78-3A59-40D9-A25E-FD62318C7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82" y="5094343"/>
            <a:ext cx="2230859" cy="14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1777"/>
      </p:ext>
    </p:extLst>
  </p:cSld>
  <p:clrMapOvr>
    <a:masterClrMapping/>
  </p:clrMapOvr>
  <p:transition>
    <p:comb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97033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Городском округе «город Ирбит» Свердловской области»</a:t>
            </a:r>
            <a:r>
              <a:rPr lang="ru-RU" sz="2000" dirty="0">
                <a:latin typeface="Liberation Serif" panose="02020603050405020304" pitchFamily="18" charset="0"/>
              </a:rPr>
              <a:t/>
            </a:r>
            <a:br>
              <a:rPr lang="ru-RU" sz="2000" dirty="0">
                <a:latin typeface="Liberation Serif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EB148E2-334F-4A3A-B60C-9FB158A34217}"/>
              </a:ext>
            </a:extLst>
          </p:cNvPr>
          <p:cNvSpPr/>
          <p:nvPr/>
        </p:nvSpPr>
        <p:spPr>
          <a:xfrm>
            <a:off x="755576" y="2348880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В 2025 году д</a:t>
            </a: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ля организации тренировочного процесса и участия в соревнованиях для хоккейной команды «Урал 10» 2010-2011 г.р. приобретен спортивный инвентарь: хоккейные клюшки.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   Для участия в Чемпионате Свердловской области по футболу среди команд второй группы сезон 2025 приобретена спортивная экипировка: спортивная обувь бутсы, футбольная форма, гетры, манишки, перчатки</a:t>
            </a:r>
            <a:r>
              <a:rPr lang="ru-RU" dirty="0">
                <a:solidFill>
                  <a:srgbClr val="000000"/>
                </a:solidFill>
                <a:latin typeface="Liberation Serif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Д</a:t>
            </a: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ля организации тренировочного процесса и проведения мероприятий для клуба «Маяк» приобретено спортивное оборудование: тренажер (комбинированная тяга), оборудование (шведская стенка)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В</a:t>
            </a:r>
            <a:r>
              <a:rPr lang="ru-RU" sz="180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 июне были проведены работы по замене секции ограждения мини-футбольного поля с искусственным покрытием, расположенного по адресу г. Ирбит ул. Маршала Жукова 10а.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8233962"/>
      </p:ext>
    </p:extLst>
  </p:cSld>
  <p:clrMapOvr>
    <a:masterClrMapping/>
  </p:clrMapOvr>
  <p:transition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«Доступное жилье молодым семьям, проживающим на территории </a:t>
            </a:r>
            <a:r>
              <a:rPr lang="ru-RU" sz="2400" b="1" dirty="0"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400" b="1" dirty="0" smtClean="0">
                <a:latin typeface="Liberation Serif" panose="02020603050405020304" pitchFamily="18" charset="0"/>
              </a:rPr>
              <a:t>области»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79205"/>
              </p:ext>
            </p:extLst>
          </p:nvPr>
        </p:nvGraphicFramePr>
        <p:xfrm>
          <a:off x="256989" y="2420889"/>
          <a:ext cx="8587904" cy="3312368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569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5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жильем молодых семей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5 977,4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7 482,0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243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1 226,1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2 017,4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5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7 203,5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9 499,4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4026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«Реализация основных направлений муниципальной политики в строительном комплексе </a:t>
            </a:r>
            <a:r>
              <a:rPr lang="ru-RU" sz="20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области»</a:t>
            </a:r>
            <a:endParaRPr lang="ru-RU" sz="2000" b="1" dirty="0">
              <a:solidFill>
                <a:schemeClr val="tx1"/>
              </a:solidFill>
              <a:effectLst/>
              <a:latin typeface="Liberation Serif" panose="02020603050405020304" pitchFamily="18" charset="0"/>
            </a:endParaRP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48030351"/>
              </p:ext>
            </p:extLst>
          </p:nvPr>
        </p:nvGraphicFramePr>
        <p:xfrm>
          <a:off x="323528" y="1529125"/>
          <a:ext cx="8643938" cy="4308750"/>
        </p:xfrm>
        <a:graphic>
          <a:graphicData uri="http://schemas.openxmlformats.org/drawingml/2006/table">
            <a:tbl>
              <a:tblPr/>
              <a:tblGrid>
                <a:gridCol w="5145677"/>
                <a:gridCol w="1825507"/>
                <a:gridCol w="1672754"/>
              </a:tblGrid>
              <a:tr h="387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43 945,1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62 991,3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37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10 502,8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50 720,9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19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градостроительной деятельности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592 443,6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212 733,3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6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646 891,5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326 445,5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717552" y="1159237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60212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59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189" y="332656"/>
            <a:ext cx="8718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транспортного комплекса </a:t>
            </a:r>
            <a:r>
              <a:rPr lang="ru-RU" sz="2400" b="1" dirty="0">
                <a:latin typeface="Liberation Serif" panose="02020603050405020304" pitchFamily="18" charset="0"/>
              </a:rPr>
              <a:t>Городского округа «город Ирбит» </a:t>
            </a:r>
            <a:endParaRPr lang="ru-RU" sz="2400" b="1" dirty="0" smtClean="0">
              <a:latin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Liberation Serif" panose="02020603050405020304" pitchFamily="18" charset="0"/>
              </a:rPr>
              <a:t>Свердловской </a:t>
            </a:r>
            <a:r>
              <a:rPr lang="ru-RU" sz="2400" b="1" dirty="0">
                <a:latin typeface="Liberation Serif" panose="02020603050405020304" pitchFamily="18" charset="0"/>
              </a:rPr>
              <a:t>области»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43906" y="1340768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017140"/>
              </p:ext>
            </p:extLst>
          </p:nvPr>
        </p:nvGraphicFramePr>
        <p:xfrm>
          <a:off x="4427984" y="1710100"/>
          <a:ext cx="4566357" cy="4358600"/>
        </p:xfrm>
        <a:graphic>
          <a:graphicData uri="http://schemas.openxmlformats.org/drawingml/2006/table">
            <a:tbl>
              <a:tblPr/>
              <a:tblGrid>
                <a:gridCol w="2788036"/>
                <a:gridCol w="864096"/>
                <a:gridCol w="914225"/>
              </a:tblGrid>
              <a:tr h="40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 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 pitchFamily="18" charset="0"/>
                          <a:cs typeface="Calibri" pitchFamily="34" charset="0"/>
                        </a:rPr>
                        <a:t>Организация транспортного обслуживания населения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61 935,2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70 428,9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373 144,4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253 528,2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1 796,0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1 014,8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22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436 875,6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324 971,9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9" y="1715783"/>
            <a:ext cx="4004495" cy="214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9" y="3994829"/>
            <a:ext cx="4051552" cy="21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00999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609600" y="404664"/>
            <a:ext cx="8229600" cy="13681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Муниципальные унитарные предприятия</a:t>
            </a:r>
            <a: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01625" y="1916833"/>
            <a:ext cx="8569325" cy="4032448"/>
          </a:xfrm>
        </p:spPr>
        <p:txBody>
          <a:bodyPr>
            <a:normAutofit/>
          </a:bodyPr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На 01.01.20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6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года на территории ГО город Ирбит действует            2 муниципальных унитарных предприятия: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      1. МУП МО город Ирбит «Городские тепловые сети»;</a:t>
            </a:r>
          </a:p>
          <a:p>
            <a:pPr marL="263525" indent="-263525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      2.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 город Ирбит «Водоканал-Сервис».</a:t>
            </a: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60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4969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Liberation Serif" panose="02020603050405020304" pitchFamily="18" charset="0"/>
              </a:rPr>
              <a:t>Муниципальная программа «Информатизация органов местного самоуправления  Городского округа «город Ирбит» Свердловской </a:t>
            </a:r>
            <a:r>
              <a:rPr lang="ru-RU" sz="2300" b="1" dirty="0" smtClean="0">
                <a:latin typeface="Liberation Serif" panose="02020603050405020304" pitchFamily="18" charset="0"/>
              </a:rPr>
              <a:t>области»</a:t>
            </a:r>
            <a:endParaRPr lang="ru-RU" sz="23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632870"/>
              </p:ext>
            </p:extLst>
          </p:nvPr>
        </p:nvGraphicFramePr>
        <p:xfrm>
          <a:off x="1547664" y="2204864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15 896,6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17 662,7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8144" y="1628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</a:rPr>
              <a:t>тыс. рублей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pic>
        <p:nvPicPr>
          <p:cNvPr id="187394" name="Picture 2" descr="Муниципальная программа «Информатизация администрации Бикинского  муниципального района Хабаровского края» - Реестр муниципальных программ -  Программы -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429000"/>
            <a:ext cx="4536504" cy="30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623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2068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Liberation Serif" panose="02020603050405020304" pitchFamily="18" charset="0"/>
              </a:rPr>
              <a:t>Муниципальная программа «Развитие субъектов малого и среднего предпринимательства Городского округа </a:t>
            </a:r>
            <a:r>
              <a:rPr lang="ru-RU" sz="2400" b="1" dirty="0" smtClean="0">
                <a:latin typeface="Liberation Serif" panose="02020603050405020304" pitchFamily="18" charset="0"/>
              </a:rPr>
              <a:t>«город Ирбит» </a:t>
            </a:r>
            <a:r>
              <a:rPr lang="ru-RU" sz="2400" b="1" dirty="0">
                <a:latin typeface="Liberation Serif" panose="02020603050405020304" pitchFamily="18" charset="0"/>
              </a:rPr>
              <a:t>Свердловской области»</a:t>
            </a:r>
            <a:endParaRPr lang="ru-RU" sz="2400" dirty="0">
              <a:latin typeface="Liberation Serif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0312" y="1988840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Liberation Serif" panose="02020603050405020304" pitchFamily="18" charset="0"/>
              </a:rPr>
              <a:t>тыс. рублей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487870"/>
              </p:ext>
            </p:extLst>
          </p:nvPr>
        </p:nvGraphicFramePr>
        <p:xfrm>
          <a:off x="1524000" y="2364514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1 600,0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1 600,0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04" y="3429000"/>
            <a:ext cx="4499992" cy="30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27303"/>
      </p:ext>
    </p:extLst>
  </p:cSld>
  <p:clrMapOvr>
    <a:masterClrMapping/>
  </p:clrMapOvr>
  <p:transition>
    <p:comb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62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</a:t>
            </a:r>
            <a:r>
              <a:rPr lang="ru-RU" sz="23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«Повышение эффективности управления собственностью Городского округа «город Ирбит» Свердловской </a:t>
            </a: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области»</a:t>
            </a:r>
            <a:endParaRPr lang="ru-RU" sz="2300" dirty="0">
              <a:solidFill>
                <a:schemeClr val="tx1"/>
              </a:solidFill>
              <a:effectLst/>
              <a:latin typeface="Liberation Serif" panose="02020603050405020304" pitchFamily="18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412360" y="1659731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68378585"/>
              </p:ext>
            </p:extLst>
          </p:nvPr>
        </p:nvGraphicFramePr>
        <p:xfrm>
          <a:off x="539552" y="2132856"/>
          <a:ext cx="8229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Liberation Serif" panose="02020603050405020304" pitchFamily="18" charset="0"/>
                        </a:rPr>
                        <a:t>9 554,9</a:t>
                      </a:r>
                      <a:endParaRPr lang="ru-RU" sz="2400" b="1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Liberation Serif" panose="02020603050405020304" pitchFamily="18" charset="0"/>
                        </a:rPr>
                        <a:t>21 257,7</a:t>
                      </a:r>
                      <a:endParaRPr lang="ru-RU" sz="2400" b="1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7223218" cy="33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969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«Обеспечение общественной безопасности на территории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области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»</a:t>
            </a:r>
            <a:endParaRPr lang="ru-RU" sz="24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98277278"/>
              </p:ext>
            </p:extLst>
          </p:nvPr>
        </p:nvGraphicFramePr>
        <p:xfrm>
          <a:off x="303225" y="1916832"/>
          <a:ext cx="8623301" cy="4384741"/>
        </p:xfrm>
        <a:graphic>
          <a:graphicData uri="http://schemas.openxmlformats.org/drawingml/2006/table">
            <a:tbl>
              <a:tblPr/>
              <a:tblGrid>
                <a:gridCol w="5880278"/>
                <a:gridCol w="1330757"/>
                <a:gridCol w="1412266"/>
              </a:tblGrid>
              <a:tr h="506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43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24 247,6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29 484,7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7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910,1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1 128,6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17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безопасности людей на водных объектах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23,9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5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25 181,6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30 629,0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402929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1185788"/>
            <a:ext cx="8229600" cy="1143000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области»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26777552"/>
              </p:ext>
            </p:extLst>
          </p:nvPr>
        </p:nvGraphicFramePr>
        <p:xfrm>
          <a:off x="395536" y="2683432"/>
          <a:ext cx="8352928" cy="1177616"/>
        </p:xfrm>
        <a:graphic>
          <a:graphicData uri="http://schemas.openxmlformats.org/drawingml/2006/table">
            <a:tbl>
              <a:tblPr/>
              <a:tblGrid>
                <a:gridCol w="4235288"/>
                <a:gridCol w="4117640"/>
              </a:tblGrid>
              <a:tr h="59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5804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7452320" y="2313544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83251"/>
            <a:ext cx="4103329" cy="27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95536" y="4852"/>
            <a:ext cx="8229600" cy="1917673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«Развитие кадровой политики в системе муниципального управления и противодействия коррупции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в</a:t>
            </a:r>
            <a:r>
              <a:rPr lang="ru-RU" sz="24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Городском округе «город Ирбит» Свердловской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области»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34119552"/>
              </p:ext>
            </p:extLst>
          </p:nvPr>
        </p:nvGraphicFramePr>
        <p:xfrm>
          <a:off x="251520" y="2420888"/>
          <a:ext cx="8679308" cy="310993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38253"/>
                <a:gridCol w="1254012"/>
                <a:gridCol w="1187043"/>
              </a:tblGrid>
              <a:tr h="64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Наименование подпрограммы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2024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2025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73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Противодействие коррупции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95,3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anchor="ctr" horzOverflow="overflow"/>
                </a:tc>
              </a:tr>
              <a:tr h="115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Развитие кадровой политики в системе муниципального управления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156,9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169,8</a:t>
                      </a:r>
                    </a:p>
                  </a:txBody>
                  <a:tcPr marL="91439" marR="91439" anchor="ctr" horzOverflow="overflow"/>
                </a:tc>
              </a:tr>
              <a:tr h="57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252,2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269,8</a:t>
                      </a:r>
                    </a:p>
                  </a:txBody>
                  <a:tcPr marL="91439" marR="91439" anchor="ctr" horzOverflow="overflow"/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499" y="1933365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«Формирование современной городской среды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на 2018-2030 годы»</a:t>
            </a:r>
            <a:endParaRPr lang="ru-RU" sz="24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84927175"/>
              </p:ext>
            </p:extLst>
          </p:nvPr>
        </p:nvGraphicFramePr>
        <p:xfrm>
          <a:off x="1689960" y="1926124"/>
          <a:ext cx="5980104" cy="122054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990052"/>
                <a:gridCol w="29900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2024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2025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24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163 772,9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47 648,7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A2EA-EDDD-4ECF-94E7-0B579430665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018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</a:t>
            </a:r>
            <a:r>
              <a:rPr lang="ru-RU" dirty="0" smtClean="0">
                <a:latin typeface="Liberation Serif" panose="02020603050405020304" pitchFamily="18" charset="0"/>
              </a:rPr>
              <a:t>ыс. рублей</a:t>
            </a:r>
            <a:endParaRPr lang="ru-RU" dirty="0">
              <a:latin typeface="Liberation Serif" panose="02020603050405020304" pitchFamily="18" charset="0"/>
            </a:endParaRPr>
          </a:p>
        </p:txBody>
      </p:sp>
      <p:sp>
        <p:nvSpPr>
          <p:cNvPr id="7" name="AutoShape 2" descr="Картинки по запросу формирование современной городской среды"/>
          <p:cNvSpPr>
            <a:spLocks noChangeAspect="1" noChangeArrowheads="1"/>
          </p:cNvSpPr>
          <p:nvPr/>
        </p:nvSpPr>
        <p:spPr bwMode="auto">
          <a:xfrm>
            <a:off x="155575" y="-754063"/>
            <a:ext cx="23812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3676382"/>
            <a:ext cx="2952328" cy="2214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1" y="3303738"/>
            <a:ext cx="2406827" cy="3209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99" y="3303738"/>
            <a:ext cx="2406827" cy="3209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892742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26859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Муниципальная программа </a:t>
            </a:r>
            <a:r>
              <a:rPr lang="ru-RU" b="1" dirty="0" smtClean="0">
                <a:latin typeface="Liberation Serif" panose="02020603050405020304" pitchFamily="18" charset="0"/>
              </a:rPr>
              <a:t>«Профилактика терроризма, а также минимизация и (или) ликвидация последствий его проявлений </a:t>
            </a:r>
            <a:r>
              <a:rPr lang="ru-RU" b="1" dirty="0">
                <a:latin typeface="Liberation Serif" panose="02020603050405020304" pitchFamily="18" charset="0"/>
              </a:rPr>
              <a:t>в Городском округе «город Ирбит» Свердловской </a:t>
            </a:r>
            <a:r>
              <a:rPr lang="ru-RU" b="1" dirty="0" smtClean="0">
                <a:latin typeface="Liberation Serif" panose="02020603050405020304" pitchFamily="18" charset="0"/>
              </a:rPr>
              <a:t>области»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218120"/>
              </p:ext>
            </p:extLst>
          </p:nvPr>
        </p:nvGraphicFramePr>
        <p:xfrm>
          <a:off x="1691680" y="2109249"/>
          <a:ext cx="5544616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880320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2024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2025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474,6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405,3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14436" y="1550189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тыс. рублей</a:t>
            </a:r>
          </a:p>
        </p:txBody>
      </p:sp>
      <p:sp>
        <p:nvSpPr>
          <p:cNvPr id="6" name="AutoShape 2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6376" name="Picture 8" descr="http://volchansk-adm.ru/media/project_mo_718/04/30/7d/8b/aa/93/photo_02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84984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223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877" y="692696"/>
            <a:ext cx="8767663" cy="532453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В 202</a:t>
            </a:r>
            <a:r>
              <a:rPr lang="en-US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5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 году на исполнение публичных нормативных обязательств направлено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8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253,4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тыс. руб., в том числе:</a:t>
            </a:r>
            <a:endParaRPr lang="ru-RU" sz="24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осуществление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мер социальной поддержки студентов, обучающихся в образовательных организациях высшего профессионального образования по договорам о целевом обучении (ежемесячная муниципальная стипендия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) – </a:t>
            </a:r>
            <a:r>
              <a:rPr lang="en-US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2 357,5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руб.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редоставление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меры социальной поддержки семье гражданина, заключившего контракт о прохождении военной службы с Министерством обороны Российской Федерации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– 5 150 тыс. руб.;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выплаты Почетным гражданам –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336,4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пожизненное ежемесячное денежное вознаграждение ветеранам мотоспорта – </a:t>
            </a:r>
            <a:r>
              <a:rPr lang="en-US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409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,5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68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Источники  внутреннего финансирования дефицита бюджета ГО город Ирбит,  тыс. руб. 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651518"/>
              </p:ext>
            </p:extLst>
          </p:nvPr>
        </p:nvGraphicFramePr>
        <p:xfrm>
          <a:off x="539552" y="692696"/>
          <a:ext cx="7848871" cy="594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66"/>
                <a:gridCol w="3268061"/>
                <a:gridCol w="865232"/>
                <a:gridCol w="865228"/>
                <a:gridCol w="865228"/>
                <a:gridCol w="865228"/>
                <a:gridCol w="865228"/>
              </a:tblGrid>
              <a:tr h="86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2025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5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000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2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-1 468,9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-2 683,3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-4 683,3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-11 908,6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908,6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6994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93 520,3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- 31 139,1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-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57 093,5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-29 157,4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-80 402,2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912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170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5462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-92 051,3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13 789,7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-18 223,2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-18 934,0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-93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493,6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60408" y="26064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/>
              <a:t>Объем инвестиций в экономику города</a:t>
            </a:r>
            <a:r>
              <a:rPr lang="ru-RU" sz="3200" b="1" i="1" dirty="0"/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24564182"/>
              </p:ext>
            </p:extLst>
          </p:nvPr>
        </p:nvGraphicFramePr>
        <p:xfrm>
          <a:off x="755576" y="1416716"/>
          <a:ext cx="741682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04248" y="1022627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 рублей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37312"/>
            <a:ext cx="2014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предварительные данные</a:t>
            </a:r>
            <a:endParaRPr lang="ru-RU" sz="1200" dirty="0">
              <a:solidFill>
                <a:prstClr val="black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>
                <a:latin typeface="Liberation Serif" panose="02020603050405020304" pitchFamily="18" charset="0"/>
              </a:rPr>
              <a:t>Долговые обязательства ГО город Ирбит</a:t>
            </a:r>
            <a:endParaRPr lang="ru-RU" sz="3200" i="1" dirty="0">
              <a:latin typeface="Liberation Serif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93587934"/>
              </p:ext>
            </p:extLst>
          </p:nvPr>
        </p:nvGraphicFramePr>
        <p:xfrm>
          <a:off x="611560" y="1412776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По вопросам, касающимся бюджета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области, обращаться в Финансовое управление администрации 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                        кабинет № 37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Также задать вопрос можно на официальном сайте Администрации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сайте 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Администрации Городского округа «город Ирбит» Свердловской области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/раздел «Опросы»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http://moirbit.ru/oprosy/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332656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кв</a:t>
            </a:r>
            <a:r>
              <a:rPr lang="ru-RU" sz="3200" b="1" dirty="0" smtClean="0">
                <a:solidFill>
                  <a:srgbClr val="000000"/>
                </a:solidFill>
              </a:rPr>
              <a:t>. м.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72818184"/>
              </p:ext>
            </p:extLst>
          </p:nvPr>
        </p:nvGraphicFramePr>
        <p:xfrm>
          <a:off x="899592" y="1988840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177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189492" y="62068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в 2025 году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94458" y="5213240"/>
            <a:ext cx="2520280" cy="9620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 более 52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19" name="Скругленный прямоугольник 3"/>
          <p:cNvSpPr/>
          <p:nvPr/>
        </p:nvSpPr>
        <p:spPr>
          <a:xfrm>
            <a:off x="2826406" y="4353755"/>
            <a:ext cx="3456384" cy="5897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Создано 30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3"/>
          <p:cNvSpPr/>
          <p:nvPr/>
        </p:nvSpPr>
        <p:spPr>
          <a:xfrm>
            <a:off x="1268719" y="1926246"/>
            <a:ext cx="6480720" cy="9659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Открыто 20 объектов потребительского рынка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271634" y="2942989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3"/>
          <p:cNvSpPr/>
          <p:nvPr/>
        </p:nvSpPr>
        <p:spPr>
          <a:xfrm>
            <a:off x="1342996" y="3306366"/>
            <a:ext cx="2001292" cy="8971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объектов торговли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554598" y="2942988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3"/>
          <p:cNvSpPr/>
          <p:nvPr/>
        </p:nvSpPr>
        <p:spPr>
          <a:xfrm>
            <a:off x="3544625" y="3334153"/>
            <a:ext cx="2035487" cy="869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объектов общественного питания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7" y="5057889"/>
            <a:ext cx="2842692" cy="159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50" y="5057889"/>
            <a:ext cx="2874265" cy="1437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низ 13"/>
          <p:cNvSpPr/>
          <p:nvPr/>
        </p:nvSpPr>
        <p:spPr>
          <a:xfrm>
            <a:off x="6745185" y="2925961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3"/>
          <p:cNvSpPr/>
          <p:nvPr/>
        </p:nvSpPr>
        <p:spPr>
          <a:xfrm>
            <a:off x="5773077" y="3284684"/>
            <a:ext cx="1944216" cy="869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объект бытовых услуг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14952</TotalTime>
  <Words>4808</Words>
  <Application>Microsoft Office PowerPoint</Application>
  <PresentationFormat>Экран (4:3)</PresentationFormat>
  <Paragraphs>1249</Paragraphs>
  <Slides>72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4" baseType="lpstr">
      <vt:lpstr>Исполнительная</vt:lpstr>
      <vt:lpstr>Лист</vt:lpstr>
      <vt:lpstr> Отчет  об исполнении бюджета Муниципального образования город Ирбит за 2025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ГО город Ирбит</vt:lpstr>
      <vt:lpstr>Муниципальные унитарные предприятия Городского округа «город Ирбит» Свердловской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Жилищное строительство        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Налог, взимаемый в связи с применением упрощенной системы налогообложения</vt:lpstr>
      <vt:lpstr>Налог, взимаемый в связи с применением патентной системы налогообложения </vt:lpstr>
      <vt:lpstr>Доходы от использования имущества</vt:lpstr>
      <vt:lpstr>Доходы   от   реализации   имущества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ГО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Структура расходов                                                                                                                                       (млн. руб.)</vt:lpstr>
      <vt:lpstr>Расходы в области национальной экономики  (в  млн.руб.)</vt:lpstr>
      <vt:lpstr> Расходы   на    ЖКХ                (в  млн.руб.)</vt:lpstr>
      <vt:lpstr> Расходы  на  образование              (в млн.руб.)</vt:lpstr>
      <vt:lpstr>Расходы на культуру  (в млн.руб.)</vt:lpstr>
      <vt:lpstr>                     Реализация Муниципальных программ  в 2025 году </vt:lpstr>
      <vt:lpstr>Муниципальная программа «Развитие системы образования в Городском округе «город Ирбит» Свердловской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«Развитие жилищно-коммунального хозяйства и повышение энергетической эффективности в Городском округе «город Ирбит» Свердловской области»</vt:lpstr>
      <vt:lpstr> Муниципальная программа «Развитие туризма на территории Городского округа «город Ирбит» Свердловской области»</vt:lpstr>
      <vt:lpstr>Муниципальная программа «Развитие сферы культуры в Городском округе «город Ирбит» Свердловской области»</vt:lpstr>
      <vt:lpstr>Динамика показателей культурно-досуговой сферы  в ГО город Ирбит (ДК им. В.К.Костевича)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Историко-этнографического музея </vt:lpstr>
      <vt:lpstr> Муниципальная программа «Развитие физической культуры, спорта и молодежной политики в Городском округе  «город Ирбит» Свердловской области» </vt:lpstr>
      <vt:lpstr>Подпрограмма «Молодежь Городского округа «город Ирбит» Свердловской области»</vt:lpstr>
      <vt:lpstr>Подпрограмма «Патриотическое воспитание граждан Городского округа «город Ирбит» Свердловской области»</vt:lpstr>
      <vt:lpstr>Подпрограмма «Развитие физической культуры и спорта в Городском округе «город Ирбит» Свердловской области»</vt:lpstr>
      <vt:lpstr>Подпрограмма «Развитие инфраструктуры объектов спорта Муниципальной собственности в Городском округе «город Ирбит» Свердловской области» </vt:lpstr>
      <vt:lpstr>Презентация PowerPoint</vt:lpstr>
      <vt:lpstr>Муниципальная программа «Реализация основных направлений муниципальной политики в строительном комплексе Городского округа «город Ирбит» Свердловской области»</vt:lpstr>
      <vt:lpstr>Презентация PowerPoint</vt:lpstr>
      <vt:lpstr>Презентация PowerPoint</vt:lpstr>
      <vt:lpstr>Презентация PowerPoint</vt:lpstr>
      <vt:lpstr>Муниципальная программа «Повышение эффективности управления собственностью Городского округа «город Ирбит» Свердловской области»</vt:lpstr>
      <vt:lpstr>  Муниципальная программа «Обеспечение общественной безопасности на территории Городского округа «город Ирбит» Свердловской области»</vt:lpstr>
      <vt:lpstr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Городского округа «город Ирбит» Свердловской области»</vt:lpstr>
      <vt:lpstr>Муниципальная программа «Развитие кадровой политики в системе муниципального управления и противодействия коррупции в Городском округе «город Ирбит» Свердловской области»</vt:lpstr>
      <vt:lpstr>Муниципальная программа «Формирование современной городской среды Городского округа «город Ирбит» Свердловской области на 2018-2030 годы»</vt:lpstr>
      <vt:lpstr>Презентация PowerPoint</vt:lpstr>
      <vt:lpstr>Презентация PowerPoint</vt:lpstr>
      <vt:lpstr>Источники  внутреннего финансирования дефицита бюджета ГО город Ирбит,  тыс. руб.  </vt:lpstr>
      <vt:lpstr>Долговые обязательства ГО город Ирбит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OMarina</cp:lastModifiedBy>
  <cp:revision>1363</cp:revision>
  <cp:lastPrinted>2023-03-14T09:47:20Z</cp:lastPrinted>
  <dcterms:created xsi:type="dcterms:W3CDTF">2014-02-11T03:07:16Z</dcterms:created>
  <dcterms:modified xsi:type="dcterms:W3CDTF">2026-03-24T03:22:17Z</dcterms:modified>
</cp:coreProperties>
</file>