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xls" ContentType="application/vnd.ms-excel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9667" r:id="rId1"/>
  </p:sldMasterIdLst>
  <p:notesMasterIdLst>
    <p:notesMasterId r:id="rId17"/>
  </p:notesMasterIdLst>
  <p:sldIdLst>
    <p:sldId id="319" r:id="rId2"/>
    <p:sldId id="320" r:id="rId3"/>
    <p:sldId id="362" r:id="rId4"/>
    <p:sldId id="312" r:id="rId5"/>
    <p:sldId id="325" r:id="rId6"/>
    <p:sldId id="370" r:id="rId7"/>
    <p:sldId id="314" r:id="rId8"/>
    <p:sldId id="324" r:id="rId9"/>
    <p:sldId id="316" r:id="rId10"/>
    <p:sldId id="327" r:id="rId11"/>
    <p:sldId id="368" r:id="rId12"/>
    <p:sldId id="367" r:id="rId13"/>
    <p:sldId id="366" r:id="rId14"/>
    <p:sldId id="365" r:id="rId15"/>
    <p:sldId id="369" r:id="rId16"/>
  </p:sldIdLst>
  <p:sldSz cx="9144000" cy="6858000" type="screen4x3"/>
  <p:notesSz cx="6781800" cy="9926638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681" autoAdjust="0"/>
    <p:restoredTop sz="97118" autoAdjust="0"/>
  </p:normalViewPr>
  <p:slideViewPr>
    <p:cSldViewPr>
      <p:cViewPr>
        <p:scale>
          <a:sx n="100" d="100"/>
          <a:sy n="100" d="100"/>
        </p:scale>
        <p:origin x="-1968" y="-3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18" y="138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2022 год</c:v>
                </c:pt>
              </c:strCache>
            </c:strRef>
          </c:tx>
          <c:spPr>
            <a:solidFill>
              <a:schemeClr val="bg2">
                <a:lumMod val="90000"/>
              </a:schemeClr>
            </a:solidFill>
          </c:spPr>
          <c:invertIfNegative val="0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Лист1!$B$2</c:f>
              <c:numCache>
                <c:formatCode>General</c:formatCode>
                <c:ptCount val="1"/>
                <c:pt idx="0">
                  <c:v>299.39999999999998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2023 год</c:v>
                </c:pt>
              </c:strCache>
            </c:strRef>
          </c:tx>
          <c:spPr>
            <a:solidFill>
              <a:schemeClr val="tx1">
                <a:lumMod val="50000"/>
                <a:lumOff val="50000"/>
              </a:schemeClr>
            </a:solidFill>
          </c:spPr>
          <c:invertIfNegative val="0"/>
          <c:dLbls>
            <c:dLbl>
              <c:idx val="0"/>
              <c:layout>
                <c:manualLayout>
                  <c:x val="2.5000000000000001E-2"/>
                  <c:y val="3.1249999999999425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Лист1!$C$2</c:f>
              <c:numCache>
                <c:formatCode>General</c:formatCode>
                <c:ptCount val="1"/>
                <c:pt idx="0">
                  <c:v>164.8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2024 год</c:v>
                </c:pt>
              </c:strCache>
            </c:strRef>
          </c:tx>
          <c:spPr>
            <a:solidFill>
              <a:schemeClr val="tx2">
                <a:lumMod val="40000"/>
                <a:lumOff val="60000"/>
              </a:schemeClr>
            </a:solidFill>
          </c:spPr>
          <c:invertIfNegative val="0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Лист1!$D$2</c:f>
              <c:numCache>
                <c:formatCode>General</c:formatCode>
                <c:ptCount val="1"/>
                <c:pt idx="0">
                  <c:v>374.9</c:v>
                </c:pt>
              </c:numCache>
            </c:numRef>
          </c:val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2025 год</c:v>
                </c:pt>
              </c:strCache>
            </c:strRef>
          </c:tx>
          <c:spPr>
            <a:solidFill>
              <a:schemeClr val="accent2">
                <a:lumMod val="60000"/>
                <a:lumOff val="40000"/>
              </a:schemeClr>
            </a:solidFill>
          </c:spPr>
          <c:invertIfNegative val="0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Лист1!$E$2</c:f>
              <c:numCache>
                <c:formatCode>General</c:formatCode>
                <c:ptCount val="1"/>
                <c:pt idx="0">
                  <c:v>254.5</c:v>
                </c:pt>
              </c:numCache>
            </c:numRef>
          </c:val>
        </c:ser>
        <c:ser>
          <c:idx val="4"/>
          <c:order val="4"/>
          <c:tx>
            <c:strRef>
              <c:f>Лист1!$F$1</c:f>
              <c:strCache>
                <c:ptCount val="1"/>
                <c:pt idx="0">
                  <c:v>2026 год</c:v>
                </c:pt>
              </c:strCache>
            </c:strRef>
          </c:tx>
          <c:spPr>
            <a:solidFill>
              <a:schemeClr val="accent3">
                <a:lumMod val="40000"/>
                <a:lumOff val="60000"/>
              </a:schemeClr>
            </a:solidFill>
          </c:spPr>
          <c:invertIfNegative val="0"/>
          <c:dLbls>
            <c:dLbl>
              <c:idx val="0"/>
              <c:layout>
                <c:manualLayout>
                  <c:x val="1.8749999999999999E-2"/>
                  <c:y val="-3.1250000000000002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Лист1!$F$2</c:f>
              <c:numCache>
                <c:formatCode>General</c:formatCode>
                <c:ptCount val="1"/>
                <c:pt idx="0">
                  <c:v>359.6</c:v>
                </c:pt>
              </c:numCache>
            </c:numRef>
          </c:val>
        </c:ser>
        <c:ser>
          <c:idx val="5"/>
          <c:order val="5"/>
          <c:tx>
            <c:strRef>
              <c:f>Лист1!$G$1</c:f>
              <c:strCache>
                <c:ptCount val="1"/>
                <c:pt idx="0">
                  <c:v>2027 год</c:v>
                </c:pt>
              </c:strCache>
            </c:strRef>
          </c:tx>
          <c:spPr>
            <a:solidFill>
              <a:schemeClr val="accent5">
                <a:lumMod val="60000"/>
                <a:lumOff val="40000"/>
              </a:schemeClr>
            </a:solidFill>
          </c:spPr>
          <c:invertIfNegative val="0"/>
          <c:dLbls>
            <c:dLbl>
              <c:idx val="0"/>
              <c:layout>
                <c:manualLayout>
                  <c:x val="1.8749999999999999E-2"/>
                  <c:y val="-3.1254921259842518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Лист1!$G$2</c:f>
              <c:numCache>
                <c:formatCode>General</c:formatCode>
                <c:ptCount val="1"/>
                <c:pt idx="0">
                  <c:v>169.5</c:v>
                </c:pt>
              </c:numCache>
            </c:numRef>
          </c:val>
        </c:ser>
        <c:ser>
          <c:idx val="6"/>
          <c:order val="6"/>
          <c:tx>
            <c:strRef>
              <c:f>Лист1!$H$1</c:f>
              <c:strCache>
                <c:ptCount val="1"/>
                <c:pt idx="0">
                  <c:v>2028 год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3.5416666666666589E-2"/>
                  <c:y val="-9.3749999999999424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Лист1!$H$2</c:f>
              <c:numCache>
                <c:formatCode>General</c:formatCode>
                <c:ptCount val="1"/>
                <c:pt idx="0">
                  <c:v>86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252140032"/>
        <c:axId val="160823488"/>
        <c:axId val="0"/>
      </c:bar3DChart>
      <c:catAx>
        <c:axId val="25214003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160823488"/>
        <c:crosses val="autoZero"/>
        <c:auto val="1"/>
        <c:lblAlgn val="ctr"/>
        <c:lblOffset val="100"/>
        <c:noMultiLvlLbl val="0"/>
      </c:catAx>
      <c:valAx>
        <c:axId val="160823488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252140032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38463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1750" y="0"/>
            <a:ext cx="2938463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0FC1AA2-872C-498B-B975-442F4E4AD4E4}" type="datetimeFigureOut">
              <a:rPr lang="ru-RU"/>
              <a:pPr>
                <a:defRPr/>
              </a:pPr>
              <a:t>25.03.2026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09638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dirty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7863" y="4714875"/>
            <a:ext cx="5426075" cy="44672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8163"/>
            <a:ext cx="2938463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1750" y="9428163"/>
            <a:ext cx="2938463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E3056F8E-6A8B-45E6-A4DF-4818A6AFC0C0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2891004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7411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1741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fld id="{77F2A6FA-6B95-4956-8F83-F110ADEAD029}" type="slidenum">
              <a:rPr lang="ru-RU" altLang="ru-RU" smtClean="0"/>
              <a:pPr/>
              <a:t>1</a:t>
            </a:fld>
            <a:endParaRPr lang="ru-RU" altLang="ru-RU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435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1843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fld id="{7566C2D4-1B34-444B-8F9F-AF3C5AC2DEC7}" type="slidenum">
              <a:rPr lang="ru-RU" altLang="ru-RU" smtClean="0"/>
              <a:pPr/>
              <a:t>2</a:t>
            </a:fld>
            <a:endParaRPr lang="ru-RU" altLang="ru-RU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459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1946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fld id="{B45AFE33-3019-4D95-B885-4E0A493DD45C}" type="slidenum">
              <a:rPr lang="ru-RU" altLang="ru-RU" smtClean="0"/>
              <a:pPr/>
              <a:t>3</a:t>
            </a:fld>
            <a:endParaRPr lang="ru-RU" altLang="ru-RU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483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dirty="0" smtClean="0"/>
          </a:p>
        </p:txBody>
      </p:sp>
      <p:sp>
        <p:nvSpPr>
          <p:cNvPr id="2048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fld id="{270FEECD-31B8-45CF-854A-D7356780EBD6}" type="slidenum">
              <a:rPr lang="ru-RU" altLang="ru-RU" smtClean="0"/>
              <a:pPr/>
              <a:t>4</a:t>
            </a:fld>
            <a:endParaRPr lang="ru-RU" altLang="ru-RU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150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2150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fld id="{32DFACC3-68F7-49FF-B2DB-28FE8A48C5ED}" type="slidenum">
              <a:rPr lang="ru-RU" altLang="ru-RU" smtClean="0"/>
              <a:pPr/>
              <a:t>8</a:t>
            </a:fld>
            <a:endParaRPr lang="ru-RU" altLang="ru-RU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2531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2253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fld id="{23B9BA4E-4E47-46EA-A48B-96680B0F7908}" type="slidenum">
              <a:rPr lang="ru-RU" altLang="ru-RU" smtClean="0"/>
              <a:pPr/>
              <a:t>9</a:t>
            </a:fld>
            <a:endParaRPr lang="ru-RU" altLang="ru-RU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3555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2355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3B5195FB-5631-4943-8DE1-F865F1355279}" type="slidenum">
              <a:rPr lang="ru-RU" altLang="ru-RU" smtClean="0">
                <a:solidFill>
                  <a:srgbClr val="000000"/>
                </a:solidFill>
                <a:latin typeface="Calibri" pitchFamily="34" charset="0"/>
              </a:rPr>
              <a:pPr eaLnBrk="1" hangingPunct="1"/>
              <a:t>10</a:t>
            </a:fld>
            <a:endParaRPr lang="ru-RU" altLang="ru-RU" smtClean="0">
              <a:solidFill>
                <a:srgbClr val="000000"/>
              </a:solidFill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4579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2458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fld id="{41C4D206-2F2A-4566-8576-93DCECA860F4}" type="slidenum">
              <a:rPr lang="ru-RU" altLang="ru-RU" smtClean="0">
                <a:latin typeface="Calibri" pitchFamily="34" charset="0"/>
              </a:rPr>
              <a:pPr/>
              <a:t>14</a:t>
            </a:fld>
            <a:endParaRPr lang="ru-RU" altLang="ru-RU" smtClean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609601"/>
            <a:ext cx="7772400" cy="4267200"/>
          </a:xfrm>
        </p:spPr>
        <p:txBody>
          <a:bodyPr anchor="b">
            <a:noAutofit/>
          </a:bodyPr>
          <a:lstStyle>
            <a:lvl1pPr>
              <a:lnSpc>
                <a:spcPct val="100000"/>
              </a:lnSpc>
              <a:defRPr sz="8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953000"/>
            <a:ext cx="6400800" cy="1219200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A165EBC-0579-4A89-BC32-1C3379DD081C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AC33434-8DB5-43C1-8112-575066A89CF8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D2AAE7B-4B26-41A8-B52B-FEDC581E367C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>
  <p:cSld name="Заголовок и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50938" y="214313"/>
            <a:ext cx="7793037" cy="146208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иаграмма 2"/>
          <p:cNvSpPr>
            <a:spLocks noGrp="1"/>
          </p:cNvSpPr>
          <p:nvPr>
            <p:ph type="chart" idx="1"/>
          </p:nvPr>
        </p:nvSpPr>
        <p:spPr>
          <a:xfrm>
            <a:off x="1182688" y="2017713"/>
            <a:ext cx="7772400" cy="4114800"/>
          </a:xfrm>
        </p:spPr>
        <p:txBody>
          <a:bodyPr>
            <a:normAutofit/>
          </a:bodyPr>
          <a:lstStyle/>
          <a:p>
            <a:pPr lvl="0"/>
            <a:endParaRPr lang="ru-RU" noProof="0" dirty="0" smtClean="0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CFAAC0-1FB7-404A-BA27-522351637DE3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694858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buFont typeface="Arial" pitchFamily="34" charset="0"/>
              <a:buChar char="•"/>
              <a:defRPr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B543BF4-0B73-484E-AA4B-62BA06D2E87A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371600"/>
            <a:ext cx="7772400" cy="2505075"/>
          </a:xfrm>
        </p:spPr>
        <p:txBody>
          <a:bodyPr anchor="b"/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4800" kern="1200" dirty="0" smtClean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068763"/>
            <a:ext cx="7772400" cy="11318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19960A2-76CD-4D07-AC58-28188D408374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  <p:sp>
        <p:nvSpPr>
          <p:cNvPr id="7" name="Oval 6"/>
          <p:cNvSpPr/>
          <p:nvPr/>
        </p:nvSpPr>
        <p:spPr>
          <a:xfrm>
            <a:off x="4495800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4695825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4296728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DBC9105-A489-4DF8-9C29-203ADE160826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65760" y="1600200"/>
            <a:ext cx="4041648" cy="452628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4040188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1600200"/>
            <a:ext cx="4041775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3783937-F083-47AD-A436-7A1F18C23280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457200" y="2212848"/>
            <a:ext cx="4041648" cy="391363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72584" y="2212848"/>
            <a:ext cx="4041648" cy="39131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BC51919-AB79-47A7-8306-B42FF7BDB4A2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7E517C2-E1E8-4A6C-81CB-D7F917266422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07087" y="266700"/>
            <a:ext cx="3008313" cy="209550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>
                <a:effectLst>
                  <a:outerShdw blurRad="50800" dist="25400" dir="5400000" algn="t" rotWithShape="0">
                    <a:prstClr val="black">
                      <a:alpha val="25000"/>
                    </a:prst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9137" y="273050"/>
            <a:ext cx="4995863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907087" y="2438400"/>
            <a:ext cx="3008313" cy="3687763"/>
          </a:xfrm>
        </p:spPr>
        <p:txBody>
          <a:bodyPr>
            <a:normAutofit/>
          </a:bodyPr>
          <a:lstStyle>
            <a:lvl1pPr marL="0" indent="0" algn="ctr">
              <a:lnSpc>
                <a:spcPct val="125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21F6328-ED60-46FF-AADF-0D1F22FC40AD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576" y="228600"/>
            <a:ext cx="5711824" cy="89535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08126" y="1143000"/>
            <a:ext cx="6054724" cy="4541044"/>
          </a:xfrm>
          <a:ln w="76200">
            <a:solidFill>
              <a:schemeClr val="bg1"/>
            </a:solidFill>
          </a:ln>
          <a:effectLst>
            <a:outerShdw blurRad="88900" dist="50800" dir="5400000" algn="ctr" rotWithShape="0">
              <a:srgbClr val="000000">
                <a:alpha val="25000"/>
              </a:srgbClr>
            </a:outerShdw>
          </a:effectLst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576" y="5810250"/>
            <a:ext cx="5711824" cy="533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0942C42-E5D0-4E3A-86FC-D309A816C302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6002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63347" y="6356350"/>
            <a:ext cx="2085975" cy="365125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9165" y="6356350"/>
            <a:ext cx="2847975" cy="365125"/>
          </a:xfrm>
          <a:prstGeom prst="rect">
            <a:avLst/>
          </a:prstGeom>
        </p:spPr>
        <p:txBody>
          <a:bodyPr vert="horz" lIns="4572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43278" y="6356350"/>
            <a:ext cx="561975" cy="365125"/>
          </a:xfrm>
          <a:prstGeom prst="rect">
            <a:avLst/>
          </a:prstGeom>
        </p:spPr>
        <p:txBody>
          <a:bodyPr vert="horz" lIns="27432" tIns="45720" rIns="4572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pPr>
              <a:defRPr/>
            </a:pPr>
            <a:fld id="{C9ABC7FF-A847-4326-836E-9CFDF55D41F6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  <p:sp>
        <p:nvSpPr>
          <p:cNvPr id="7" name="Oval 6"/>
          <p:cNvSpPr/>
          <p:nvPr/>
        </p:nvSpPr>
        <p:spPr>
          <a:xfrm>
            <a:off x="8457760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Oval 7"/>
          <p:cNvSpPr/>
          <p:nvPr/>
        </p:nvSpPr>
        <p:spPr>
          <a:xfrm>
            <a:off x="569119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9668" r:id="rId1"/>
    <p:sldLayoutId id="2147489669" r:id="rId2"/>
    <p:sldLayoutId id="2147489670" r:id="rId3"/>
    <p:sldLayoutId id="2147489671" r:id="rId4"/>
    <p:sldLayoutId id="2147489672" r:id="rId5"/>
    <p:sldLayoutId id="2147489673" r:id="rId6"/>
    <p:sldLayoutId id="2147489674" r:id="rId7"/>
    <p:sldLayoutId id="2147489675" r:id="rId8"/>
    <p:sldLayoutId id="2147489676" r:id="rId9"/>
    <p:sldLayoutId id="2147489677" r:id="rId10"/>
    <p:sldLayoutId id="2147489678" r:id="rId11"/>
    <p:sldLayoutId id="2147489679" r:id="rId12"/>
  </p:sldLayoutIdLst>
  <p:txStyles>
    <p:titleStyle>
      <a:lvl1pPr algn="ctr" defTabSz="914400" rtl="0" eaLnBrk="1" latinLnBrk="0" hangingPunct="1">
        <a:lnSpc>
          <a:spcPts val="5800"/>
        </a:lnSpc>
        <a:spcBef>
          <a:spcPct val="0"/>
        </a:spcBef>
        <a:buNone/>
        <a:defRPr sz="5400" kern="1200">
          <a:solidFill>
            <a:schemeClr val="tx2"/>
          </a:solidFill>
          <a:effectLst>
            <a:outerShdw blurRad="63500" dist="38100" dir="5400000" algn="t" rotWithShape="0">
              <a:prstClr val="black">
                <a:alpha val="25000"/>
              </a:prstClr>
            </a:outerShdw>
          </a:effectLst>
          <a:latin typeface="+mn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2.emf"/><Relationship Id="rId4" Type="http://schemas.openxmlformats.org/officeDocument/2006/relationships/oleObject" Target="../embeddings/Microsoft_Excel_97-2003_Worksheet1.xls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0.vml"/><Relationship Id="rId5" Type="http://schemas.openxmlformats.org/officeDocument/2006/relationships/image" Target="../media/image11.emf"/><Relationship Id="rId4" Type="http://schemas.openxmlformats.org/officeDocument/2006/relationships/oleObject" Target="../embeddings/Microsoft_Excel_97-2003_Worksheet10.xls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Excel_97-2003_Worksheet11.xls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1.vml"/><Relationship Id="rId4" Type="http://schemas.openxmlformats.org/officeDocument/2006/relationships/image" Target="../media/image12.e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Excel_97-2003_Worksheet12.xls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2.vml"/><Relationship Id="rId4" Type="http://schemas.openxmlformats.org/officeDocument/2006/relationships/image" Target="../media/image13.emf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3.vml"/><Relationship Id="rId5" Type="http://schemas.openxmlformats.org/officeDocument/2006/relationships/image" Target="../media/image14.emf"/><Relationship Id="rId4" Type="http://schemas.openxmlformats.org/officeDocument/2006/relationships/oleObject" Target="../embeddings/Microsoft_Excel_97-2003_Worksheet13.xls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3.emf"/><Relationship Id="rId4" Type="http://schemas.openxmlformats.org/officeDocument/2006/relationships/oleObject" Target="../embeddings/Microsoft_Excel_97-2003_Worksheet2.xls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3.vml"/><Relationship Id="rId5" Type="http://schemas.openxmlformats.org/officeDocument/2006/relationships/image" Target="../media/image4.emf"/><Relationship Id="rId4" Type="http://schemas.openxmlformats.org/officeDocument/2006/relationships/oleObject" Target="../embeddings/Microsoft_Excel_97-2003_Worksheet3.xls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4.vml"/><Relationship Id="rId5" Type="http://schemas.openxmlformats.org/officeDocument/2006/relationships/image" Target="../media/image5.emf"/><Relationship Id="rId4" Type="http://schemas.openxmlformats.org/officeDocument/2006/relationships/oleObject" Target="../embeddings/Microsoft_Excel_97-2003_Worksheet4.xls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Excel_97-2003_Worksheet5.xls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4" Type="http://schemas.openxmlformats.org/officeDocument/2006/relationships/image" Target="../media/image6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Excel_97-2003_Worksheet6.xls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4" Type="http://schemas.openxmlformats.org/officeDocument/2006/relationships/image" Target="../media/image7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Excel_97-2003_Worksheet7.xls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7.vml"/><Relationship Id="rId4" Type="http://schemas.openxmlformats.org/officeDocument/2006/relationships/image" Target="../media/image8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8.vml"/><Relationship Id="rId5" Type="http://schemas.openxmlformats.org/officeDocument/2006/relationships/image" Target="../media/image9.emf"/><Relationship Id="rId4" Type="http://schemas.openxmlformats.org/officeDocument/2006/relationships/oleObject" Target="../embeddings/Microsoft_Excel_97-2003_Worksheet8.xls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9.vml"/><Relationship Id="rId5" Type="http://schemas.openxmlformats.org/officeDocument/2006/relationships/image" Target="../media/image10.emf"/><Relationship Id="rId4" Type="http://schemas.openxmlformats.org/officeDocument/2006/relationships/oleObject" Target="../embeddings/Microsoft_Excel_97-2003_Worksheet9.xls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Заголовок 1"/>
          <p:cNvSpPr>
            <a:spLocks noGrp="1"/>
          </p:cNvSpPr>
          <p:nvPr>
            <p:ph type="title"/>
          </p:nvPr>
        </p:nvSpPr>
        <p:spPr>
          <a:xfrm>
            <a:off x="971550" y="214313"/>
            <a:ext cx="7972425" cy="1919287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000" i="1" dirty="0" smtClean="0">
                <a:solidFill>
                  <a:schemeClr val="accent1">
                    <a:lumMod val="75000"/>
                  </a:schemeClr>
                </a:solidFill>
              </a:rPr>
              <a:t>Доходы бюджета Городского округа «город Ирбит» Свердловской области </a:t>
            </a:r>
            <a:br>
              <a:rPr lang="ru-RU" sz="3000" i="1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sz="3000" i="1" dirty="0" smtClean="0">
                <a:solidFill>
                  <a:schemeClr val="accent1">
                    <a:lumMod val="75000"/>
                  </a:schemeClr>
                </a:solidFill>
              </a:rPr>
              <a:t>                                                    </a:t>
            </a:r>
            <a:r>
              <a:rPr lang="ru-RU" sz="1800" i="1" dirty="0" smtClean="0">
                <a:solidFill>
                  <a:schemeClr val="accent1">
                    <a:lumMod val="75000"/>
                  </a:schemeClr>
                </a:solidFill>
              </a:rPr>
              <a:t>(в млн. рублей)</a:t>
            </a:r>
            <a:endParaRPr lang="ru-RU" sz="1800" dirty="0" smtClean="0">
              <a:solidFill>
                <a:schemeClr val="accent1">
                  <a:lumMod val="75000"/>
                </a:schemeClr>
              </a:solidFill>
            </a:endParaRPr>
          </a:p>
        </p:txBody>
      </p:sp>
      <p:graphicFrame>
        <p:nvGraphicFramePr>
          <p:cNvPr id="3075" name="Диаграмма 2"/>
          <p:cNvGraphicFramePr>
            <a:graphicFrameLocks noGrp="1"/>
          </p:cNvGraphicFramePr>
          <p:nvPr>
            <p:ph type="chart" idx="1"/>
            <p:extLst>
              <p:ext uri="{D42A27DB-BD31-4B8C-83A1-F6EECF244321}">
                <p14:modId xmlns:p14="http://schemas.microsoft.com/office/powerpoint/2010/main" val="2198928850"/>
              </p:ext>
            </p:extLst>
          </p:nvPr>
        </p:nvGraphicFramePr>
        <p:xfrm>
          <a:off x="1974850" y="1997075"/>
          <a:ext cx="6054725" cy="3940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69" name="Лист" r:id="rId4" imgW="7743837" imgH="5038711" progId="Excel.Sheet.8">
                  <p:embed/>
                </p:oleObj>
              </mc:Choice>
              <mc:Fallback>
                <p:oleObj name="Лист" r:id="rId4" imgW="7743837" imgH="5038711" progId="Excel.Sheet.8">
                  <p:embed/>
                  <p:pic>
                    <p:nvPicPr>
                      <p:cNvPr id="0" name="Диаграмма 2"/>
                      <p:cNvPicPr>
                        <a:picLocks noGrp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74850" y="1997075"/>
                        <a:ext cx="6054725" cy="39401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980728"/>
            <a:ext cx="7705725" cy="1008062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27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Структура Межбюджетных трансфертов</a:t>
            </a:r>
            <a:r>
              <a:rPr lang="ru-RU" sz="2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                                                                                                 ( тыс. руб.)</a:t>
            </a:r>
            <a:endParaRPr lang="ru-RU" sz="1200" dirty="0">
              <a:solidFill>
                <a:schemeClr val="tx1">
                  <a:lumMod val="75000"/>
                  <a:lumOff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294" name="Номер слайда 2"/>
          <p:cNvSpPr>
            <a:spLocks noGrp="1"/>
          </p:cNvSpPr>
          <p:nvPr>
            <p:ph type="sldNum" sz="quarter" idx="12"/>
          </p:nvPr>
        </p:nvSpPr>
        <p:spPr bwMode="auto">
          <a:xfrm>
            <a:off x="8388350" y="6610350"/>
            <a:ext cx="588963" cy="2286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tIns="45720" bIns="45720" numCol="1" anchorCtr="0" compatLnSpc="1">
            <a:prstTxWarp prst="textNoShape">
              <a:avLst/>
            </a:prstTxWarp>
          </a:bodyPr>
          <a:lstStyle>
            <a:lvl1pPr>
              <a:spcBef>
                <a:spcPct val="20000"/>
              </a:spcBef>
              <a:buClr>
                <a:srgbClr val="F9F9F9"/>
              </a:buClr>
              <a:buSzPct val="65000"/>
              <a:buFont typeface="Wingdings 2" pitchFamily="18" charset="2"/>
              <a:buChar char=""/>
              <a:defRPr sz="28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tx1"/>
              </a:buClr>
              <a:buSzPct val="80000"/>
              <a:buFont typeface="Wingdings 2" pitchFamily="18" charset="2"/>
              <a:buChar char=""/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95000"/>
              <a:buFont typeface="Wingdings" pitchFamily="2" charset="2"/>
              <a:buChar char=""/>
              <a:defRPr sz="22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100000"/>
              <a:buFont typeface="Wingdings 3" pitchFamily="18" charset="2"/>
              <a:buChar char="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30945BB1-7137-4790-B976-AEE3A12AE0F8}" type="slidenum">
              <a:rPr lang="ru-RU" altLang="ru-RU" sz="1400" b="1" smtClean="0">
                <a:solidFill>
                  <a:srgbClr val="000000"/>
                </a:solidFill>
                <a:latin typeface="Calibri" pitchFamily="34" charset="0"/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10</a:t>
            </a:fld>
            <a:endParaRPr lang="ru-RU" altLang="ru-RU" sz="1400" b="1" smtClean="0">
              <a:solidFill>
                <a:srgbClr val="000000"/>
              </a:solidFill>
              <a:latin typeface="Calibri" pitchFamily="34" charset="0"/>
            </a:endParaRPr>
          </a:p>
        </p:txBody>
      </p:sp>
      <p:graphicFrame>
        <p:nvGraphicFramePr>
          <p:cNvPr id="11267" name="Объект 3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2255905602"/>
              </p:ext>
            </p:extLst>
          </p:nvPr>
        </p:nvGraphicFramePr>
        <p:xfrm>
          <a:off x="554038" y="2345779"/>
          <a:ext cx="3848100" cy="3819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95" name="Лист" r:id="rId4" imgW="3848148" imgH="3819625" progId="Excel.Sheet.8">
                  <p:embed/>
                </p:oleObj>
              </mc:Choice>
              <mc:Fallback>
                <p:oleObj name="Лист" r:id="rId4" imgW="3848148" imgH="3819625" progId="Excel.Sheet.8">
                  <p:embed/>
                  <p:pic>
                    <p:nvPicPr>
                      <p:cNvPr id="0" name="Объект 3"/>
                      <p:cNvPicPr>
                        <a:picLocks noGrp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4038" y="2345779"/>
                        <a:ext cx="3848100" cy="38195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Объект 12"/>
          <p:cNvGraphicFramePr>
            <a:graphicFrameLocks noGrp="1"/>
          </p:cNvGraphicFramePr>
          <p:nvPr>
            <p:ph sz="quarter" idx="14"/>
            <p:extLst>
              <p:ext uri="{D42A27DB-BD31-4B8C-83A1-F6EECF244321}">
                <p14:modId xmlns:p14="http://schemas.microsoft.com/office/powerpoint/2010/main" val="2895609163"/>
              </p:ext>
            </p:extLst>
          </p:nvPr>
        </p:nvGraphicFramePr>
        <p:xfrm>
          <a:off x="4787900" y="1989138"/>
          <a:ext cx="3744913" cy="38877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44509"/>
                <a:gridCol w="1352601"/>
                <a:gridCol w="1247803"/>
              </a:tblGrid>
              <a:tr h="884647">
                <a:tc>
                  <a:txBody>
                    <a:bodyPr/>
                    <a:lstStyle/>
                    <a:p>
                      <a:endParaRPr lang="ru-RU" sz="1400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91449" marR="91449" marT="45711" marB="45711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i="0" baseline="0" dirty="0" smtClean="0">
                          <a:solidFill>
                            <a:schemeClr val="tx1"/>
                          </a:solidFill>
                        </a:rPr>
                        <a:t>2025 год</a:t>
                      </a:r>
                    </a:p>
                    <a:p>
                      <a:pPr algn="ctr"/>
                      <a:r>
                        <a:rPr lang="ru-RU" sz="1400" b="1" i="0" baseline="0" dirty="0" smtClean="0">
                          <a:solidFill>
                            <a:schemeClr val="tx1"/>
                          </a:solidFill>
                        </a:rPr>
                        <a:t>(факт)</a:t>
                      </a:r>
                      <a:endParaRPr lang="ru-RU" sz="1400" b="1" i="0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91449" marR="91449" marT="45711" marB="45711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i="0" baseline="0" dirty="0" smtClean="0">
                          <a:solidFill>
                            <a:schemeClr val="tx1"/>
                          </a:solidFill>
                        </a:rPr>
                        <a:t>2026 год</a:t>
                      </a:r>
                    </a:p>
                    <a:p>
                      <a:pPr algn="ctr"/>
                      <a:r>
                        <a:rPr lang="ru-RU" sz="1400" b="1" i="0" baseline="0" dirty="0" smtClean="0">
                          <a:solidFill>
                            <a:schemeClr val="tx1"/>
                          </a:solidFill>
                        </a:rPr>
                        <a:t>(план)</a:t>
                      </a:r>
                      <a:endParaRPr lang="ru-RU" sz="1400" b="1" i="0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91449" marR="91449" marT="45711" marB="45711">
                    <a:solidFill>
                      <a:schemeClr val="bg2"/>
                    </a:solidFill>
                  </a:tcPr>
                </a:tc>
              </a:tr>
              <a:tr h="558722">
                <a:tc>
                  <a:txBody>
                    <a:bodyPr/>
                    <a:lstStyle/>
                    <a:p>
                      <a:r>
                        <a:rPr lang="ru-RU" sz="1200" b="1" baseline="0" dirty="0" smtClean="0">
                          <a:solidFill>
                            <a:schemeClr val="tx1"/>
                          </a:solidFill>
                        </a:rPr>
                        <a:t>Дотации</a:t>
                      </a:r>
                      <a:endParaRPr lang="ru-RU" sz="1200" b="1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91449" marR="91449" marT="45711" marB="45711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baseline="0" dirty="0" smtClean="0">
                          <a:solidFill>
                            <a:schemeClr val="tx1"/>
                          </a:solidFill>
                        </a:rPr>
                        <a:t>1 490 395,4</a:t>
                      </a:r>
                      <a:endParaRPr lang="ru-RU" sz="1400" b="1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91449" marR="91449" marT="45711" marB="45711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baseline="0" dirty="0" smtClean="0">
                          <a:solidFill>
                            <a:schemeClr val="tx1"/>
                          </a:solidFill>
                        </a:rPr>
                        <a:t>458 647,0</a:t>
                      </a:r>
                      <a:endParaRPr lang="ru-RU" sz="1400" b="1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91449" marR="91449" marT="45711" marB="45711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</a:tr>
              <a:tr h="558722">
                <a:tc>
                  <a:txBody>
                    <a:bodyPr/>
                    <a:lstStyle/>
                    <a:p>
                      <a:r>
                        <a:rPr lang="ru-RU" sz="1200" b="1" baseline="0" dirty="0" smtClean="0">
                          <a:solidFill>
                            <a:schemeClr val="tx1"/>
                          </a:solidFill>
                        </a:rPr>
                        <a:t>Субсидии</a:t>
                      </a:r>
                      <a:endParaRPr lang="ru-RU" sz="1200" b="1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91449" marR="91449" marT="45711" marB="45711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baseline="0" dirty="0" smtClean="0">
                          <a:solidFill>
                            <a:schemeClr val="tx1"/>
                          </a:solidFill>
                        </a:rPr>
                        <a:t>388 628,9</a:t>
                      </a:r>
                      <a:endParaRPr lang="ru-RU" sz="1400" b="1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91449" marR="91449" marT="45711" marB="45711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baseline="0" dirty="0" smtClean="0">
                          <a:solidFill>
                            <a:schemeClr val="tx1"/>
                          </a:solidFill>
                        </a:rPr>
                        <a:t>332 459,2</a:t>
                      </a:r>
                      <a:endParaRPr lang="ru-RU" sz="1400" b="1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91449" marR="91449" marT="45711" marB="45711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558722">
                <a:tc>
                  <a:txBody>
                    <a:bodyPr/>
                    <a:lstStyle/>
                    <a:p>
                      <a:r>
                        <a:rPr lang="ru-RU" sz="1200" b="1" baseline="0" dirty="0" smtClean="0">
                          <a:solidFill>
                            <a:schemeClr val="tx1"/>
                          </a:solidFill>
                        </a:rPr>
                        <a:t>Субвенции</a:t>
                      </a:r>
                      <a:endParaRPr lang="ru-RU" sz="1200" b="1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91449" marR="91449" marT="45711" marB="45711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baseline="0" dirty="0" smtClean="0">
                          <a:solidFill>
                            <a:schemeClr val="tx1"/>
                          </a:solidFill>
                        </a:rPr>
                        <a:t>1 156 870,3</a:t>
                      </a:r>
                      <a:endParaRPr lang="ru-RU" sz="1400" b="1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91449" marR="91449" marT="45711" marB="45711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baseline="0" dirty="0" smtClean="0">
                          <a:solidFill>
                            <a:schemeClr val="tx1"/>
                          </a:solidFill>
                        </a:rPr>
                        <a:t>1 278 948,1</a:t>
                      </a:r>
                      <a:endParaRPr lang="ru-RU" sz="1400" b="1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91449" marR="91449" marT="45711" marB="45711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  <a:tr h="1326975">
                <a:tc>
                  <a:txBody>
                    <a:bodyPr/>
                    <a:lstStyle/>
                    <a:p>
                      <a:r>
                        <a:rPr lang="ru-RU" sz="1200" b="1" baseline="0" dirty="0" err="1" smtClean="0">
                          <a:solidFill>
                            <a:schemeClr val="tx1"/>
                          </a:solidFill>
                        </a:rPr>
                        <a:t>Межбюд-жетные</a:t>
                      </a:r>
                      <a:r>
                        <a:rPr lang="ru-RU" sz="1200" b="1" baseline="0" dirty="0" smtClean="0">
                          <a:solidFill>
                            <a:schemeClr val="tx1"/>
                          </a:solidFill>
                        </a:rPr>
                        <a:t> трансферты</a:t>
                      </a:r>
                      <a:endParaRPr lang="ru-RU" sz="1200" b="1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91449" marR="91449" marT="45711" marB="45711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ru-RU" sz="1400" b="1" baseline="0" dirty="0" smtClean="0">
                          <a:solidFill>
                            <a:schemeClr val="tx1"/>
                          </a:solidFill>
                        </a:rPr>
                        <a:t>182 498,2</a:t>
                      </a:r>
                    </a:p>
                  </a:txBody>
                  <a:tcPr marL="91449" marR="91449" marT="45711" marB="45711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baseline="0" dirty="0" smtClean="0">
                          <a:solidFill>
                            <a:schemeClr val="tx1"/>
                          </a:solidFill>
                        </a:rPr>
                        <a:t>314 987,5</a:t>
                      </a:r>
                      <a:endParaRPr lang="ru-RU" sz="1400" b="1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91449" marR="91449" marT="45711" marB="45711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11295" name="TextBox 5"/>
          <p:cNvSpPr txBox="1">
            <a:spLocks noChangeArrowheads="1"/>
          </p:cNvSpPr>
          <p:nvPr/>
        </p:nvSpPr>
        <p:spPr bwMode="auto">
          <a:xfrm>
            <a:off x="2484438" y="1768475"/>
            <a:ext cx="2016125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F9F9F9"/>
              </a:buClr>
              <a:buSzPct val="65000"/>
              <a:buFont typeface="Wingdings 2" pitchFamily="18" charset="2"/>
              <a:buChar char=""/>
              <a:defRPr sz="28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tx1"/>
              </a:buClr>
              <a:buSzPct val="80000"/>
              <a:buFont typeface="Wingdings 2" pitchFamily="18" charset="2"/>
              <a:buChar char=""/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95000"/>
              <a:buFont typeface="Wingdings" pitchFamily="2" charset="2"/>
              <a:buChar char=""/>
              <a:defRPr sz="22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100000"/>
              <a:buFont typeface="Wingdings 3" pitchFamily="18" charset="2"/>
              <a:buChar char="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100" b="1" dirty="0" smtClean="0">
                <a:latin typeface="Liberation Serif" pitchFamily="18" charset="0"/>
              </a:rPr>
              <a:t>2 </a:t>
            </a:r>
            <a:r>
              <a:rPr lang="ru-RU" altLang="ru-RU" sz="1100" b="1" dirty="0" smtClean="0">
                <a:latin typeface="Liberation Serif" pitchFamily="18" charset="0"/>
              </a:rPr>
              <a:t>385 041,8 </a:t>
            </a:r>
            <a:r>
              <a:rPr lang="ru-RU" altLang="ru-RU" sz="1100" b="1" dirty="0" smtClean="0">
                <a:latin typeface="Liberation Serif" pitchFamily="18" charset="0"/>
              </a:rPr>
              <a:t>тыс</a:t>
            </a:r>
            <a:r>
              <a:rPr lang="ru-RU" altLang="ru-RU" sz="1100" b="1" dirty="0">
                <a:latin typeface="Liberation Serif" pitchFamily="18" charset="0"/>
              </a:rPr>
              <a:t>. руб.</a:t>
            </a:r>
          </a:p>
        </p:txBody>
      </p:sp>
      <p:sp>
        <p:nvSpPr>
          <p:cNvPr id="11296" name="TextBox 6"/>
          <p:cNvSpPr txBox="1">
            <a:spLocks noChangeArrowheads="1"/>
          </p:cNvSpPr>
          <p:nvPr/>
        </p:nvSpPr>
        <p:spPr bwMode="auto">
          <a:xfrm>
            <a:off x="468313" y="1768475"/>
            <a:ext cx="1727200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F9F9F9"/>
              </a:buClr>
              <a:buSzPct val="65000"/>
              <a:buFont typeface="Wingdings 2" pitchFamily="18" charset="2"/>
              <a:buChar char=""/>
              <a:defRPr sz="28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tx1"/>
              </a:buClr>
              <a:buSzPct val="80000"/>
              <a:buFont typeface="Wingdings 2" pitchFamily="18" charset="2"/>
              <a:buChar char=""/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95000"/>
              <a:buFont typeface="Wingdings" pitchFamily="2" charset="2"/>
              <a:buChar char=""/>
              <a:defRPr sz="22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100000"/>
              <a:buFont typeface="Wingdings 3" pitchFamily="18" charset="2"/>
              <a:buChar char="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100" b="1" dirty="0" smtClean="0">
                <a:latin typeface="Liberation Serif" pitchFamily="18" charset="0"/>
              </a:rPr>
              <a:t>3 218 392,8 тыс</a:t>
            </a:r>
            <a:r>
              <a:rPr lang="ru-RU" altLang="ru-RU" sz="1100" b="1" dirty="0">
                <a:latin typeface="Liberation Serif" pitchFamily="18" charset="0"/>
              </a:rPr>
              <a:t>. руб.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Заголовок 1"/>
          <p:cNvSpPr>
            <a:spLocks noGrp="1"/>
          </p:cNvSpPr>
          <p:nvPr>
            <p:ph type="title"/>
          </p:nvPr>
        </p:nvSpPr>
        <p:spPr>
          <a:xfrm>
            <a:off x="1100138" y="476250"/>
            <a:ext cx="7793037" cy="766763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altLang="ru-RU" dirty="0" smtClean="0">
                <a:latin typeface="Liberation Serif" panose="02020603050405020304" pitchFamily="18" charset="0"/>
              </a:rPr>
              <a:t>Объем расходов бюджета</a:t>
            </a:r>
          </a:p>
        </p:txBody>
      </p:sp>
      <p:graphicFrame>
        <p:nvGraphicFramePr>
          <p:cNvPr id="12291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15800049"/>
              </p:ext>
            </p:extLst>
          </p:nvPr>
        </p:nvGraphicFramePr>
        <p:xfrm>
          <a:off x="739775" y="1797050"/>
          <a:ext cx="7680325" cy="4151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485" name="Лист" r:id="rId3" imgW="8671637" imgH="4686218" progId="Excel.Sheet.8">
                  <p:embed/>
                </p:oleObj>
              </mc:Choice>
              <mc:Fallback>
                <p:oleObj name="Лист" r:id="rId3" imgW="8671637" imgH="4686218" progId="Excel.Sheet.8">
                  <p:embed/>
                  <p:pic>
                    <p:nvPicPr>
                      <p:cNvPr id="0" name="Объект 4"/>
                      <p:cNvPicPr>
                        <a:picLocks noGrp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39775" y="1797050"/>
                        <a:ext cx="7680325" cy="41513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292" name="TextBox 3"/>
          <p:cNvSpPr txBox="1">
            <a:spLocks noChangeArrowheads="1"/>
          </p:cNvSpPr>
          <p:nvPr/>
        </p:nvSpPr>
        <p:spPr bwMode="auto">
          <a:xfrm>
            <a:off x="7308850" y="1169988"/>
            <a:ext cx="15843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F9F9F9"/>
              </a:buClr>
              <a:buSzPct val="65000"/>
              <a:buFont typeface="Wingdings 2" pitchFamily="18" charset="2"/>
              <a:buChar char=""/>
              <a:defRPr sz="28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tx1"/>
              </a:buClr>
              <a:buSzPct val="80000"/>
              <a:buFont typeface="Wingdings 2" pitchFamily="18" charset="2"/>
              <a:buChar char=""/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95000"/>
              <a:buFont typeface="Wingdings" pitchFamily="2" charset="2"/>
              <a:buChar char=""/>
              <a:defRPr sz="22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100000"/>
              <a:buFont typeface="Wingdings 3" pitchFamily="18" charset="2"/>
              <a:buChar char="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800">
                <a:cs typeface="Times New Roman" pitchFamily="18" charset="0"/>
              </a:rPr>
              <a:t>в млн. руб.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Заголовок 1"/>
          <p:cNvSpPr>
            <a:spLocks noGrp="1"/>
          </p:cNvSpPr>
          <p:nvPr>
            <p:ph type="title"/>
          </p:nvPr>
        </p:nvSpPr>
        <p:spPr>
          <a:xfrm>
            <a:off x="1042988" y="260350"/>
            <a:ext cx="7793037" cy="839788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altLang="ru-RU" sz="4000" dirty="0" smtClean="0">
                <a:latin typeface="Liberation Serif" panose="02020603050405020304" pitchFamily="18" charset="0"/>
              </a:rPr>
              <a:t>Расходы бюджета в динамике</a:t>
            </a:r>
          </a:p>
        </p:txBody>
      </p:sp>
      <p:graphicFrame>
        <p:nvGraphicFramePr>
          <p:cNvPr id="13315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694901994"/>
              </p:ext>
            </p:extLst>
          </p:nvPr>
        </p:nvGraphicFramePr>
        <p:xfrm>
          <a:off x="839788" y="1711325"/>
          <a:ext cx="7456487" cy="4302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509" name="Лист" r:id="rId3" imgW="8717219" imgH="5029118" progId="Excel.Sheet.8">
                  <p:embed/>
                </p:oleObj>
              </mc:Choice>
              <mc:Fallback>
                <p:oleObj name="Лист" r:id="rId3" imgW="8717219" imgH="5029118" progId="Excel.Sheet.8">
                  <p:embed/>
                  <p:pic>
                    <p:nvPicPr>
                      <p:cNvPr id="0" name="Объект 3"/>
                      <p:cNvPicPr>
                        <a:picLocks noGrp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9788" y="1711325"/>
                        <a:ext cx="7456487" cy="4302125"/>
                      </a:xfrm>
                      <a:prstGeom prst="rect">
                        <a:avLst/>
                      </a:prstGeom>
                      <a:solidFill>
                        <a:srgbClr val="A6A6A6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316" name="TextBox 4"/>
          <p:cNvSpPr txBox="1">
            <a:spLocks noChangeArrowheads="1"/>
          </p:cNvSpPr>
          <p:nvPr/>
        </p:nvSpPr>
        <p:spPr bwMode="auto">
          <a:xfrm>
            <a:off x="7235825" y="1412875"/>
            <a:ext cx="1728788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F9F9F9"/>
              </a:buClr>
              <a:buSzPct val="65000"/>
              <a:buFont typeface="Wingdings 2" pitchFamily="18" charset="2"/>
              <a:buChar char=""/>
              <a:defRPr sz="28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tx1"/>
              </a:buClr>
              <a:buSzPct val="80000"/>
              <a:buFont typeface="Wingdings 2" pitchFamily="18" charset="2"/>
              <a:buChar char=""/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95000"/>
              <a:buFont typeface="Wingdings" pitchFamily="2" charset="2"/>
              <a:buChar char=""/>
              <a:defRPr sz="22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100000"/>
              <a:buFont typeface="Wingdings 3" pitchFamily="18" charset="2"/>
              <a:buChar char="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800">
                <a:cs typeface="Times New Roman" pitchFamily="18" charset="0"/>
              </a:rPr>
              <a:t>в млн. руб.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Заголовок 1"/>
          <p:cNvSpPr>
            <a:spLocks noGrp="1"/>
          </p:cNvSpPr>
          <p:nvPr>
            <p:ph type="title"/>
          </p:nvPr>
        </p:nvSpPr>
        <p:spPr>
          <a:xfrm>
            <a:off x="539552" y="764704"/>
            <a:ext cx="8229600" cy="1600200"/>
          </a:xfrm>
        </p:spPr>
        <p:txBody>
          <a:bodyPr/>
          <a:lstStyle/>
          <a:p>
            <a:pPr eaLnBrk="1" fontAlgn="auto" hangingPunct="1">
              <a:lnSpc>
                <a:spcPct val="100000"/>
              </a:lnSpc>
              <a:spcAft>
                <a:spcPts val="0"/>
              </a:spcAft>
              <a:defRPr/>
            </a:pPr>
            <a:r>
              <a:rPr lang="ru-RU" altLang="ru-RU" dirty="0" smtClean="0">
                <a:latin typeface="Liberation Serif" panose="02020603050405020304" pitchFamily="18" charset="0"/>
              </a:rPr>
              <a:t>Плановый дефицит бюджета                       </a:t>
            </a:r>
            <a:br>
              <a:rPr lang="ru-RU" altLang="ru-RU" dirty="0" smtClean="0">
                <a:latin typeface="Liberation Serif" panose="02020603050405020304" pitchFamily="18" charset="0"/>
              </a:rPr>
            </a:br>
            <a:r>
              <a:rPr lang="ru-RU" altLang="ru-RU" sz="1600" dirty="0">
                <a:latin typeface="Liberation Serif" panose="02020603050405020304" pitchFamily="18" charset="0"/>
              </a:rPr>
              <a:t> </a:t>
            </a:r>
            <a:r>
              <a:rPr lang="ru-RU" altLang="ru-RU" sz="1600" dirty="0" smtClean="0">
                <a:latin typeface="Liberation Serif" panose="02020603050405020304" pitchFamily="18" charset="0"/>
              </a:rPr>
              <a:t>                                                                                                                                   </a:t>
            </a:r>
            <a:r>
              <a:rPr lang="ru-RU" altLang="ru-RU" sz="2000" i="1" dirty="0" smtClean="0">
                <a:latin typeface="Liberation Serif" panose="02020603050405020304" pitchFamily="18" charset="0"/>
              </a:rPr>
              <a:t>(в млн. руб.)</a:t>
            </a: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308149326"/>
              </p:ext>
            </p:extLst>
          </p:nvPr>
        </p:nvGraphicFramePr>
        <p:xfrm>
          <a:off x="539750" y="2492375"/>
          <a:ext cx="8208964" cy="305593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00202"/>
                <a:gridCol w="1152128"/>
                <a:gridCol w="1152128"/>
                <a:gridCol w="1152128"/>
                <a:gridCol w="1152378"/>
              </a:tblGrid>
              <a:tr h="640124">
                <a:tc>
                  <a:txBody>
                    <a:bodyPr/>
                    <a:lstStyle/>
                    <a:p>
                      <a:endParaRPr lang="ru-RU" sz="1800" dirty="0">
                        <a:latin typeface="Liberation Serif" panose="02020603050405020304" pitchFamily="18" charset="0"/>
                      </a:endParaRPr>
                    </a:p>
                  </a:txBody>
                  <a:tcPr marL="91441" marR="91441" marT="45723" marB="4572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Liberation Serif" panose="02020603050405020304" pitchFamily="18" charset="0"/>
                        </a:rPr>
                        <a:t>2023 год</a:t>
                      </a:r>
                      <a:endParaRPr lang="ru-RU" sz="1800" dirty="0">
                        <a:latin typeface="Liberation Serif" panose="02020603050405020304" pitchFamily="18" charset="0"/>
                      </a:endParaRPr>
                    </a:p>
                  </a:txBody>
                  <a:tcPr marL="91441" marR="91441" marT="45723" marB="4572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Liberation Serif" panose="02020603050405020304" pitchFamily="18" charset="0"/>
                        </a:rPr>
                        <a:t>2024 год</a:t>
                      </a:r>
                      <a:endParaRPr lang="ru-RU" sz="1800" dirty="0">
                        <a:latin typeface="Liberation Serif" panose="02020603050405020304" pitchFamily="18" charset="0"/>
                      </a:endParaRPr>
                    </a:p>
                  </a:txBody>
                  <a:tcPr marL="91441" marR="91441" marT="45723" marB="4572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Liberation Serif" panose="02020603050405020304" pitchFamily="18" charset="0"/>
                        </a:rPr>
                        <a:t>2025 год</a:t>
                      </a:r>
                      <a:endParaRPr lang="ru-RU" sz="1800" dirty="0">
                        <a:latin typeface="Liberation Serif" panose="02020603050405020304" pitchFamily="18" charset="0"/>
                      </a:endParaRPr>
                    </a:p>
                  </a:txBody>
                  <a:tcPr marL="91441" marR="91441" marT="45723" marB="4572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Liberation Serif" panose="02020603050405020304" pitchFamily="18" charset="0"/>
                        </a:rPr>
                        <a:t>2026 год</a:t>
                      </a:r>
                      <a:endParaRPr lang="ru-RU" sz="1800" dirty="0">
                        <a:latin typeface="Liberation Serif" panose="02020603050405020304" pitchFamily="18" charset="0"/>
                      </a:endParaRPr>
                    </a:p>
                  </a:txBody>
                  <a:tcPr marL="91441" marR="91441" marT="45723" marB="45723"/>
                </a:tc>
              </a:tr>
              <a:tr h="640124"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latin typeface="Liberation Serif" panose="02020603050405020304" pitchFamily="18" charset="0"/>
                        </a:rPr>
                        <a:t>Плановый </a:t>
                      </a:r>
                      <a:r>
                        <a:rPr lang="ru-RU" sz="1800" smtClean="0">
                          <a:latin typeface="Liberation Serif" panose="02020603050405020304" pitchFamily="18" charset="0"/>
                        </a:rPr>
                        <a:t>дефицит всего,</a:t>
                      </a:r>
                      <a:endParaRPr lang="ru-RU" sz="1800" dirty="0" smtClean="0">
                        <a:latin typeface="Liberation Serif" panose="02020603050405020304" pitchFamily="18" charset="0"/>
                      </a:endParaRPr>
                    </a:p>
                    <a:p>
                      <a:r>
                        <a:rPr lang="ru-RU" sz="1800" dirty="0" smtClean="0">
                          <a:latin typeface="Liberation Serif" panose="02020603050405020304" pitchFamily="18" charset="0"/>
                        </a:rPr>
                        <a:t>в том числе:</a:t>
                      </a:r>
                      <a:endParaRPr lang="ru-RU" sz="1800" dirty="0">
                        <a:latin typeface="Liberation Serif" panose="02020603050405020304" pitchFamily="18" charset="0"/>
                      </a:endParaRPr>
                    </a:p>
                  </a:txBody>
                  <a:tcPr marL="91441" marR="91441" marT="45723" marB="4572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Liberation Serif" panose="02020603050405020304" pitchFamily="18" charset="0"/>
                        </a:rPr>
                        <a:t>109,4</a:t>
                      </a:r>
                      <a:endParaRPr lang="ru-RU" sz="1800" dirty="0">
                        <a:latin typeface="Liberation Serif" panose="02020603050405020304" pitchFamily="18" charset="0"/>
                      </a:endParaRPr>
                    </a:p>
                  </a:txBody>
                  <a:tcPr marL="91441" marR="91441" marT="45723" marB="4572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Liberation Serif" panose="02020603050405020304" pitchFamily="18" charset="0"/>
                        </a:rPr>
                        <a:t>174,5</a:t>
                      </a:r>
                      <a:endParaRPr lang="ru-RU" sz="1800" dirty="0">
                        <a:latin typeface="Liberation Serif" panose="02020603050405020304" pitchFamily="18" charset="0"/>
                      </a:endParaRPr>
                    </a:p>
                  </a:txBody>
                  <a:tcPr marL="91441" marR="91441" marT="45723" marB="4572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Liberation Serif" panose="02020603050405020304" pitchFamily="18" charset="0"/>
                        </a:rPr>
                        <a:t>141,6</a:t>
                      </a:r>
                      <a:endParaRPr lang="ru-RU" sz="1800" dirty="0">
                        <a:latin typeface="Liberation Serif" panose="02020603050405020304" pitchFamily="18" charset="0"/>
                      </a:endParaRPr>
                    </a:p>
                  </a:txBody>
                  <a:tcPr marL="91441" marR="91441" marT="45723" marB="4572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Liberation Serif" panose="02020603050405020304" pitchFamily="18" charset="0"/>
                        </a:rPr>
                        <a:t>34,7</a:t>
                      </a:r>
                      <a:endParaRPr lang="ru-RU" sz="1800" dirty="0">
                        <a:latin typeface="Liberation Serif" panose="02020603050405020304" pitchFamily="18" charset="0"/>
                      </a:endParaRPr>
                    </a:p>
                  </a:txBody>
                  <a:tcPr marL="91441" marR="91441" marT="45723" marB="45723"/>
                </a:tc>
              </a:tr>
              <a:tr h="118880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Liberation Serif" panose="02020603050405020304" pitchFamily="18" charset="0"/>
                          <a:ea typeface="+mn-ea"/>
                          <a:cs typeface="+mn-cs"/>
                        </a:rPr>
                        <a:t>за счет снижения остатков средств на счете по учету средств местного бюджета</a:t>
                      </a:r>
                      <a:endParaRPr lang="ru-RU" sz="1800" dirty="0" smtClean="0">
                        <a:latin typeface="Liberation Serif" panose="02020603050405020304" pitchFamily="18" charset="0"/>
                      </a:endParaRPr>
                    </a:p>
                    <a:p>
                      <a:endParaRPr lang="ru-RU" sz="1800" dirty="0">
                        <a:latin typeface="Liberation Serif" panose="02020603050405020304" pitchFamily="18" charset="0"/>
                      </a:endParaRPr>
                    </a:p>
                  </a:txBody>
                  <a:tcPr marL="91441" marR="91441" marT="45723" marB="4572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Liberation Serif" panose="02020603050405020304" pitchFamily="18" charset="0"/>
                        </a:rPr>
                        <a:t>74,4</a:t>
                      </a:r>
                      <a:endParaRPr lang="ru-RU" sz="1800" dirty="0">
                        <a:latin typeface="Liberation Serif" panose="02020603050405020304" pitchFamily="18" charset="0"/>
                      </a:endParaRPr>
                    </a:p>
                  </a:txBody>
                  <a:tcPr marL="91441" marR="91441" marT="45723" marB="4572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Liberation Serif" panose="02020603050405020304" pitchFamily="18" charset="0"/>
                        </a:rPr>
                        <a:t>147,5</a:t>
                      </a:r>
                      <a:endParaRPr lang="ru-RU" sz="1800" dirty="0">
                        <a:latin typeface="Liberation Serif" panose="02020603050405020304" pitchFamily="18" charset="0"/>
                      </a:endParaRPr>
                    </a:p>
                  </a:txBody>
                  <a:tcPr marL="91441" marR="91441" marT="45723" marB="4572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Liberation Serif" panose="02020603050405020304" pitchFamily="18" charset="0"/>
                        </a:rPr>
                        <a:t>141,6</a:t>
                      </a:r>
                      <a:endParaRPr lang="ru-RU" sz="1800" dirty="0">
                        <a:latin typeface="Liberation Serif" panose="02020603050405020304" pitchFamily="18" charset="0"/>
                      </a:endParaRPr>
                    </a:p>
                  </a:txBody>
                  <a:tcPr marL="91441" marR="91441" marT="45723" marB="4572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smtClean="0">
                          <a:latin typeface="Liberation Serif" panose="02020603050405020304" pitchFamily="18" charset="0"/>
                        </a:rPr>
                        <a:t>13,7</a:t>
                      </a:r>
                      <a:endParaRPr lang="ru-RU" sz="1800" dirty="0">
                        <a:latin typeface="Liberation Serif" panose="02020603050405020304" pitchFamily="18" charset="0"/>
                      </a:endParaRPr>
                    </a:p>
                  </a:txBody>
                  <a:tcPr marL="91441" marR="91441" marT="45723" marB="45723"/>
                </a:tc>
              </a:tr>
              <a:tr h="586888"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latin typeface="Liberation Serif" panose="02020603050405020304" pitchFamily="18" charset="0"/>
                        </a:rPr>
                        <a:t>чистый дефицит</a:t>
                      </a:r>
                      <a:endParaRPr lang="ru-RU" sz="1800" dirty="0">
                        <a:latin typeface="Liberation Serif" panose="02020603050405020304" pitchFamily="18" charset="0"/>
                      </a:endParaRPr>
                    </a:p>
                  </a:txBody>
                  <a:tcPr marL="91441" marR="91441" marT="45723" marB="4572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Liberation Serif" panose="02020603050405020304" pitchFamily="18" charset="0"/>
                        </a:rPr>
                        <a:t>35,0</a:t>
                      </a:r>
                      <a:endParaRPr lang="ru-RU" sz="1800" dirty="0">
                        <a:latin typeface="Liberation Serif" panose="02020603050405020304" pitchFamily="18" charset="0"/>
                      </a:endParaRPr>
                    </a:p>
                  </a:txBody>
                  <a:tcPr marL="91441" marR="91441" marT="45723" marB="4572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Liberation Serif" panose="02020603050405020304" pitchFamily="18" charset="0"/>
                        </a:rPr>
                        <a:t>27,0</a:t>
                      </a:r>
                      <a:endParaRPr lang="ru-RU" sz="1800" dirty="0">
                        <a:latin typeface="Liberation Serif" panose="02020603050405020304" pitchFamily="18" charset="0"/>
                      </a:endParaRPr>
                    </a:p>
                  </a:txBody>
                  <a:tcPr marL="91441" marR="91441" marT="45723" marB="4572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Liberation Serif" panose="02020603050405020304" pitchFamily="18" charset="0"/>
                        </a:rPr>
                        <a:t>0</a:t>
                      </a:r>
                      <a:endParaRPr lang="ru-RU" sz="1800" dirty="0">
                        <a:latin typeface="Liberation Serif" panose="02020603050405020304" pitchFamily="18" charset="0"/>
                      </a:endParaRPr>
                    </a:p>
                  </a:txBody>
                  <a:tcPr marL="91441" marR="91441" marT="45723" marB="4572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Liberation Serif" panose="02020603050405020304" pitchFamily="18" charset="0"/>
                        </a:rPr>
                        <a:t>21,0</a:t>
                      </a:r>
                      <a:endParaRPr lang="ru-RU" sz="1800" dirty="0">
                        <a:latin typeface="Liberation Serif" panose="02020603050405020304" pitchFamily="18" charset="0"/>
                      </a:endParaRPr>
                    </a:p>
                  </a:txBody>
                  <a:tcPr marL="91441" marR="91441" marT="45723" marB="45723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275645" y="1052736"/>
            <a:ext cx="8642350" cy="1081088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4000" dirty="0" smtClean="0">
                <a:solidFill>
                  <a:schemeClr val="tx2">
                    <a:lumMod val="75000"/>
                  </a:schemeClr>
                </a:solidFill>
              </a:rPr>
              <a:t/>
            </a:r>
            <a:br>
              <a:rPr lang="ru-RU" sz="4000" dirty="0" smtClean="0">
                <a:solidFill>
                  <a:schemeClr val="tx2">
                    <a:lumMod val="75000"/>
                  </a:schemeClr>
                </a:solidFill>
              </a:rPr>
            </a:br>
            <a:r>
              <a:rPr lang="ru-RU" sz="4000" dirty="0">
                <a:solidFill>
                  <a:schemeClr val="tx2">
                    <a:lumMod val="75000"/>
                  </a:schemeClr>
                </a:solidFill>
                <a:latin typeface="Liberation Serif" panose="02020603050405020304" pitchFamily="18" charset="0"/>
              </a:rPr>
              <a:t>Структура расходов </a:t>
            </a:r>
            <a:r>
              <a:rPr lang="ru-RU" sz="2400" dirty="0">
                <a:solidFill>
                  <a:schemeClr val="tx2">
                    <a:lumMod val="75000"/>
                  </a:schemeClr>
                </a:solidFill>
                <a:latin typeface="Liberation Serif" panose="02020603050405020304" pitchFamily="18" charset="0"/>
              </a:rPr>
              <a:t/>
            </a:r>
            <a:br>
              <a:rPr lang="ru-RU" sz="2400" dirty="0">
                <a:solidFill>
                  <a:schemeClr val="tx2">
                    <a:lumMod val="75000"/>
                  </a:schemeClr>
                </a:solidFill>
                <a:latin typeface="Liberation Serif" panose="02020603050405020304" pitchFamily="18" charset="0"/>
              </a:rPr>
            </a:br>
            <a:r>
              <a:rPr lang="ru-RU" sz="2400" dirty="0">
                <a:solidFill>
                  <a:schemeClr val="tx2">
                    <a:lumMod val="75000"/>
                  </a:schemeClr>
                </a:solidFill>
                <a:latin typeface="Liberation Serif" panose="02020603050405020304" pitchFamily="18" charset="0"/>
              </a:rPr>
              <a:t>(</a:t>
            </a: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Liberation Serif" panose="02020603050405020304" pitchFamily="18" charset="0"/>
              </a:rPr>
              <a:t>2024-2026 годы)</a:t>
            </a:r>
            <a:r>
              <a:rPr lang="ru-RU" sz="4000" dirty="0" smtClean="0">
                <a:solidFill>
                  <a:schemeClr val="tx2">
                    <a:lumMod val="75000"/>
                  </a:schemeClr>
                </a:solidFill>
                <a:latin typeface="Liberation Serif" panose="02020603050405020304" pitchFamily="18" charset="0"/>
              </a:rPr>
              <a:t/>
            </a:r>
            <a:br>
              <a:rPr lang="ru-RU" sz="4000" dirty="0" smtClean="0">
                <a:solidFill>
                  <a:schemeClr val="tx2">
                    <a:lumMod val="75000"/>
                  </a:schemeClr>
                </a:solidFill>
                <a:latin typeface="Liberation Serif" panose="02020603050405020304" pitchFamily="18" charset="0"/>
              </a:rPr>
            </a:b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</a:rPr>
              <a:t>                                                                              </a:t>
            </a:r>
            <a:endParaRPr lang="ru-RU" sz="2400" dirty="0">
              <a:solidFill>
                <a:schemeClr val="tx2">
                  <a:lumMod val="75000"/>
                </a:schemeClr>
              </a:solidFill>
            </a:endParaRPr>
          </a:p>
        </p:txBody>
      </p:sp>
      <p:graphicFrame>
        <p:nvGraphicFramePr>
          <p:cNvPr id="15363" name="Объект 11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1975727129"/>
              </p:ext>
            </p:extLst>
          </p:nvPr>
        </p:nvGraphicFramePr>
        <p:xfrm>
          <a:off x="450850" y="1681163"/>
          <a:ext cx="3559175" cy="4429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561" name="Лист" r:id="rId4" imgW="3672794" imgH="4572082" progId="Excel.Sheet.8">
                  <p:embed/>
                </p:oleObj>
              </mc:Choice>
              <mc:Fallback>
                <p:oleObj name="Лист" r:id="rId4" imgW="3672794" imgH="4572082" progId="Excel.Sheet.8">
                  <p:embed/>
                  <p:pic>
                    <p:nvPicPr>
                      <p:cNvPr id="0" name="Объект 11"/>
                      <p:cNvPicPr>
                        <a:picLocks noGrp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0850" y="1681163"/>
                        <a:ext cx="3559175" cy="44291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365" name="Номер слайда 2"/>
          <p:cNvSpPr>
            <a:spLocks noGrp="1"/>
          </p:cNvSpPr>
          <p:nvPr>
            <p:ph type="sldNum" sz="quarter" idx="12"/>
          </p:nvPr>
        </p:nvSpPr>
        <p:spPr bwMode="auto">
          <a:xfrm>
            <a:off x="8094663" y="6524625"/>
            <a:ext cx="587375" cy="2286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tIns="45720" bIns="45720" numCol="1" anchorCtr="0" compatLnSpc="1">
            <a:prstTxWarp prst="textNoShape">
              <a:avLst/>
            </a:prstTxWarp>
          </a:bodyPr>
          <a:lstStyle>
            <a:lvl1pPr>
              <a:spcBef>
                <a:spcPct val="20000"/>
              </a:spcBef>
              <a:buClr>
                <a:srgbClr val="F9F9F9"/>
              </a:buClr>
              <a:buSzPct val="65000"/>
              <a:buFont typeface="Wingdings 2" pitchFamily="18" charset="2"/>
              <a:buChar char=""/>
              <a:defRPr sz="28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tx1"/>
              </a:buClr>
              <a:buSzPct val="80000"/>
              <a:buFont typeface="Wingdings 2" pitchFamily="18" charset="2"/>
              <a:buChar char=""/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95000"/>
              <a:buFont typeface="Wingdings" pitchFamily="2" charset="2"/>
              <a:buChar char=""/>
              <a:defRPr sz="22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100000"/>
              <a:buFont typeface="Wingdings 3" pitchFamily="18" charset="2"/>
              <a:buChar char="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110EF6D5-E4ED-4BF8-84E5-71A5235DCD9E}" type="slidenum">
              <a:rPr lang="ru-RU" altLang="ru-RU" sz="1100" b="1" smtClean="0">
                <a:latin typeface="Calibri" pitchFamily="34" charset="0"/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14</a:t>
            </a:fld>
            <a:endParaRPr lang="ru-RU" altLang="ru-RU" sz="1100" b="1" smtClean="0">
              <a:latin typeface="Calibri" pitchFamily="34" charset="0"/>
            </a:endParaRPr>
          </a:p>
        </p:txBody>
      </p:sp>
      <p:graphicFrame>
        <p:nvGraphicFramePr>
          <p:cNvPr id="17" name="Объект 16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1956995736"/>
              </p:ext>
            </p:extLst>
          </p:nvPr>
        </p:nvGraphicFramePr>
        <p:xfrm>
          <a:off x="4143291" y="1412776"/>
          <a:ext cx="4752528" cy="5042254"/>
        </p:xfrm>
        <a:graphic>
          <a:graphicData uri="http://schemas.openxmlformats.org/drawingml/2006/table">
            <a:tbl>
              <a:tblPr firstRow="1" bandRow="1"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  <a:tableStyleId>{5C22544A-7EE6-4342-B048-85BDC9FD1C3A}</a:tableStyleId>
              </a:tblPr>
              <a:tblGrid>
                <a:gridCol w="2376264"/>
                <a:gridCol w="792088"/>
                <a:gridCol w="792088"/>
                <a:gridCol w="792088"/>
              </a:tblGrid>
              <a:tr h="288032">
                <a:tc>
                  <a:txBody>
                    <a:bodyPr/>
                    <a:lstStyle/>
                    <a:p>
                      <a:endParaRPr lang="ru-RU" sz="1000" dirty="0">
                        <a:latin typeface="Liberation Serif" panose="02020603050405020304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Liberation Serif" panose="02020603050405020304" pitchFamily="18" charset="0"/>
                        </a:rPr>
                        <a:t>2024 год</a:t>
                      </a:r>
                      <a:endParaRPr lang="ru-RU" sz="14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Liberation Serif" panose="02020603050405020304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Liberation Serif" panose="02020603050405020304" pitchFamily="18" charset="0"/>
                        </a:rPr>
                        <a:t>2025 год</a:t>
                      </a:r>
                      <a:endParaRPr lang="ru-RU" sz="14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Liberation Serif" panose="02020603050405020304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Liberation Serif" panose="02020603050405020304" pitchFamily="18" charset="0"/>
                        </a:rPr>
                        <a:t>2026 год</a:t>
                      </a:r>
                      <a:endParaRPr lang="ru-RU" sz="14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Liberation Serif" panose="02020603050405020304" pitchFamily="18" charset="0"/>
                      </a:endParaRPr>
                    </a:p>
                  </a:txBody>
                  <a:tcPr>
                    <a:noFill/>
                  </a:tcPr>
                </a:tc>
              </a:tr>
              <a:tr h="350557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chemeClr val="tx1"/>
                          </a:solidFill>
                          <a:effectLst/>
                          <a:latin typeface="Liberation Serif" panose="02020603050405020304" pitchFamily="18" charset="0"/>
                          <a:ea typeface="Times New Roman"/>
                        </a:rPr>
                        <a:t>ВСЕГО РАСХОДОВ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Liberation Serif" panose="02020603050405020304" pitchFamily="18" charset="0"/>
                        <a:ea typeface="Times New Roman"/>
                      </a:endParaRPr>
                    </a:p>
                  </a:txBody>
                  <a:tcPr marL="62888" marR="62888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Liberation Serif" panose="02020603050405020304" pitchFamily="18" charset="0"/>
                        </a:rPr>
                        <a:t>4 524,8</a:t>
                      </a:r>
                      <a:endParaRPr lang="ru-RU" sz="1400" b="1" dirty="0">
                        <a:latin typeface="Liberation Serif" panose="02020603050405020304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Liberation Serif" panose="02020603050405020304" pitchFamily="18" charset="0"/>
                        </a:rPr>
                        <a:t>4 599,0</a:t>
                      </a:r>
                      <a:endParaRPr lang="ru-RU" sz="1400" b="1" dirty="0">
                        <a:latin typeface="Liberation Serif" panose="02020603050405020304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Liberation Serif" panose="02020603050405020304" pitchFamily="18" charset="0"/>
                        </a:rPr>
                        <a:t>3 826,2</a:t>
                      </a:r>
                      <a:endParaRPr lang="ru-RU" sz="1400" b="1" dirty="0">
                        <a:latin typeface="Liberation Serif" panose="02020603050405020304" pitchFamily="18" charset="0"/>
                      </a:endParaRPr>
                    </a:p>
                  </a:txBody>
                  <a:tcPr>
                    <a:noFill/>
                  </a:tcPr>
                </a:tc>
              </a:tr>
              <a:tr h="51215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Liberation Serif" panose="02020603050405020304" pitchFamily="18" charset="0"/>
                          <a:ea typeface="Times New Roman"/>
                        </a:rPr>
                        <a:t>Общегосударственные вопросы</a:t>
                      </a:r>
                    </a:p>
                  </a:txBody>
                  <a:tcPr marL="62888" marR="62888" marT="0" marB="0"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Liberation Serif" panose="02020603050405020304" pitchFamily="18" charset="0"/>
                        </a:rPr>
                        <a:t>184,6</a:t>
                      </a:r>
                      <a:endParaRPr lang="ru-RU" sz="1400" b="1" dirty="0">
                        <a:latin typeface="Liberation Serif" panose="02020603050405020304" pitchFamily="18" charset="0"/>
                      </a:endParaRPr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Liberation Serif" panose="02020603050405020304" pitchFamily="18" charset="0"/>
                        </a:rPr>
                        <a:t>244,2</a:t>
                      </a:r>
                      <a:endParaRPr lang="ru-RU" sz="1400" b="1" dirty="0">
                        <a:latin typeface="Liberation Serif" panose="02020603050405020304" pitchFamily="18" charset="0"/>
                      </a:endParaRPr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Liberation Serif" panose="02020603050405020304" pitchFamily="18" charset="0"/>
                        </a:rPr>
                        <a:t>192,9</a:t>
                      </a:r>
                      <a:endParaRPr lang="ru-RU" sz="1400" b="1" dirty="0">
                        <a:latin typeface="Liberation Serif" panose="02020603050405020304" pitchFamily="18" charset="0"/>
                      </a:endParaRPr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</a:tr>
              <a:tr h="140222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effectLst/>
                          <a:latin typeface="Liberation Serif" panose="02020603050405020304" pitchFamily="18" charset="0"/>
                          <a:ea typeface="Times New Roman"/>
                        </a:rPr>
                        <a:t>Национальная безопасность и правоохранительная деятельность,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effectLst/>
                          <a:latin typeface="Liberation Serif" panose="02020603050405020304" pitchFamily="18" charset="0"/>
                          <a:ea typeface="Times New Roman"/>
                        </a:rPr>
                        <a:t>средства </a:t>
                      </a: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Liberation Serif" panose="02020603050405020304" pitchFamily="18" charset="0"/>
                          <a:ea typeface="Times New Roman"/>
                        </a:rPr>
                        <a:t>массовой </a:t>
                      </a:r>
                      <a:r>
                        <a:rPr lang="ru-RU" sz="1200" b="1" dirty="0" smtClean="0">
                          <a:solidFill>
                            <a:schemeClr val="tx1"/>
                          </a:solidFill>
                          <a:effectLst/>
                          <a:latin typeface="Liberation Serif" panose="02020603050405020304" pitchFamily="18" charset="0"/>
                          <a:ea typeface="Times New Roman"/>
                        </a:rPr>
                        <a:t>информации, охрана окружающей среды,</a:t>
                      </a:r>
                      <a:r>
                        <a:rPr lang="ru-RU" sz="1200" b="1" baseline="0" dirty="0" smtClean="0">
                          <a:solidFill>
                            <a:schemeClr val="tx1"/>
                          </a:solidFill>
                          <a:effectLst/>
                          <a:latin typeface="Liberation Serif" panose="02020603050405020304" pitchFamily="18" charset="0"/>
                          <a:ea typeface="Times New Roman"/>
                        </a:rPr>
                        <a:t> обслуживание муниципального долга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Liberation Serif" panose="02020603050405020304" pitchFamily="18" charset="0"/>
                        <a:ea typeface="Times New Roman"/>
                      </a:endParaRPr>
                    </a:p>
                  </a:txBody>
                  <a:tcPr marL="62888" marR="62888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Liberation Serif" panose="02020603050405020304" pitchFamily="18" charset="0"/>
                        </a:rPr>
                        <a:t>117,9</a:t>
                      </a:r>
                      <a:endParaRPr lang="ru-RU" sz="1400" b="1" dirty="0">
                        <a:latin typeface="Liberation Serif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Liberation Serif" panose="02020603050405020304" pitchFamily="18" charset="0"/>
                        </a:rPr>
                        <a:t>66,7</a:t>
                      </a: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Liberation Serif" panose="02020603050405020304" pitchFamily="18" charset="0"/>
                        </a:rPr>
                        <a:t>43,4</a:t>
                      </a:r>
                      <a:endParaRPr lang="ru-RU" sz="1400" b="1" dirty="0">
                        <a:latin typeface="Liberation Serif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32444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Liberation Serif" panose="02020603050405020304" pitchFamily="18" charset="0"/>
                          <a:ea typeface="Times New Roman"/>
                        </a:rPr>
                        <a:t>Национальная экономика</a:t>
                      </a:r>
                    </a:p>
                  </a:txBody>
                  <a:tcPr marL="62888" marR="62888" marT="0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Liberation Serif" panose="02020603050405020304" pitchFamily="18" charset="0"/>
                        </a:rPr>
                        <a:t>510,7</a:t>
                      </a:r>
                      <a:endParaRPr lang="ru-RU" sz="1400" b="1" dirty="0">
                        <a:latin typeface="Liberation Serif" panose="02020603050405020304" pitchFamily="18" charset="0"/>
                      </a:endParaRPr>
                    </a:p>
                  </a:txBody>
                  <a:tcPr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Liberation Serif" panose="02020603050405020304" pitchFamily="18" charset="0"/>
                        </a:rPr>
                        <a:t>364,9</a:t>
                      </a:r>
                      <a:endParaRPr lang="ru-RU" sz="1400" b="1" dirty="0">
                        <a:latin typeface="Liberation Serif" panose="02020603050405020304" pitchFamily="18" charset="0"/>
                      </a:endParaRPr>
                    </a:p>
                  </a:txBody>
                  <a:tcPr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Liberation Serif" panose="02020603050405020304" pitchFamily="18" charset="0"/>
                        </a:rPr>
                        <a:t>405,0</a:t>
                      </a:r>
                      <a:endParaRPr lang="ru-RU" sz="1400" b="1" dirty="0">
                        <a:latin typeface="Liberation Serif" panose="02020603050405020304" pitchFamily="18" charset="0"/>
                      </a:endParaRPr>
                    </a:p>
                  </a:txBody>
                  <a:tcPr anchor="ctr">
                    <a:solidFill>
                      <a:srgbClr val="FFFF00"/>
                    </a:solidFill>
                  </a:tcPr>
                </a:tc>
              </a:tr>
              <a:tr h="35055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Liberation Serif" panose="02020603050405020304" pitchFamily="18" charset="0"/>
                          <a:ea typeface="Times New Roman"/>
                        </a:rPr>
                        <a:t>Жилищно-коммунальное хозяйство</a:t>
                      </a:r>
                    </a:p>
                  </a:txBody>
                  <a:tcPr marL="62888" marR="62888" marT="0" marB="0"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Liberation Serif" panose="02020603050405020304" pitchFamily="18" charset="0"/>
                        </a:rPr>
                        <a:t>1 172,9</a:t>
                      </a:r>
                      <a:endParaRPr lang="ru-RU" sz="1400" b="1" dirty="0">
                        <a:latin typeface="Liberation Serif" panose="02020603050405020304" pitchFamily="18" charset="0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Liberation Serif" panose="02020603050405020304" pitchFamily="18" charset="0"/>
                        </a:rPr>
                        <a:t>934,4</a:t>
                      </a:r>
                      <a:endParaRPr lang="ru-RU" sz="1400" b="1" dirty="0">
                        <a:latin typeface="Liberation Serif" panose="02020603050405020304" pitchFamily="18" charset="0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Liberation Serif" panose="02020603050405020304" pitchFamily="18" charset="0"/>
                        </a:rPr>
                        <a:t>537,0</a:t>
                      </a:r>
                      <a:endParaRPr lang="ru-RU" sz="1400" b="1" dirty="0">
                        <a:latin typeface="Liberation Serif" panose="02020603050405020304" pitchFamily="18" charset="0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</a:tr>
              <a:tr h="42800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Liberation Serif" panose="02020603050405020304" pitchFamily="18" charset="0"/>
                          <a:ea typeface="Times New Roman"/>
                        </a:rPr>
                        <a:t>Образование</a:t>
                      </a:r>
                      <a:endParaRPr lang="ru-RU" sz="1200" b="1" dirty="0"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  <a:effectLst/>
                        <a:latin typeface="Liberation Serif" panose="02020603050405020304" pitchFamily="18" charset="0"/>
                        <a:ea typeface="Times New Roman"/>
                      </a:endParaRPr>
                    </a:p>
                  </a:txBody>
                  <a:tcPr marL="62888" marR="62888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Liberation Serif" panose="02020603050405020304" pitchFamily="18" charset="0"/>
                        </a:rPr>
                        <a:t>1 917,2</a:t>
                      </a:r>
                      <a:endParaRPr lang="ru-RU" sz="1400" b="1" dirty="0">
                        <a:latin typeface="Liberation Serif" panose="02020603050405020304" pitchFamily="18" charset="0"/>
                      </a:endParaRPr>
                    </a:p>
                  </a:txBody>
                  <a:tcPr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Liberation Serif" panose="02020603050405020304" pitchFamily="18" charset="0"/>
                        </a:rPr>
                        <a:t>2 178,9</a:t>
                      </a:r>
                      <a:endParaRPr lang="ru-RU" sz="1400" b="1" dirty="0">
                        <a:latin typeface="Liberation Serif" panose="02020603050405020304" pitchFamily="18" charset="0"/>
                      </a:endParaRPr>
                    </a:p>
                  </a:txBody>
                  <a:tcPr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Liberation Serif" panose="02020603050405020304" pitchFamily="18" charset="0"/>
                        </a:rPr>
                        <a:t>2 027,7</a:t>
                      </a:r>
                      <a:endParaRPr lang="ru-RU" sz="1400" b="1" dirty="0">
                        <a:latin typeface="Liberation Serif" panose="02020603050405020304" pitchFamily="18" charset="0"/>
                      </a:endParaRPr>
                    </a:p>
                  </a:txBody>
                  <a:tcPr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35055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Liberation Serif" panose="02020603050405020304" pitchFamily="18" charset="0"/>
                          <a:ea typeface="Times New Roman"/>
                        </a:rPr>
                        <a:t>Культура, кинематография</a:t>
                      </a:r>
                    </a:p>
                  </a:txBody>
                  <a:tcPr marL="62888" marR="62888" marT="0" marB="0" anchor="ctr"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Liberation Serif" panose="02020603050405020304" pitchFamily="18" charset="0"/>
                        </a:rPr>
                        <a:t>337,7</a:t>
                      </a:r>
                      <a:endParaRPr lang="ru-RU" sz="1400" b="1" dirty="0">
                        <a:latin typeface="Liberation Serif" panose="02020603050405020304" pitchFamily="18" charset="0"/>
                      </a:endParaRPr>
                    </a:p>
                  </a:txBody>
                  <a:tcPr anchor="ctr"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Liberation Serif" panose="02020603050405020304" pitchFamily="18" charset="0"/>
                        </a:rPr>
                        <a:t>474,9</a:t>
                      </a:r>
                      <a:endParaRPr lang="ru-RU" sz="1400" b="1" dirty="0">
                        <a:latin typeface="Liberation Serif" panose="02020603050405020304" pitchFamily="18" charset="0"/>
                      </a:endParaRPr>
                    </a:p>
                  </a:txBody>
                  <a:tcPr anchor="ctr"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Liberation Serif" panose="02020603050405020304" pitchFamily="18" charset="0"/>
                        </a:rPr>
                        <a:t>320,0</a:t>
                      </a:r>
                      <a:endParaRPr lang="ru-RU" sz="1400" b="1" dirty="0">
                        <a:latin typeface="Liberation Serif" panose="02020603050405020304" pitchFamily="18" charset="0"/>
                      </a:endParaRPr>
                    </a:p>
                  </a:txBody>
                  <a:tcPr anchor="ctr">
                    <a:solidFill>
                      <a:srgbClr val="7030A0"/>
                    </a:solidFill>
                  </a:tcPr>
                </a:tc>
              </a:tr>
              <a:tr h="35055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Liberation Serif" panose="02020603050405020304" pitchFamily="18" charset="0"/>
                          <a:ea typeface="Times New Roman"/>
                        </a:rPr>
                        <a:t>Социальная политика</a:t>
                      </a:r>
                    </a:p>
                  </a:txBody>
                  <a:tcPr marL="62888" marR="62888" marT="0" marB="0" anchor="ctr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Liberation Serif" panose="02020603050405020304" pitchFamily="18" charset="0"/>
                        </a:rPr>
                        <a:t>149,2</a:t>
                      </a:r>
                      <a:endParaRPr lang="ru-RU" sz="1400" b="1" dirty="0">
                        <a:latin typeface="Liberation Serif" panose="02020603050405020304" pitchFamily="18" charset="0"/>
                      </a:endParaRPr>
                    </a:p>
                  </a:txBody>
                  <a:tcPr anchor="ctr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Liberation Serif" panose="02020603050405020304" pitchFamily="18" charset="0"/>
                        </a:rPr>
                        <a:t>156,6</a:t>
                      </a:r>
                      <a:endParaRPr lang="ru-RU" sz="1400" b="1" dirty="0">
                        <a:latin typeface="Liberation Serif" panose="02020603050405020304" pitchFamily="18" charset="0"/>
                      </a:endParaRPr>
                    </a:p>
                  </a:txBody>
                  <a:tcPr anchor="ctr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Liberation Serif" panose="02020603050405020304" pitchFamily="18" charset="0"/>
                        </a:rPr>
                        <a:t>164,2</a:t>
                      </a:r>
                      <a:endParaRPr lang="ru-RU" sz="1400" b="1" dirty="0">
                        <a:latin typeface="Liberation Serif" panose="02020603050405020304" pitchFamily="18" charset="0"/>
                      </a:endParaRPr>
                    </a:p>
                  </a:txBody>
                  <a:tcPr anchor="ctr">
                    <a:solidFill>
                      <a:schemeClr val="accent4"/>
                    </a:solidFill>
                  </a:tcPr>
                </a:tc>
              </a:tr>
              <a:tr h="43983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Liberation Serif" panose="02020603050405020304" pitchFamily="18" charset="0"/>
                          <a:ea typeface="Times New Roman"/>
                        </a:rPr>
                        <a:t>Физическая культура и спорт</a:t>
                      </a:r>
                    </a:p>
                  </a:txBody>
                  <a:tcPr marL="62888" marR="62888" marT="0" marB="0" anchor="ctr"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Liberation Serif" panose="02020603050405020304" pitchFamily="18" charset="0"/>
                        </a:rPr>
                        <a:t>134,6</a:t>
                      </a:r>
                      <a:endParaRPr lang="ru-RU" sz="1400" b="1" dirty="0">
                        <a:latin typeface="Liberation Serif" panose="02020603050405020304" pitchFamily="18" charset="0"/>
                      </a:endParaRPr>
                    </a:p>
                  </a:txBody>
                  <a:tcPr anchor="ctr"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Liberation Serif" panose="02020603050405020304" pitchFamily="18" charset="0"/>
                        </a:rPr>
                        <a:t>178,4</a:t>
                      </a:r>
                      <a:endParaRPr lang="ru-RU" sz="1400" b="1" dirty="0">
                        <a:latin typeface="Liberation Serif" panose="02020603050405020304" pitchFamily="18" charset="0"/>
                      </a:endParaRPr>
                    </a:p>
                  </a:txBody>
                  <a:tcPr anchor="ctr"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Liberation Serif" panose="02020603050405020304" pitchFamily="18" charset="0"/>
                        </a:rPr>
                        <a:t>136,0</a:t>
                      </a:r>
                      <a:endParaRPr lang="ru-RU" sz="1400" b="1" dirty="0">
                        <a:latin typeface="Liberation Serif" panose="02020603050405020304" pitchFamily="18" charset="0"/>
                      </a:endParaRPr>
                    </a:p>
                  </a:txBody>
                  <a:tcPr anchor="ctr">
                    <a:solidFill>
                      <a:schemeClr val="accent3"/>
                    </a:solidFill>
                  </a:tcPr>
                </a:tc>
              </a:tr>
            </a:tbl>
          </a:graphicData>
        </a:graphic>
      </p:graphicFrame>
      <p:sp>
        <p:nvSpPr>
          <p:cNvPr id="15366" name="TextBox 1"/>
          <p:cNvSpPr txBox="1">
            <a:spLocks noChangeArrowheads="1"/>
          </p:cNvSpPr>
          <p:nvPr/>
        </p:nvSpPr>
        <p:spPr bwMode="auto">
          <a:xfrm>
            <a:off x="7308850" y="765175"/>
            <a:ext cx="15843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Century Gothic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Century Gothic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Century Gothic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entury Gothic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entury Gothic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entury Gothic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entury Gothic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entury Gothic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entury Gothic" pitchFamily="34" charset="0"/>
              </a:defRPr>
            </a:lvl9pPr>
          </a:lstStyle>
          <a:p>
            <a:pPr algn="r"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ru-RU" altLang="ru-RU" sz="1800" dirty="0" smtClean="0">
                <a:solidFill>
                  <a:schemeClr val="tx2">
                    <a:lumMod val="75000"/>
                  </a:schemeClr>
                </a:solidFill>
                <a:latin typeface="Liberation Serif" panose="02020603050405020304" pitchFamily="18" charset="0"/>
                <a:cs typeface="Times New Roman" pitchFamily="18" charset="0"/>
              </a:rPr>
              <a:t>в млн. руб.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69152" y="332656"/>
            <a:ext cx="67687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>
                <a:latin typeface="Liberation Serif" panose="02020603050405020304" pitchFamily="18" charset="0"/>
              </a:rPr>
              <a:t>Дорожный фонд</a:t>
            </a:r>
            <a:endParaRPr lang="ru-RU" sz="3600" dirty="0">
              <a:latin typeface="Liberation Serif" panose="02020603050405020304" pitchFamily="18" charset="0"/>
            </a:endParaRPr>
          </a:p>
        </p:txBody>
      </p:sp>
      <p:graphicFrame>
        <p:nvGraphicFramePr>
          <p:cNvPr id="3" name="Диаграмма 2"/>
          <p:cNvGraphicFramePr/>
          <p:nvPr>
            <p:extLst>
              <p:ext uri="{D42A27DB-BD31-4B8C-83A1-F6EECF244321}">
                <p14:modId xmlns:p14="http://schemas.microsoft.com/office/powerpoint/2010/main" val="2772171318"/>
              </p:ext>
            </p:extLst>
          </p:nvPr>
        </p:nvGraphicFramePr>
        <p:xfrm>
          <a:off x="1524000" y="1397000"/>
          <a:ext cx="6096000" cy="40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93732962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altLang="ru-RU" sz="3000" i="1" dirty="0" smtClean="0">
                <a:solidFill>
                  <a:schemeClr val="accent1">
                    <a:lumMod val="75000"/>
                  </a:schemeClr>
                </a:solidFill>
              </a:rPr>
              <a:t>Налог на доходы физических лиц</a:t>
            </a:r>
            <a:endParaRPr lang="ru-RU" dirty="0" smtClean="0">
              <a:solidFill>
                <a:schemeClr val="accent1">
                  <a:lumMod val="75000"/>
                </a:schemeClr>
              </a:solidFill>
            </a:endParaRPr>
          </a:p>
        </p:txBody>
      </p:sp>
      <p:graphicFrame>
        <p:nvGraphicFramePr>
          <p:cNvPr id="4099" name="Диаграмма 2"/>
          <p:cNvGraphicFramePr>
            <a:graphicFrameLocks noGrp="1"/>
          </p:cNvGraphicFramePr>
          <p:nvPr>
            <p:ph type="chart" idx="1"/>
            <p:extLst>
              <p:ext uri="{D42A27DB-BD31-4B8C-83A1-F6EECF244321}">
                <p14:modId xmlns:p14="http://schemas.microsoft.com/office/powerpoint/2010/main" val="21699297"/>
              </p:ext>
            </p:extLst>
          </p:nvPr>
        </p:nvGraphicFramePr>
        <p:xfrm>
          <a:off x="323850" y="1785938"/>
          <a:ext cx="8496300" cy="3819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97" name="Лист" r:id="rId4" imgW="8496459" imgH="3819396" progId="Excel.Sheet.8">
                  <p:embed/>
                </p:oleObj>
              </mc:Choice>
              <mc:Fallback>
                <p:oleObj name="Лист" r:id="rId4" imgW="8496459" imgH="3819396" progId="Excel.Sheet.8">
                  <p:embed/>
                  <p:pic>
                    <p:nvPicPr>
                      <p:cNvPr id="0" name="Диаграмма 2"/>
                      <p:cNvPicPr>
                        <a:picLocks noGrp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3850" y="1785938"/>
                        <a:ext cx="8496300" cy="38195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101" name="TextBox 5"/>
          <p:cNvSpPr txBox="1">
            <a:spLocks noChangeArrowheads="1"/>
          </p:cNvSpPr>
          <p:nvPr/>
        </p:nvSpPr>
        <p:spPr bwMode="auto">
          <a:xfrm>
            <a:off x="1403350" y="5732463"/>
            <a:ext cx="6697663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F9F9F9"/>
              </a:buClr>
              <a:buSzPct val="65000"/>
              <a:buFont typeface="Wingdings 2" pitchFamily="18" charset="2"/>
              <a:buChar char=""/>
              <a:defRPr sz="28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tx1"/>
              </a:buClr>
              <a:buSzPct val="80000"/>
              <a:buFont typeface="Wingdings 2" pitchFamily="18" charset="2"/>
              <a:buChar char=""/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95000"/>
              <a:buFont typeface="Wingdings" pitchFamily="2" charset="2"/>
              <a:buChar char=""/>
              <a:defRPr sz="22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100000"/>
              <a:buFont typeface="Wingdings 3" pitchFamily="18" charset="2"/>
              <a:buChar char="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600" dirty="0" smtClean="0">
                <a:latin typeface="Arial" charset="0"/>
              </a:rPr>
              <a:t>2026 </a:t>
            </a:r>
            <a:r>
              <a:rPr lang="ru-RU" altLang="ru-RU" sz="1600" dirty="0">
                <a:latin typeface="Arial" charset="0"/>
              </a:rPr>
              <a:t>год </a:t>
            </a:r>
            <a:r>
              <a:rPr lang="ru-RU" altLang="ru-RU" sz="1600" dirty="0" smtClean="0">
                <a:latin typeface="Arial" charset="0"/>
              </a:rPr>
              <a:t>(план) </a:t>
            </a:r>
            <a:r>
              <a:rPr lang="ru-RU" altLang="ru-RU" sz="1600" dirty="0">
                <a:latin typeface="Arial" charset="0"/>
              </a:rPr>
              <a:t>(норматив зачисления – </a:t>
            </a:r>
            <a:r>
              <a:rPr lang="ru-RU" altLang="ru-RU" sz="1600" dirty="0" smtClean="0">
                <a:latin typeface="Arial" charset="0"/>
              </a:rPr>
              <a:t>65 </a:t>
            </a:r>
            <a:r>
              <a:rPr lang="ru-RU" altLang="ru-RU" sz="1600" dirty="0">
                <a:latin typeface="Arial" charset="0"/>
              </a:rPr>
              <a:t>%) </a:t>
            </a:r>
          </a:p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600" dirty="0" smtClean="0">
                <a:latin typeface="Arial" charset="0"/>
              </a:rPr>
              <a:t>2025 </a:t>
            </a:r>
            <a:r>
              <a:rPr lang="ru-RU" altLang="ru-RU" sz="1600" dirty="0">
                <a:latin typeface="Arial" charset="0"/>
              </a:rPr>
              <a:t>год </a:t>
            </a:r>
            <a:r>
              <a:rPr lang="ru-RU" altLang="ru-RU" sz="1600" dirty="0" smtClean="0">
                <a:latin typeface="Arial" charset="0"/>
              </a:rPr>
              <a:t>(факт) </a:t>
            </a:r>
            <a:r>
              <a:rPr lang="ru-RU" altLang="ru-RU" sz="1600" dirty="0">
                <a:latin typeface="Arial" charset="0"/>
              </a:rPr>
              <a:t>(норматив зачисления – </a:t>
            </a:r>
            <a:r>
              <a:rPr lang="ru-RU" altLang="ru-RU" sz="1600" dirty="0" smtClean="0">
                <a:latin typeface="Arial" charset="0"/>
              </a:rPr>
              <a:t>84 </a:t>
            </a:r>
            <a:r>
              <a:rPr lang="ru-RU" altLang="ru-RU" sz="1600" dirty="0">
                <a:latin typeface="Arial" charset="0"/>
              </a:rPr>
              <a:t>%)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1150938" y="214313"/>
            <a:ext cx="7453312" cy="1462087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altLang="ru-RU" sz="2800" i="1" smtClean="0"/>
              <a:t>Налог, взимаемый в связи с применением упрощенной системы налогообложения</a:t>
            </a:r>
          </a:p>
        </p:txBody>
      </p:sp>
      <p:graphicFrame>
        <p:nvGraphicFramePr>
          <p:cNvPr id="5123" name="Диаграмма 7"/>
          <p:cNvGraphicFramePr>
            <a:graphicFrameLocks noGrp="1"/>
          </p:cNvGraphicFramePr>
          <p:nvPr>
            <p:ph type="chart" idx="1"/>
            <p:extLst>
              <p:ext uri="{D42A27DB-BD31-4B8C-83A1-F6EECF244321}">
                <p14:modId xmlns:p14="http://schemas.microsoft.com/office/powerpoint/2010/main" val="611310964"/>
              </p:ext>
            </p:extLst>
          </p:nvPr>
        </p:nvGraphicFramePr>
        <p:xfrm>
          <a:off x="315913" y="2076450"/>
          <a:ext cx="8559800" cy="4198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19" name="Лист" r:id="rId4" imgW="8563087" imgH="4200641" progId="Excel.Sheet.8">
                  <p:embed/>
                </p:oleObj>
              </mc:Choice>
              <mc:Fallback>
                <p:oleObj name="Лист" r:id="rId4" imgW="8563087" imgH="4200641" progId="Excel.Sheet.8">
                  <p:embed/>
                  <p:pic>
                    <p:nvPicPr>
                      <p:cNvPr id="0" name="Диаграмма 7"/>
                      <p:cNvPicPr>
                        <a:picLocks noGrp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5913" y="2076450"/>
                        <a:ext cx="8559800" cy="41989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1150938" y="214313"/>
            <a:ext cx="7453312" cy="1462087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altLang="ru-RU" sz="2800" i="1" dirty="0" smtClean="0">
                <a:solidFill>
                  <a:schemeClr val="accent1">
                    <a:lumMod val="75000"/>
                  </a:schemeClr>
                </a:solidFill>
              </a:rPr>
              <a:t>Патентная система налогообложения</a:t>
            </a:r>
            <a:br>
              <a:rPr lang="ru-RU" altLang="ru-RU" sz="2800" i="1" dirty="0" smtClean="0">
                <a:solidFill>
                  <a:schemeClr val="accent1">
                    <a:lumMod val="75000"/>
                  </a:schemeClr>
                </a:solidFill>
              </a:rPr>
            </a:br>
            <a:endParaRPr lang="ru-RU" altLang="ru-RU" sz="2800" i="1" dirty="0" smtClean="0">
              <a:solidFill>
                <a:schemeClr val="accent1">
                  <a:lumMod val="75000"/>
                </a:schemeClr>
              </a:solidFill>
            </a:endParaRPr>
          </a:p>
        </p:txBody>
      </p:sp>
      <p:graphicFrame>
        <p:nvGraphicFramePr>
          <p:cNvPr id="6147" name="Object 3"/>
          <p:cNvGraphicFramePr>
            <a:graphicFrameLocks noGrp="1" noChangeAspect="1"/>
          </p:cNvGraphicFramePr>
          <p:nvPr>
            <p:ph type="chart" idx="1"/>
            <p:extLst>
              <p:ext uri="{D42A27DB-BD31-4B8C-83A1-F6EECF244321}">
                <p14:modId xmlns:p14="http://schemas.microsoft.com/office/powerpoint/2010/main" val="540099251"/>
              </p:ext>
            </p:extLst>
          </p:nvPr>
        </p:nvGraphicFramePr>
        <p:xfrm>
          <a:off x="31750" y="1391121"/>
          <a:ext cx="8537575" cy="4702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45" name="Лист" r:id="rId4" imgW="8544001" imgH="4705260" progId="Excel.Sheet.8">
                  <p:embed/>
                </p:oleObj>
              </mc:Choice>
              <mc:Fallback>
                <p:oleObj name="Лист" r:id="rId4" imgW="8544001" imgH="4705260" progId="Excel.Sheet.8">
                  <p:embed/>
                  <p:pic>
                    <p:nvPicPr>
                      <p:cNvPr id="0" name="Object 3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750" y="1391121"/>
                        <a:ext cx="8537575" cy="47021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altLang="ru-RU" sz="3000" i="1" dirty="0" smtClean="0">
                <a:solidFill>
                  <a:schemeClr val="accent1">
                    <a:lumMod val="75000"/>
                  </a:schemeClr>
                </a:solidFill>
              </a:rPr>
              <a:t>Земельный налог</a:t>
            </a:r>
            <a:endParaRPr lang="ru-RU" altLang="ru-RU" dirty="0" smtClean="0">
              <a:solidFill>
                <a:schemeClr val="accent1">
                  <a:lumMod val="75000"/>
                </a:schemeClr>
              </a:solidFill>
            </a:endParaRPr>
          </a:p>
        </p:txBody>
      </p:sp>
      <p:graphicFrame>
        <p:nvGraphicFramePr>
          <p:cNvPr id="7171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40984834"/>
              </p:ext>
            </p:extLst>
          </p:nvPr>
        </p:nvGraphicFramePr>
        <p:xfrm>
          <a:off x="496888" y="1971675"/>
          <a:ext cx="8148637" cy="3781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368" name="Лист" r:id="rId3" imgW="8496459" imgH="3943466" progId="Excel.Sheet.8">
                  <p:embed/>
                </p:oleObj>
              </mc:Choice>
              <mc:Fallback>
                <p:oleObj name="Лист" r:id="rId3" imgW="8496459" imgH="3943466" progId="Excel.Sheet.8">
                  <p:embed/>
                  <p:pic>
                    <p:nvPicPr>
                      <p:cNvPr id="0" name="Объект 3"/>
                      <p:cNvPicPr>
                        <a:picLocks noGrp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6888" y="1971675"/>
                        <a:ext cx="8148637" cy="37814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altLang="ru-RU" sz="3000" i="1" dirty="0" smtClean="0">
                <a:solidFill>
                  <a:schemeClr val="accent1">
                    <a:lumMod val="75000"/>
                  </a:schemeClr>
                </a:solidFill>
              </a:rPr>
              <a:t>Государственная пошлина</a:t>
            </a:r>
            <a:endParaRPr lang="ru-RU" altLang="ru-RU" dirty="0" smtClean="0">
              <a:solidFill>
                <a:schemeClr val="accent1">
                  <a:lumMod val="75000"/>
                </a:schemeClr>
              </a:solidFill>
            </a:endParaRPr>
          </a:p>
        </p:txBody>
      </p:sp>
      <p:graphicFrame>
        <p:nvGraphicFramePr>
          <p:cNvPr id="7171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102534416"/>
              </p:ext>
            </p:extLst>
          </p:nvPr>
        </p:nvGraphicFramePr>
        <p:xfrm>
          <a:off x="496888" y="1971675"/>
          <a:ext cx="8148637" cy="3781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02" name="Лист" r:id="rId3" imgW="8496459" imgH="3943466" progId="Excel.Sheet.8">
                  <p:embed/>
                </p:oleObj>
              </mc:Choice>
              <mc:Fallback>
                <p:oleObj name="Лист" r:id="rId3" imgW="8496459" imgH="3943466" progId="Excel.Sheet.8">
                  <p:embed/>
                  <p:pic>
                    <p:nvPicPr>
                      <p:cNvPr id="0" name=""/>
                      <p:cNvPicPr>
                        <a:picLocks noGrp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6888" y="1971675"/>
                        <a:ext cx="8148637" cy="37814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4632811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674" name="Rectangle 2"/>
          <p:cNvSpPr>
            <a:spLocks noGrp="1" noChangeArrowheads="1"/>
          </p:cNvSpPr>
          <p:nvPr>
            <p:ph type="title"/>
          </p:nvPr>
        </p:nvSpPr>
        <p:spPr>
          <a:xfrm>
            <a:off x="827584" y="1844824"/>
            <a:ext cx="7921625" cy="576263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2800" i="1" dirty="0" smtClean="0">
                <a:solidFill>
                  <a:schemeClr val="accent1">
                    <a:tint val="88000"/>
                    <a:satMod val="150000"/>
                  </a:schemeClr>
                </a:solidFill>
              </a:rPr>
              <a:t/>
            </a:r>
            <a:br>
              <a:rPr lang="ru-RU" sz="2800" i="1" dirty="0" smtClean="0">
                <a:solidFill>
                  <a:schemeClr val="accent1">
                    <a:tint val="88000"/>
                    <a:satMod val="150000"/>
                  </a:schemeClr>
                </a:solidFill>
              </a:rPr>
            </a:br>
            <a:r>
              <a:rPr lang="ru-RU" sz="2400" i="1" dirty="0" smtClean="0"/>
              <a:t/>
            </a:r>
            <a:br>
              <a:rPr lang="ru-RU" sz="2400" i="1" dirty="0" smtClean="0"/>
            </a:br>
            <a:r>
              <a:rPr lang="ru-RU" sz="3200" i="1" dirty="0">
                <a:solidFill>
                  <a:schemeClr val="accent1">
                    <a:lumMod val="75000"/>
                  </a:schemeClr>
                </a:solidFill>
              </a:rPr>
              <a:t>Доходы  от  использования  имущества</a:t>
            </a:r>
            <a:r>
              <a:rPr lang="ru-RU" sz="2400" i="1" dirty="0" smtClean="0">
                <a:solidFill>
                  <a:schemeClr val="accent1">
                    <a:lumMod val="75000"/>
                  </a:schemeClr>
                </a:solidFill>
              </a:rPr>
              <a:t/>
            </a:r>
            <a:br>
              <a:rPr lang="ru-RU" sz="2400" i="1" dirty="0" smtClean="0">
                <a:solidFill>
                  <a:schemeClr val="accent1">
                    <a:lumMod val="75000"/>
                  </a:schemeClr>
                </a:solidFill>
              </a:rPr>
            </a:br>
            <a:endParaRPr lang="ru-RU" sz="2400" i="1" dirty="0" smtClean="0">
              <a:solidFill>
                <a:schemeClr val="accent1">
                  <a:lumMod val="75000"/>
                </a:schemeClr>
              </a:solidFill>
            </a:endParaRPr>
          </a:p>
        </p:txBody>
      </p:sp>
      <p:graphicFrame>
        <p:nvGraphicFramePr>
          <p:cNvPr id="8195" name="Object 3"/>
          <p:cNvGraphicFramePr>
            <a:graphicFrameLocks noGrp="1" noChangeAspect="1"/>
          </p:cNvGraphicFramePr>
          <p:nvPr>
            <p:ph type="chart" idx="1"/>
            <p:extLst>
              <p:ext uri="{D42A27DB-BD31-4B8C-83A1-F6EECF244321}">
                <p14:modId xmlns:p14="http://schemas.microsoft.com/office/powerpoint/2010/main" val="802912552"/>
              </p:ext>
            </p:extLst>
          </p:nvPr>
        </p:nvGraphicFramePr>
        <p:xfrm>
          <a:off x="755650" y="1916113"/>
          <a:ext cx="7934325" cy="4381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395" name="Лист" r:id="rId3" imgW="7934285" imgH="4381358" progId="Excel.Sheet.8">
                  <p:embed/>
                </p:oleObj>
              </mc:Choice>
              <mc:Fallback>
                <p:oleObj name="Лист" r:id="rId3" imgW="7934285" imgH="4381358" progId="Excel.Sheet.8">
                  <p:embed/>
                  <p:pic>
                    <p:nvPicPr>
                      <p:cNvPr id="0" name="Object 3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55650" y="1916113"/>
                        <a:ext cx="7934325" cy="4381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>
            <a:spLocks noGrp="1" noChangeArrowheads="1"/>
          </p:cNvSpPr>
          <p:nvPr>
            <p:ph type="title"/>
          </p:nvPr>
        </p:nvSpPr>
        <p:spPr>
          <a:xfrm>
            <a:off x="827584" y="404664"/>
            <a:ext cx="7793037" cy="839688"/>
          </a:xfrm>
        </p:spPr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200" i="1" dirty="0" smtClean="0">
                <a:solidFill>
                  <a:schemeClr val="accent1">
                    <a:lumMod val="75000"/>
                  </a:schemeClr>
                </a:solidFill>
              </a:rPr>
              <a:t>Доходы  </a:t>
            </a:r>
            <a:r>
              <a:rPr lang="ru-RU" sz="3200" i="1" dirty="0">
                <a:solidFill>
                  <a:schemeClr val="accent1">
                    <a:lumMod val="75000"/>
                  </a:schemeClr>
                </a:solidFill>
              </a:rPr>
              <a:t>от  </a:t>
            </a:r>
            <a:r>
              <a:rPr lang="ru-RU" sz="3200" i="1" dirty="0" smtClean="0">
                <a:solidFill>
                  <a:schemeClr val="accent1">
                    <a:lumMod val="75000"/>
                  </a:schemeClr>
                </a:solidFill>
              </a:rPr>
              <a:t>реализации  имущества</a:t>
            </a:r>
            <a:endParaRPr lang="ru-RU" sz="2400" i="1" dirty="0" smtClean="0">
              <a:solidFill>
                <a:schemeClr val="accent1">
                  <a:lumMod val="75000"/>
                </a:schemeClr>
              </a:solidFill>
            </a:endParaRPr>
          </a:p>
        </p:txBody>
      </p:sp>
      <p:graphicFrame>
        <p:nvGraphicFramePr>
          <p:cNvPr id="9219" name="Диаграмма 2"/>
          <p:cNvGraphicFramePr>
            <a:graphicFrameLocks noGrp="1"/>
          </p:cNvGraphicFramePr>
          <p:nvPr>
            <p:ph type="chart" idx="1"/>
            <p:extLst>
              <p:ext uri="{D42A27DB-BD31-4B8C-83A1-F6EECF244321}">
                <p14:modId xmlns:p14="http://schemas.microsoft.com/office/powerpoint/2010/main" val="302688311"/>
              </p:ext>
            </p:extLst>
          </p:nvPr>
        </p:nvGraphicFramePr>
        <p:xfrm>
          <a:off x="812800" y="1727200"/>
          <a:ext cx="7658100" cy="3967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419" name="Лист" r:id="rId4" imgW="8200845" imgH="4247994" progId="Excel.Sheet.8">
                  <p:embed/>
                </p:oleObj>
              </mc:Choice>
              <mc:Fallback>
                <p:oleObj name="Лист" r:id="rId4" imgW="8200845" imgH="4247994" progId="Excel.Sheet.8">
                  <p:embed/>
                  <p:pic>
                    <p:nvPicPr>
                      <p:cNvPr id="0" name="Диаграмма 2"/>
                      <p:cNvPicPr>
                        <a:picLocks noGrp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12800" y="1727200"/>
                        <a:ext cx="7658100" cy="39671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ChangeArrowheads="1"/>
          </p:cNvSpPr>
          <p:nvPr>
            <p:ph type="title"/>
          </p:nvPr>
        </p:nvSpPr>
        <p:spPr>
          <a:xfrm>
            <a:off x="251520" y="1484784"/>
            <a:ext cx="8640762" cy="865188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altLang="ru-RU" sz="2500" i="1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/>
            </a:r>
            <a:br>
              <a:rPr lang="ru-RU" altLang="ru-RU" sz="2500" i="1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</a:br>
            <a:r>
              <a:rPr lang="ru-RU" altLang="ru-RU" sz="2900" i="1" dirty="0" smtClean="0">
                <a:solidFill>
                  <a:schemeClr val="accent1">
                    <a:lumMod val="75000"/>
                  </a:schemeClr>
                </a:solidFill>
              </a:rPr>
              <a:t>Штрафы, санкции, возмещение  ущерба</a:t>
            </a:r>
            <a:r>
              <a:rPr lang="ru-RU" altLang="ru-RU" sz="2100" i="1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/>
            </a:r>
            <a:br>
              <a:rPr lang="ru-RU" altLang="ru-RU" sz="2100" i="1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</a:br>
            <a:endParaRPr lang="ru-RU" altLang="ru-RU" sz="2100" i="1" dirty="0" smtClean="0">
              <a:solidFill>
                <a:schemeClr val="accent3">
                  <a:lumMod val="20000"/>
                  <a:lumOff val="80000"/>
                </a:schemeClr>
              </a:solidFill>
            </a:endParaRPr>
          </a:p>
        </p:txBody>
      </p:sp>
      <p:graphicFrame>
        <p:nvGraphicFramePr>
          <p:cNvPr id="10243" name="Object 3"/>
          <p:cNvGraphicFramePr>
            <a:graphicFrameLocks noGrp="1" noChangeAspect="1"/>
          </p:cNvGraphicFramePr>
          <p:nvPr>
            <p:ph type="chart" idx="1"/>
            <p:extLst>
              <p:ext uri="{D42A27DB-BD31-4B8C-83A1-F6EECF244321}">
                <p14:modId xmlns:p14="http://schemas.microsoft.com/office/powerpoint/2010/main" val="237977487"/>
              </p:ext>
            </p:extLst>
          </p:nvPr>
        </p:nvGraphicFramePr>
        <p:xfrm>
          <a:off x="323850" y="1557338"/>
          <a:ext cx="7934325" cy="4543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41" name="Лист" r:id="rId4" imgW="7934285" imgH="4543309" progId="Excel.Sheet.8">
                  <p:embed/>
                </p:oleObj>
              </mc:Choice>
              <mc:Fallback>
                <p:oleObj name="Лист" r:id="rId4" imgW="7934285" imgH="4543309" progId="Excel.Sheet.8">
                  <p:embed/>
                  <p:pic>
                    <p:nvPicPr>
                      <p:cNvPr id="0" name="Object 3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3850" y="1557338"/>
                        <a:ext cx="7934325" cy="45434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сполнительная">
  <a:themeElements>
    <a:clrScheme name="Исполнительная">
      <a:dk1>
        <a:sysClr val="windowText" lastClr="000000"/>
      </a:dk1>
      <a:lt1>
        <a:sysClr val="window" lastClr="FFFFFF"/>
      </a:lt1>
      <a:dk2>
        <a:srgbClr val="2F5897"/>
      </a:dk2>
      <a:lt2>
        <a:srgbClr val="E4E9EF"/>
      </a:lt2>
      <a:accent1>
        <a:srgbClr val="6076B4"/>
      </a:accent1>
      <a:accent2>
        <a:srgbClr val="9C5252"/>
      </a:accent2>
      <a:accent3>
        <a:srgbClr val="E68422"/>
      </a:accent3>
      <a:accent4>
        <a:srgbClr val="846648"/>
      </a:accent4>
      <a:accent5>
        <a:srgbClr val="63891F"/>
      </a:accent5>
      <a:accent6>
        <a:srgbClr val="758085"/>
      </a:accent6>
      <a:hlink>
        <a:srgbClr val="3399FF"/>
      </a:hlink>
      <a:folHlink>
        <a:srgbClr val="B2B2B2"/>
      </a:folHlink>
    </a:clrScheme>
    <a:fontScheme name="Исполнительн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Исполнитель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50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50000">
              <a:schemeClr val="phClr">
                <a:tint val="80000"/>
                <a:satMod val="250000"/>
              </a:schemeClr>
            </a:gs>
            <a:gs pos="76000">
              <a:schemeClr val="phClr">
                <a:tint val="90000"/>
                <a:shade val="90000"/>
                <a:satMod val="200000"/>
              </a:schemeClr>
            </a:gs>
            <a:gs pos="92000">
              <a:schemeClr val="phClr">
                <a:tint val="90000"/>
                <a:shade val="70000"/>
                <a:satMod val="250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Executive</Template>
  <TotalTime>7893</TotalTime>
  <Words>267</Words>
  <Application>Microsoft Office PowerPoint</Application>
  <PresentationFormat>Экран (4:3)</PresentationFormat>
  <Paragraphs>112</Paragraphs>
  <Slides>15</Slides>
  <Notes>8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2</vt:i4>
      </vt:variant>
      <vt:variant>
        <vt:lpstr>Заголовки слайдов</vt:lpstr>
      </vt:variant>
      <vt:variant>
        <vt:i4>15</vt:i4>
      </vt:variant>
    </vt:vector>
  </HeadingPairs>
  <TitlesOfParts>
    <vt:vector size="18" baseType="lpstr">
      <vt:lpstr>Исполнительная</vt:lpstr>
      <vt:lpstr>Microsoft Excel 97-2003 Worksheet</vt:lpstr>
      <vt:lpstr>Лист</vt:lpstr>
      <vt:lpstr>Доходы бюджета Городского округа «город Ирбит» Свердловской области                                                      (в млн. рублей)</vt:lpstr>
      <vt:lpstr>Налог на доходы физических лиц</vt:lpstr>
      <vt:lpstr>Налог, взимаемый в связи с применением упрощенной системы налогообложения</vt:lpstr>
      <vt:lpstr>Патентная система налогообложения </vt:lpstr>
      <vt:lpstr>Земельный налог</vt:lpstr>
      <vt:lpstr>Государственная пошлина</vt:lpstr>
      <vt:lpstr>  Доходы  от  использования  имущества </vt:lpstr>
      <vt:lpstr>Доходы  от  реализации  имущества</vt:lpstr>
      <vt:lpstr> Штрафы, санкции, возмещение  ущерба </vt:lpstr>
      <vt:lpstr>Структура Межбюджетных трансфертов                                                                                                                                                                               ( тыс. руб.)</vt:lpstr>
      <vt:lpstr>Объем расходов бюджета</vt:lpstr>
      <vt:lpstr>Расходы бюджета в динамике</vt:lpstr>
      <vt:lpstr>Плановый дефицит бюджета                                                                                                                                                            (в млн. руб.)</vt:lpstr>
      <vt:lpstr> Структура расходов  (2024-2026 годы)                                                                               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1</dc:creator>
  <cp:lastModifiedBy>NElena</cp:lastModifiedBy>
  <cp:revision>673</cp:revision>
  <cp:lastPrinted>2014-11-25T10:33:47Z</cp:lastPrinted>
  <dcterms:created xsi:type="dcterms:W3CDTF">2012-12-04T12:39:29Z</dcterms:created>
  <dcterms:modified xsi:type="dcterms:W3CDTF">2026-03-25T06:24:16Z</dcterms:modified>
</cp:coreProperties>
</file>