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9667" r:id="rId1"/>
  </p:sldMasterIdLst>
  <p:notesMasterIdLst>
    <p:notesMasterId r:id="rId17"/>
  </p:notesMasterIdLst>
  <p:sldIdLst>
    <p:sldId id="319" r:id="rId2"/>
    <p:sldId id="320" r:id="rId3"/>
    <p:sldId id="362" r:id="rId4"/>
    <p:sldId id="312" r:id="rId5"/>
    <p:sldId id="325" r:id="rId6"/>
    <p:sldId id="370" r:id="rId7"/>
    <p:sldId id="314" r:id="rId8"/>
    <p:sldId id="324" r:id="rId9"/>
    <p:sldId id="316" r:id="rId10"/>
    <p:sldId id="327" r:id="rId11"/>
    <p:sldId id="368" r:id="rId12"/>
    <p:sldId id="367" r:id="rId13"/>
    <p:sldId id="366" r:id="rId14"/>
    <p:sldId id="365" r:id="rId15"/>
    <p:sldId id="369" r:id="rId16"/>
  </p:sldIdLst>
  <p:sldSz cx="9144000" cy="6858000" type="screen4x3"/>
  <p:notesSz cx="6781800" cy="9926638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81" autoAdjust="0"/>
    <p:restoredTop sz="97118" autoAdjust="0"/>
  </p:normalViewPr>
  <p:slideViewPr>
    <p:cSldViewPr>
      <p:cViewPr>
        <p:scale>
          <a:sx n="100" d="100"/>
          <a:sy n="100" d="100"/>
        </p:scale>
        <p:origin x="-989" y="-5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18" y="138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2022 год</c:v>
                </c:pt>
              </c:strCache>
            </c:strRef>
          </c:tx>
          <c:spPr>
            <a:solidFill>
              <a:schemeClr val="bg2">
                <a:lumMod val="9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4.5612748008841929E-3"/>
                  <c:y val="-2.4840745394486684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299.39999999999998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2023 год</c:v>
                </c:pt>
              </c:strCache>
            </c:strRef>
          </c:tx>
          <c:spPr>
            <a:solidFill>
              <a:schemeClr val="tx1">
                <a:lumMod val="50000"/>
                <a:lumOff val="5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2836576587275743E-2"/>
                  <c:y val="-1.674755230639475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General</c:formatCode>
                <c:ptCount val="1"/>
                <c:pt idx="0">
                  <c:v>164.8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2024 год</c:v>
                </c:pt>
              </c:strCache>
            </c:strRef>
          </c:tx>
          <c:spPr>
            <a:solidFill>
              <a:schemeClr val="tx2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0642974535396451E-2"/>
                  <c:y val="-2.732481993393535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374.9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2025 год</c:v>
                </c:pt>
              </c:strCache>
            </c:strRef>
          </c:tx>
          <c:spPr>
            <a:solidFill>
              <a:schemeClr val="accent2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9.1225496017683858E-3"/>
                  <c:y val="-3.229296901283273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Лист1!$E$2</c:f>
              <c:numCache>
                <c:formatCode>General</c:formatCode>
                <c:ptCount val="1"/>
                <c:pt idx="0">
                  <c:v>254.5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2026 год</c:v>
                </c:pt>
              </c:strCache>
            </c:strRef>
          </c:tx>
          <c:spPr>
            <a:solidFill>
              <a:schemeClr val="accent3">
                <a:lumMod val="40000"/>
                <a:lumOff val="6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8749952112600516E-2"/>
                  <c:y val="-3.045005953955037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Лист1!$F$2</c:f>
              <c:numCache>
                <c:formatCode>General</c:formatCode>
                <c:ptCount val="1"/>
                <c:pt idx="0">
                  <c:v>386.6</c:v>
                </c:pt>
              </c:numCache>
            </c:numRef>
          </c:val>
        </c:ser>
        <c:ser>
          <c:idx val="5"/>
          <c:order val="5"/>
          <c:tx>
            <c:strRef>
              <c:f>Лист1!$G$1</c:f>
              <c:strCache>
                <c:ptCount val="1"/>
                <c:pt idx="0">
                  <c:v>2027 год</c:v>
                </c:pt>
              </c:strCache>
            </c:strRef>
          </c:tx>
          <c:spPr>
            <a:solidFill>
              <a:schemeClr val="accent5">
                <a:lumMod val="60000"/>
                <a:lumOff val="40000"/>
              </a:schemeClr>
            </a:solidFill>
          </c:spPr>
          <c:invertIfNegative val="0"/>
          <c:dLbls>
            <c:dLbl>
              <c:idx val="0"/>
              <c:layout>
                <c:manualLayout>
                  <c:x val="1.7229527178972453E-2"/>
                  <c:y val="-2.2998031517624803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Лист1!$G$2</c:f>
              <c:numCache>
                <c:formatCode>General</c:formatCode>
                <c:ptCount val="1"/>
                <c:pt idx="0">
                  <c:v>169.5</c:v>
                </c:pt>
              </c:numCache>
            </c:numRef>
          </c:val>
        </c:ser>
        <c:ser>
          <c:idx val="6"/>
          <c:order val="6"/>
          <c:tx>
            <c:strRef>
              <c:f>Лист1!$H$1</c:f>
              <c:strCache>
                <c:ptCount val="1"/>
                <c:pt idx="0">
                  <c:v>2028 год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1.5651158491968215E-2"/>
                  <c:y val="-2.427957926427580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Лист1!$H$2</c:f>
              <c:numCache>
                <c:formatCode>General</c:formatCode>
                <c:ptCount val="1"/>
                <c:pt idx="0">
                  <c:v>86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197367808"/>
        <c:axId val="56059008"/>
        <c:axId val="0"/>
      </c:bar3DChart>
      <c:catAx>
        <c:axId val="19736780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56059008"/>
        <c:crosses val="autoZero"/>
        <c:auto val="1"/>
        <c:lblAlgn val="ctr"/>
        <c:lblOffset val="100"/>
        <c:noMultiLvlLbl val="0"/>
      </c:catAx>
      <c:valAx>
        <c:axId val="5605900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97367808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0FC1AA2-872C-498B-B975-442F4E4AD4E4}" type="datetimeFigureOut">
              <a:rPr lang="ru-RU"/>
              <a:pPr>
                <a:defRPr/>
              </a:pPr>
              <a:t>25.06.2026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9638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7863" y="4714875"/>
            <a:ext cx="5426075" cy="44672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1750" y="9428163"/>
            <a:ext cx="2938463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E3056F8E-6A8B-45E6-A4DF-4818A6AFC0C0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289100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7F2A6FA-6B95-4956-8F83-F110ADEAD029}" type="slidenum">
              <a:rPr lang="ru-RU" altLang="ru-RU" smtClean="0"/>
              <a:pPr/>
              <a:t>1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7566C2D4-1B34-444B-8F9F-AF3C5AC2DEC7}" type="slidenum">
              <a:rPr lang="ru-RU" altLang="ru-RU" smtClean="0"/>
              <a:pPr/>
              <a:t>2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B45AFE33-3019-4D95-B885-4E0A493DD45C}" type="slidenum">
              <a:rPr lang="ru-RU" altLang="ru-RU" smtClean="0"/>
              <a:pPr/>
              <a:t>3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dirty="0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70FEECD-31B8-45CF-854A-D7356780EBD6}" type="slidenum">
              <a:rPr lang="ru-RU" altLang="ru-RU" smtClean="0"/>
              <a:pPr/>
              <a:t>4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150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150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32DFACC3-68F7-49FF-B2DB-28FE8A48C5ED}" type="slidenum">
              <a:rPr lang="ru-RU" altLang="ru-RU" smtClean="0"/>
              <a:pPr/>
              <a:t>8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alt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23B9BA4E-4E47-46EA-A48B-96680B0F7908}" type="slidenum">
              <a:rPr lang="ru-RU" altLang="ru-RU" smtClean="0"/>
              <a:pPr/>
              <a:t>9</a:t>
            </a:fld>
            <a:endParaRPr lang="ru-RU" altLang="ru-RU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3B5195FB-5631-4943-8DE1-F865F1355279}" type="slidenum">
              <a:rPr lang="ru-RU" altLang="ru-RU" smtClean="0">
                <a:solidFill>
                  <a:srgbClr val="000000"/>
                </a:solidFill>
                <a:latin typeface="Calibri" pitchFamily="34" charset="0"/>
              </a:rPr>
              <a:pPr eaLnBrk="1" hangingPunct="1"/>
              <a:t>10</a:t>
            </a:fld>
            <a:endParaRPr lang="ru-RU" altLang="ru-RU" smtClean="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fld id="{41C4D206-2F2A-4566-8576-93DCECA860F4}" type="slidenum">
              <a:rPr lang="ru-RU" altLang="ru-RU" smtClean="0">
                <a:latin typeface="Calibri" pitchFamily="34" charset="0"/>
              </a:rPr>
              <a:pPr/>
              <a:t>14</a:t>
            </a:fld>
            <a:endParaRPr lang="ru-RU" altLang="ru-RU" smtClean="0">
              <a:latin typeface="Calibri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CA165EBC-0579-4A89-BC32-1C3379DD081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AC33434-8DB5-43C1-8112-575066A89CF8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D2AAE7B-4B26-41A8-B52B-FEDC581E367C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1182688" y="2017713"/>
            <a:ext cx="7772400" cy="4114800"/>
          </a:xfrm>
        </p:spPr>
        <p:txBody>
          <a:bodyPr>
            <a:normAutofit/>
          </a:bodyPr>
          <a:lstStyle/>
          <a:p>
            <a:pPr lvl="0"/>
            <a:endParaRPr lang="ru-RU" noProof="0" dirty="0" smtClean="0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CFAAC0-1FB7-404A-BA27-522351637DE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9485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B543BF4-0B73-484E-AA4B-62BA06D2E87A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960A2-76CD-4D07-AC58-28188D408374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BC9105-A489-4DF8-9C29-203ADE16082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3783937-F083-47AD-A436-7A1F18C23280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BC51919-AB79-47A7-8306-B42FF7BDB4A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E517C2-E1E8-4A6C-81CB-D7F91726642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21F6328-ED60-46FF-AADF-0D1F22FC40AD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0942C42-E5D0-4E3A-86FC-D309A816C302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pPr>
              <a:defRPr/>
            </a:pPr>
            <a:fld id="{C9ABC7FF-A847-4326-836E-9CFDF55D41F6}" type="slidenum">
              <a:rPr lang="ru-RU" smtClean="0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668" r:id="rId1"/>
    <p:sldLayoutId id="2147489669" r:id="rId2"/>
    <p:sldLayoutId id="2147489670" r:id="rId3"/>
    <p:sldLayoutId id="2147489671" r:id="rId4"/>
    <p:sldLayoutId id="2147489672" r:id="rId5"/>
    <p:sldLayoutId id="2147489673" r:id="rId6"/>
    <p:sldLayoutId id="2147489674" r:id="rId7"/>
    <p:sldLayoutId id="2147489675" r:id="rId8"/>
    <p:sldLayoutId id="2147489676" r:id="rId9"/>
    <p:sldLayoutId id="2147489677" r:id="rId10"/>
    <p:sldLayoutId id="2147489678" r:id="rId11"/>
    <p:sldLayoutId id="2147489679" r:id="rId12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.emf"/><Relationship Id="rId4" Type="http://schemas.openxmlformats.org/officeDocument/2006/relationships/oleObject" Target="../embeddings/Microsoft_Excel_97-2003_Worksheet1.xls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1.emf"/><Relationship Id="rId4" Type="http://schemas.openxmlformats.org/officeDocument/2006/relationships/oleObject" Target="../embeddings/Microsoft_Excel_97-2003_Worksheet10.xls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2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12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3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4.emf"/><Relationship Id="rId4" Type="http://schemas.openxmlformats.org/officeDocument/2006/relationships/oleObject" Target="../embeddings/Microsoft_Excel_97-2003_Worksheet13.xls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3.emf"/><Relationship Id="rId4" Type="http://schemas.openxmlformats.org/officeDocument/2006/relationships/oleObject" Target="../embeddings/Microsoft_Excel_97-2003_Worksheet2.xls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4.emf"/><Relationship Id="rId4" Type="http://schemas.openxmlformats.org/officeDocument/2006/relationships/oleObject" Target="../embeddings/Microsoft_Excel_97-2003_Worksheet3.xls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5.emf"/><Relationship Id="rId4" Type="http://schemas.openxmlformats.org/officeDocument/2006/relationships/oleObject" Target="../embeddings/Microsoft_Excel_97-2003_Worksheet4.xls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5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6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7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Excel_97-2003_Worksheet7.xls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8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9.emf"/><Relationship Id="rId4" Type="http://schemas.openxmlformats.org/officeDocument/2006/relationships/oleObject" Target="../embeddings/Microsoft_Excel_97-2003_Worksheet8.xls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0.emf"/><Relationship Id="rId4" Type="http://schemas.openxmlformats.org/officeDocument/2006/relationships/oleObject" Target="../embeddings/Microsoft_Excel_97-2003_Worksheet9.xls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Заголовок 1"/>
          <p:cNvSpPr>
            <a:spLocks noGrp="1"/>
          </p:cNvSpPr>
          <p:nvPr>
            <p:ph type="title"/>
          </p:nvPr>
        </p:nvSpPr>
        <p:spPr>
          <a:xfrm>
            <a:off x="971550" y="214313"/>
            <a:ext cx="7972425" cy="19192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Доходы бюджета Городского округа «город Ирбит» Свердловской области </a:t>
            </a:r>
            <a:b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</a:br>
            <a:r>
              <a:rPr lang="ru-RU" sz="3000" i="1" dirty="0" smtClean="0">
                <a:solidFill>
                  <a:schemeClr val="accent1">
                    <a:lumMod val="75000"/>
                  </a:schemeClr>
                </a:solidFill>
              </a:rPr>
              <a:t>                                                    </a:t>
            </a:r>
            <a:r>
              <a:rPr lang="ru-RU" sz="1800" i="1" dirty="0" smtClean="0">
                <a:solidFill>
                  <a:schemeClr val="accent1">
                    <a:lumMod val="75000"/>
                  </a:schemeClr>
                </a:solidFill>
              </a:rPr>
              <a:t>(в млн. рублей)</a:t>
            </a:r>
            <a:endParaRPr lang="ru-RU" sz="1800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3075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289354840"/>
              </p:ext>
            </p:extLst>
          </p:nvPr>
        </p:nvGraphicFramePr>
        <p:xfrm>
          <a:off x="2012950" y="2022475"/>
          <a:ext cx="5976938" cy="3889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80" name="Лист" r:id="rId4" imgW="7743837" imgH="5038711" progId="Excel.Sheet.8">
                  <p:embed/>
                </p:oleObj>
              </mc:Choice>
              <mc:Fallback>
                <p:oleObj name="Лист" r:id="rId4" imgW="7743837" imgH="5038711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12950" y="2022475"/>
                        <a:ext cx="5976938" cy="38893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980728"/>
            <a:ext cx="7705725" cy="100806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7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Структура Межбюджетных трансфертов</a:t>
            </a:r>
            <a: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                                                                                     ( тыс. руб.)</a:t>
            </a:r>
            <a:endParaRPr lang="ru-RU" sz="1200" dirty="0">
              <a:solidFill>
                <a:schemeClr val="tx1">
                  <a:lumMod val="75000"/>
                  <a:lumOff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94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388350" y="6610350"/>
            <a:ext cx="588963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30945BB1-7137-4790-B976-AEE3A12AE0F8}" type="slidenum">
              <a:rPr lang="ru-RU" altLang="ru-RU" sz="1400" b="1" smtClean="0">
                <a:solidFill>
                  <a:srgbClr val="000000"/>
                </a:solidFill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10</a:t>
            </a:fld>
            <a:endParaRPr lang="ru-RU" altLang="ru-RU" sz="1400" b="1" smtClean="0">
              <a:solidFill>
                <a:srgbClr val="000000"/>
              </a:solidFill>
              <a:latin typeface="Calibri" pitchFamily="34" charset="0"/>
            </a:endParaRPr>
          </a:p>
        </p:txBody>
      </p:sp>
      <p:graphicFrame>
        <p:nvGraphicFramePr>
          <p:cNvPr id="11267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1135475003"/>
              </p:ext>
            </p:extLst>
          </p:nvPr>
        </p:nvGraphicFramePr>
        <p:xfrm>
          <a:off x="554038" y="2345779"/>
          <a:ext cx="38481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506" name="Лист" r:id="rId4" imgW="3848148" imgH="3819625" progId="Excel.Sheet.8">
                  <p:embed/>
                </p:oleObj>
              </mc:Choice>
              <mc:Fallback>
                <p:oleObj name="Лист" r:id="rId4" imgW="3848148" imgH="3819625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038" y="2345779"/>
                        <a:ext cx="38481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3" name="Объект 12"/>
          <p:cNvGraphicFramePr>
            <a:graphicFrameLocks noGrp="1"/>
          </p:cNvGraphicFramePr>
          <p:nvPr>
            <p:ph sz="quarter" idx="14"/>
            <p:extLst>
              <p:ext uri="{D42A27DB-BD31-4B8C-83A1-F6EECF244321}">
                <p14:modId xmlns:p14="http://schemas.microsoft.com/office/powerpoint/2010/main" val="236939796"/>
              </p:ext>
            </p:extLst>
          </p:nvPr>
        </p:nvGraphicFramePr>
        <p:xfrm>
          <a:off x="4787900" y="1989138"/>
          <a:ext cx="3744913" cy="38877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4509"/>
                <a:gridCol w="1352601"/>
                <a:gridCol w="1247803"/>
              </a:tblGrid>
              <a:tr h="884647">
                <a:tc>
                  <a:txBody>
                    <a:bodyPr/>
                    <a:lstStyle/>
                    <a:p>
                      <a:endParaRPr lang="ru-RU" sz="140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2025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(факт)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2026 год</a:t>
                      </a:r>
                    </a:p>
                    <a:p>
                      <a:pPr algn="ctr"/>
                      <a:r>
                        <a:rPr lang="ru-RU" sz="1400" b="1" i="0" baseline="0" dirty="0" smtClean="0">
                          <a:solidFill>
                            <a:schemeClr val="tx1"/>
                          </a:solidFill>
                        </a:rPr>
                        <a:t>(план)</a:t>
                      </a:r>
                      <a:endParaRPr lang="ru-RU" sz="1400" b="1" i="0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bg2"/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Дотации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1 490 395,4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458 647,0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tx2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Субсидии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388 628,9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339 459,2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58722">
                <a:tc>
                  <a:txBody>
                    <a:bodyPr/>
                    <a:lstStyle/>
                    <a:p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Субвенции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1 156 870,3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1 278 948,1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1326975">
                <a:tc>
                  <a:txBody>
                    <a:bodyPr/>
                    <a:lstStyle/>
                    <a:p>
                      <a:r>
                        <a:rPr lang="ru-RU" sz="1200" b="1" baseline="0" dirty="0" err="1" smtClean="0">
                          <a:solidFill>
                            <a:schemeClr val="tx1"/>
                          </a:solidFill>
                        </a:rPr>
                        <a:t>Межбюд-жетные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</a:rPr>
                        <a:t> трансферты</a:t>
                      </a:r>
                      <a:endParaRPr lang="ru-RU" sz="12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indent="0" algn="ctr">
                        <a:buNone/>
                      </a:pPr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182 498,2</a:t>
                      </a: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baseline="0" dirty="0" smtClean="0">
                          <a:solidFill>
                            <a:schemeClr val="tx1"/>
                          </a:solidFill>
                        </a:rPr>
                        <a:t>312 520,8</a:t>
                      </a:r>
                      <a:endParaRPr lang="ru-RU" sz="1400" b="1" baseline="0" dirty="0">
                        <a:solidFill>
                          <a:schemeClr val="tx1"/>
                        </a:solidFill>
                      </a:endParaRPr>
                    </a:p>
                  </a:txBody>
                  <a:tcPr marL="91449" marR="91449" marT="45711" marB="45711">
                    <a:solidFill>
                      <a:schemeClr val="accent5">
                        <a:lumMod val="60000"/>
                        <a:lumOff val="4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1295" name="TextBox 5"/>
          <p:cNvSpPr txBox="1">
            <a:spLocks noChangeArrowheads="1"/>
          </p:cNvSpPr>
          <p:nvPr/>
        </p:nvSpPr>
        <p:spPr bwMode="auto">
          <a:xfrm>
            <a:off x="2484438" y="1768475"/>
            <a:ext cx="2016125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2 389 575,1 тыс</a:t>
            </a:r>
            <a:r>
              <a:rPr lang="ru-RU" altLang="ru-RU" sz="1100" b="1" dirty="0">
                <a:latin typeface="Liberation Serif" pitchFamily="18" charset="0"/>
              </a:rPr>
              <a:t>. руб.</a:t>
            </a:r>
          </a:p>
        </p:txBody>
      </p:sp>
      <p:sp>
        <p:nvSpPr>
          <p:cNvPr id="11296" name="TextBox 6"/>
          <p:cNvSpPr txBox="1">
            <a:spLocks noChangeArrowheads="1"/>
          </p:cNvSpPr>
          <p:nvPr/>
        </p:nvSpPr>
        <p:spPr bwMode="auto">
          <a:xfrm>
            <a:off x="468313" y="1768475"/>
            <a:ext cx="1727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100" b="1" dirty="0" smtClean="0">
                <a:latin typeface="Liberation Serif" pitchFamily="18" charset="0"/>
              </a:rPr>
              <a:t>3 218 392,8 тыс</a:t>
            </a:r>
            <a:r>
              <a:rPr lang="ru-RU" altLang="ru-RU" sz="1100" b="1" dirty="0">
                <a:latin typeface="Liberation Serif" pitchFamily="18" charset="0"/>
              </a:rPr>
              <a:t>. руб.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793037" cy="766763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Объем расходов бюджета</a:t>
            </a:r>
          </a:p>
        </p:txBody>
      </p:sp>
      <p:graphicFrame>
        <p:nvGraphicFramePr>
          <p:cNvPr id="12291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5521278"/>
              </p:ext>
            </p:extLst>
          </p:nvPr>
        </p:nvGraphicFramePr>
        <p:xfrm>
          <a:off x="739775" y="1797050"/>
          <a:ext cx="7680325" cy="4151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496" name="Лист" r:id="rId3" imgW="8671637" imgH="4686218" progId="Excel.Sheet.8">
                  <p:embed/>
                </p:oleObj>
              </mc:Choice>
              <mc:Fallback>
                <p:oleObj name="Лист" r:id="rId3" imgW="8671637" imgH="4686218" progId="Excel.Sheet.8">
                  <p:embed/>
                  <p:pic>
                    <p:nvPicPr>
                      <p:cNvPr id="0" name="Объект 4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39775" y="1797050"/>
                        <a:ext cx="7680325" cy="41513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92" name="TextBox 3"/>
          <p:cNvSpPr txBox="1">
            <a:spLocks noChangeArrowheads="1"/>
          </p:cNvSpPr>
          <p:nvPr/>
        </p:nvSpPr>
        <p:spPr bwMode="auto">
          <a:xfrm>
            <a:off x="7308850" y="1169988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793037" cy="839788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4000" dirty="0" smtClean="0">
                <a:latin typeface="Liberation Serif" panose="02020603050405020304" pitchFamily="18" charset="0"/>
              </a:rPr>
              <a:t>Расходы бюджета в динамике</a:t>
            </a:r>
          </a:p>
        </p:txBody>
      </p:sp>
      <p:graphicFrame>
        <p:nvGraphicFramePr>
          <p:cNvPr id="13315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8491589"/>
              </p:ext>
            </p:extLst>
          </p:nvPr>
        </p:nvGraphicFramePr>
        <p:xfrm>
          <a:off x="839788" y="1711325"/>
          <a:ext cx="7456487" cy="4302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520" name="Лист" r:id="rId3" imgW="8717219" imgH="5029118" progId="Excel.Sheet.8">
                  <p:embed/>
                </p:oleObj>
              </mc:Choice>
              <mc:Fallback>
                <p:oleObj name="Лист" r:id="rId3" imgW="8717219" imgH="5029118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39788" y="1711325"/>
                        <a:ext cx="7456487" cy="4302125"/>
                      </a:xfrm>
                      <a:prstGeom prst="rect">
                        <a:avLst/>
                      </a:prstGeom>
                      <a:solidFill>
                        <a:srgbClr val="A6A6A6"/>
                      </a:solidFill>
                      <a:ln>
                        <a:noFill/>
                      </a:ln>
                      <a:extLs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6" name="TextBox 4"/>
          <p:cNvSpPr txBox="1">
            <a:spLocks noChangeArrowheads="1"/>
          </p:cNvSpPr>
          <p:nvPr/>
        </p:nvSpPr>
        <p:spPr bwMode="auto">
          <a:xfrm>
            <a:off x="7235825" y="1412875"/>
            <a:ext cx="172878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800"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539552" y="764704"/>
            <a:ext cx="8229600" cy="1600200"/>
          </a:xfrm>
        </p:spPr>
        <p:txBody>
          <a:bodyPr/>
          <a:lstStyle/>
          <a:p>
            <a:pPr eaLnBrk="1" fontAlgn="auto" hangingPunct="1">
              <a:lnSpc>
                <a:spcPct val="100000"/>
              </a:lnSpc>
              <a:spcAft>
                <a:spcPts val="0"/>
              </a:spcAft>
              <a:defRPr/>
            </a:pPr>
            <a:r>
              <a:rPr lang="ru-RU" altLang="ru-RU" dirty="0" smtClean="0">
                <a:latin typeface="Liberation Serif" panose="02020603050405020304" pitchFamily="18" charset="0"/>
              </a:rPr>
              <a:t>Плановый дефицит бюджета                       </a:t>
            </a:r>
            <a:br>
              <a:rPr lang="ru-RU" altLang="ru-RU" dirty="0" smtClean="0">
                <a:latin typeface="Liberation Serif" panose="02020603050405020304" pitchFamily="18" charset="0"/>
              </a:rPr>
            </a:br>
            <a:r>
              <a:rPr lang="ru-RU" altLang="ru-RU" sz="1600" dirty="0">
                <a:latin typeface="Liberation Serif" panose="02020603050405020304" pitchFamily="18" charset="0"/>
              </a:rPr>
              <a:t> </a:t>
            </a:r>
            <a:r>
              <a:rPr lang="ru-RU" altLang="ru-RU" sz="1600" dirty="0" smtClean="0">
                <a:latin typeface="Liberation Serif" panose="02020603050405020304" pitchFamily="18" charset="0"/>
              </a:rPr>
              <a:t>                                                                                                                                   </a:t>
            </a:r>
            <a:r>
              <a:rPr lang="ru-RU" altLang="ru-RU" sz="2000" i="1" dirty="0" smtClean="0">
                <a:latin typeface="Liberation Serif" panose="02020603050405020304" pitchFamily="18" charset="0"/>
              </a:rPr>
              <a:t>(в млн. руб.)</a:t>
            </a: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11315890"/>
              </p:ext>
            </p:extLst>
          </p:nvPr>
        </p:nvGraphicFramePr>
        <p:xfrm>
          <a:off x="539750" y="2492375"/>
          <a:ext cx="8208964" cy="30559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202"/>
                <a:gridCol w="1152128"/>
                <a:gridCol w="1152128"/>
                <a:gridCol w="1152128"/>
                <a:gridCol w="1152378"/>
              </a:tblGrid>
              <a:tr h="640124">
                <a:tc>
                  <a:txBody>
                    <a:bodyPr/>
                    <a:lstStyle/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2023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2026 год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640124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Плановый </a:t>
                      </a:r>
                      <a:r>
                        <a:rPr lang="ru-RU" sz="1800" smtClean="0">
                          <a:latin typeface="Liberation Serif" panose="02020603050405020304" pitchFamily="18" charset="0"/>
                        </a:rPr>
                        <a:t>дефицит всего,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в том числе: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109,4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174,5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141,6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80,2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118880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kern="1200" dirty="0" smtClean="0">
                          <a:solidFill>
                            <a:schemeClr val="dk1"/>
                          </a:solidFill>
                          <a:effectLst/>
                          <a:latin typeface="Liberation Serif" panose="02020603050405020304" pitchFamily="18" charset="0"/>
                          <a:ea typeface="+mn-ea"/>
                          <a:cs typeface="+mn-cs"/>
                        </a:rPr>
                        <a:t>за счет снижения остатков средств на счете по учету средств местного бюджета</a:t>
                      </a:r>
                      <a:endParaRPr lang="ru-RU" sz="1800" dirty="0" smtClean="0">
                        <a:latin typeface="Liberation Serif" panose="02020603050405020304" pitchFamily="18" charset="0"/>
                      </a:endParaRPr>
                    </a:p>
                    <a:p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74,4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147,5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141,6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59,2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  <a:tr h="586888">
                <a:tc>
                  <a:txBody>
                    <a:bodyPr/>
                    <a:lstStyle/>
                    <a:p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чистый дефицит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35,0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27,0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dirty="0" smtClean="0">
                          <a:latin typeface="Liberation Serif" panose="02020603050405020304" pitchFamily="18" charset="0"/>
                        </a:rPr>
                        <a:t>21,0</a:t>
                      </a:r>
                      <a:endParaRPr lang="ru-RU" sz="1800" dirty="0">
                        <a:latin typeface="Liberation Serif" panose="02020603050405020304" pitchFamily="18" charset="0"/>
                      </a:endParaRPr>
                    </a:p>
                  </a:txBody>
                  <a:tcPr marL="91441" marR="91441" marT="45723" marB="45723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395536" y="408781"/>
            <a:ext cx="8642350" cy="1081088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  <a:t/>
            </a:r>
            <a:br>
              <a:rPr lang="ru-RU" sz="40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ru-RU" sz="40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>Структура расходов </a:t>
            </a:r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  <a:t/>
            </a:r>
            <a:br>
              <a:rPr lang="ru-RU" sz="2400" dirty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</a:rPr>
            </a:b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</a:rPr>
              <a:t>                                                                              </a:t>
            </a:r>
            <a:endParaRPr lang="ru-RU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graphicFrame>
        <p:nvGraphicFramePr>
          <p:cNvPr id="15363" name="Объект 11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3230886113"/>
              </p:ext>
            </p:extLst>
          </p:nvPr>
        </p:nvGraphicFramePr>
        <p:xfrm>
          <a:off x="251520" y="1412776"/>
          <a:ext cx="3888432" cy="50405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572" name="Лист" r:id="rId4" imgW="3687988" imgH="4564489" progId="Excel.Sheet.8">
                  <p:embed/>
                </p:oleObj>
              </mc:Choice>
              <mc:Fallback>
                <p:oleObj name="Лист" r:id="rId4" imgW="3687988" imgH="4564489" progId="Excel.Sheet.8">
                  <p:embed/>
                  <p:pic>
                    <p:nvPicPr>
                      <p:cNvPr id="0" name="Объект 11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520" y="1412776"/>
                        <a:ext cx="3888432" cy="50405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365" name="Номер слайда 2"/>
          <p:cNvSpPr>
            <a:spLocks noGrp="1"/>
          </p:cNvSpPr>
          <p:nvPr>
            <p:ph type="sldNum" sz="quarter" idx="12"/>
          </p:nvPr>
        </p:nvSpPr>
        <p:spPr bwMode="auto">
          <a:xfrm>
            <a:off x="8094663" y="6524625"/>
            <a:ext cx="587375" cy="2286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tIns="45720" bIns="45720" numCol="1" anchorCtr="0" compatLnSpc="1">
            <a:prstTxWarp prst="textNoShape">
              <a:avLst/>
            </a:prstTxWarp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fld id="{110EF6D5-E4ED-4BF8-84E5-71A5235DCD9E}" type="slidenum">
              <a:rPr lang="ru-RU" altLang="ru-RU" sz="1100" b="1" smtClean="0">
                <a:latin typeface="Calibri" pitchFamily="34" charset="0"/>
              </a:rPr>
              <a:pPr>
                <a:spcBef>
                  <a:spcPct val="0"/>
                </a:spcBef>
                <a:buClrTx/>
                <a:buSzTx/>
                <a:buFontTx/>
                <a:buNone/>
              </a:pPr>
              <a:t>14</a:t>
            </a:fld>
            <a:endParaRPr lang="ru-RU" altLang="ru-RU" sz="1100" b="1" smtClean="0">
              <a:latin typeface="Calibri" pitchFamily="34" charset="0"/>
            </a:endParaRPr>
          </a:p>
        </p:txBody>
      </p:sp>
      <p:graphicFrame>
        <p:nvGraphicFramePr>
          <p:cNvPr id="17" name="Объект 16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4253143838"/>
              </p:ext>
            </p:extLst>
          </p:nvPr>
        </p:nvGraphicFramePr>
        <p:xfrm>
          <a:off x="4143291" y="1412776"/>
          <a:ext cx="4752528" cy="5042254"/>
        </p:xfrm>
        <a:graphic>
          <a:graphicData uri="http://schemas.openxmlformats.org/drawingml/2006/table">
            <a:tbl>
              <a:tblPr firstRow="1" bandRow="1">
                <a:effectLst>
                  <a:innerShdw blurRad="63500" dist="50800" dir="16200000">
                    <a:prstClr val="black">
                      <a:alpha val="50000"/>
                    </a:prstClr>
                  </a:innerShdw>
                </a:effectLst>
                <a:tableStyleId>{5C22544A-7EE6-4342-B048-85BDC9FD1C3A}</a:tableStyleId>
              </a:tblPr>
              <a:tblGrid>
                <a:gridCol w="2376264"/>
                <a:gridCol w="792088"/>
                <a:gridCol w="792088"/>
                <a:gridCol w="792088"/>
              </a:tblGrid>
              <a:tr h="288032">
                <a:tc>
                  <a:txBody>
                    <a:bodyPr/>
                    <a:lstStyle/>
                    <a:p>
                      <a:endParaRPr lang="ru-RU" sz="1000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2024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2025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solidFill>
                            <a:schemeClr val="tx2">
                              <a:lumMod val="75000"/>
                            </a:schemeClr>
                          </a:solidFill>
                          <a:latin typeface="Liberation Serif" panose="02020603050405020304" pitchFamily="18" charset="0"/>
                        </a:rPr>
                        <a:t>2026 год</a:t>
                      </a:r>
                      <a:endParaRPr lang="ru-RU" sz="1400" b="1" dirty="0">
                        <a:solidFill>
                          <a:schemeClr val="tx2">
                            <a:lumMod val="75000"/>
                          </a:schemeClr>
                        </a:solidFill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ВСЕГО РАСХОДОВ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4 524,8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4 599,0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 </a:t>
                      </a:r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934,8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noFill/>
                  </a:tcPr>
                </a:tc>
              </a:tr>
              <a:tr h="51215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Общегосударственные вопросы</a:t>
                      </a:r>
                    </a:p>
                  </a:txBody>
                  <a:tcPr marL="62888" marR="62888" marT="0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184,6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244,2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201,6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</a:tr>
              <a:tr h="140222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безопасность и правоохранительная деятельность,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средства </a:t>
                      </a: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массовой </a:t>
                      </a:r>
                      <a:r>
                        <a:rPr lang="ru-RU" sz="1200" b="1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информации, охрана окружающей среды,</a:t>
                      </a:r>
                      <a:r>
                        <a:rPr lang="ru-RU" sz="1200" b="1" baseline="0" dirty="0" smtClean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 обслуживание муниципального долга</a:t>
                      </a:r>
                      <a:endParaRPr lang="ru-RU" sz="1200" b="1" dirty="0">
                        <a:solidFill>
                          <a:schemeClr val="tx1"/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117,9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66,7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44,9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324441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Национальная экономика</a:t>
                      </a:r>
                    </a:p>
                  </a:txBody>
                  <a:tcPr marL="62888" marR="62888" marT="0" marB="0"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510,7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364,9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463,9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FFFF0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Жилищно-коммунальное хозяйство</a:t>
                      </a:r>
                    </a:p>
                  </a:txBody>
                  <a:tcPr marL="62888" marR="62888" marT="0" marB="0"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1 172,9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934,4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524,0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0070C0"/>
                    </a:solidFill>
                  </a:tcPr>
                </a:tc>
              </a:tr>
              <a:tr h="42800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Образование</a:t>
                      </a:r>
                      <a:endParaRPr lang="ru-RU" sz="1200" b="1" dirty="0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  <a:effectLst/>
                        <a:latin typeface="Liberation Serif" panose="02020603050405020304" pitchFamily="18" charset="0"/>
                        <a:ea typeface="Times New Roman"/>
                      </a:endParaRPr>
                    </a:p>
                  </a:txBody>
                  <a:tcPr marL="62888" marR="62888" marT="0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1 917,2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2 178,9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2 070,6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Культура, кинематография</a:t>
                      </a:r>
                    </a:p>
                  </a:txBody>
                  <a:tcPr marL="62888" marR="62888" marT="0" marB="0"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337,7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474,9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325,6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rgbClr val="7030A0"/>
                    </a:solidFill>
                  </a:tcPr>
                </a:tc>
              </a:tr>
              <a:tr h="35055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Социальная политика</a:t>
                      </a:r>
                    </a:p>
                  </a:txBody>
                  <a:tcPr marL="62888" marR="62888" marT="0" marB="0"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149,2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156,6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174,4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</a:tr>
              <a:tr h="439835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ru-RU" sz="1200" b="1" dirty="0">
                          <a:solidFill>
                            <a:schemeClr val="tx1"/>
                          </a:solidFill>
                          <a:effectLst/>
                          <a:latin typeface="Liberation Serif" panose="02020603050405020304" pitchFamily="18" charset="0"/>
                          <a:ea typeface="Times New Roman"/>
                        </a:rPr>
                        <a:t>Физическая культура и спорт</a:t>
                      </a:r>
                    </a:p>
                  </a:txBody>
                  <a:tcPr marL="62888" marR="62888" marT="0" marB="0"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134,6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178,4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b="1" dirty="0" smtClean="0">
                          <a:latin typeface="Liberation Serif" panose="02020603050405020304" pitchFamily="18" charset="0"/>
                        </a:rPr>
                        <a:t>129,8</a:t>
                      </a:r>
                      <a:endParaRPr lang="ru-RU" sz="1400" b="1" dirty="0">
                        <a:latin typeface="Liberation Serif" panose="02020603050405020304" pitchFamily="18" charset="0"/>
                      </a:endParaRPr>
                    </a:p>
                  </a:txBody>
                  <a:tcPr anchor="ctr">
                    <a:solidFill>
                      <a:schemeClr val="accent3"/>
                    </a:solidFill>
                  </a:tcPr>
                </a:tc>
              </a:tr>
            </a:tbl>
          </a:graphicData>
        </a:graphic>
      </p:graphicFrame>
      <p:sp>
        <p:nvSpPr>
          <p:cNvPr id="15366" name="TextBox 1"/>
          <p:cNvSpPr txBox="1">
            <a:spLocks noChangeArrowheads="1"/>
          </p:cNvSpPr>
          <p:nvPr/>
        </p:nvSpPr>
        <p:spPr bwMode="auto">
          <a:xfrm>
            <a:off x="7308850" y="765175"/>
            <a:ext cx="1584325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chemeClr val="folHlink"/>
              </a:buClr>
              <a:buSzPct val="60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hlink"/>
              </a:buClr>
              <a:buSzPct val="55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folHlink"/>
              </a:buClr>
              <a:buSzPct val="50000"/>
              <a:buFont typeface="Wingdings" pitchFamily="2" charset="2"/>
              <a:buChar char="n"/>
              <a:defRPr sz="2400"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accent2"/>
              </a:buClr>
              <a:buSzPct val="55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50000"/>
              <a:buFont typeface="Wingdings" pitchFamily="2" charset="2"/>
              <a:buChar char="n"/>
              <a:defRPr sz="2000"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algn="r">
              <a:spcBef>
                <a:spcPct val="0"/>
              </a:spcBef>
              <a:buClrTx/>
              <a:buSzTx/>
              <a:buFontTx/>
              <a:buNone/>
              <a:defRPr/>
            </a:pPr>
            <a:r>
              <a:rPr lang="ru-RU" altLang="ru-RU" sz="1800" dirty="0" smtClean="0">
                <a:solidFill>
                  <a:schemeClr val="tx2">
                    <a:lumMod val="75000"/>
                  </a:schemeClr>
                </a:solidFill>
                <a:latin typeface="Liberation Serif" panose="02020603050405020304" pitchFamily="18" charset="0"/>
                <a:cs typeface="Times New Roman" pitchFamily="18" charset="0"/>
              </a:rPr>
              <a:t>в млн. руб.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69152" y="332656"/>
            <a:ext cx="676875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Liberation Serif" panose="02020603050405020304" pitchFamily="18" charset="0"/>
              </a:rPr>
              <a:t>Дорожный фонд</a:t>
            </a:r>
            <a:endParaRPr lang="ru-RU" sz="3600" dirty="0">
              <a:latin typeface="Liberation Serif" panose="02020603050405020304" pitchFamily="18" charset="0"/>
            </a:endParaRPr>
          </a:p>
        </p:txBody>
      </p:sp>
      <p:graphicFrame>
        <p:nvGraphicFramePr>
          <p:cNvPr id="3" name="Диаграмма 2"/>
          <p:cNvGraphicFramePr/>
          <p:nvPr>
            <p:extLst>
              <p:ext uri="{D42A27DB-BD31-4B8C-83A1-F6EECF244321}">
                <p14:modId xmlns:p14="http://schemas.microsoft.com/office/powerpoint/2010/main" val="2384302129"/>
              </p:ext>
            </p:extLst>
          </p:nvPr>
        </p:nvGraphicFramePr>
        <p:xfrm>
          <a:off x="467544" y="1196752"/>
          <a:ext cx="8352928" cy="51125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9373296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Налог на доходы физических лиц</a:t>
            </a:r>
            <a:endParaRPr 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409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21699297"/>
              </p:ext>
            </p:extLst>
          </p:nvPr>
        </p:nvGraphicFramePr>
        <p:xfrm>
          <a:off x="323850" y="1785938"/>
          <a:ext cx="8496300" cy="381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8" name="Лист" r:id="rId4" imgW="8496459" imgH="3819396" progId="Excel.Sheet.8">
                  <p:embed/>
                </p:oleObj>
              </mc:Choice>
              <mc:Fallback>
                <p:oleObj name="Лист" r:id="rId4" imgW="8496459" imgH="3819396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785938"/>
                        <a:ext cx="8496300" cy="381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1" name="TextBox 5"/>
          <p:cNvSpPr txBox="1">
            <a:spLocks noChangeArrowheads="1"/>
          </p:cNvSpPr>
          <p:nvPr/>
        </p:nvSpPr>
        <p:spPr bwMode="auto">
          <a:xfrm>
            <a:off x="1403350" y="5732463"/>
            <a:ext cx="6697663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lr>
                <a:srgbClr val="F9F9F9"/>
              </a:buClr>
              <a:buSzPct val="65000"/>
              <a:buFont typeface="Wingdings 2" pitchFamily="18" charset="2"/>
              <a:buChar char=""/>
              <a:defRPr sz="28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>
              <a:spcBef>
                <a:spcPct val="20000"/>
              </a:spcBef>
              <a:buClr>
                <a:schemeClr val="tx1"/>
              </a:buClr>
              <a:buSzPct val="80000"/>
              <a:buFont typeface="Wingdings 2" pitchFamily="18" charset="2"/>
              <a:buChar char=""/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>
              <a:spcBef>
                <a:spcPct val="20000"/>
              </a:spcBef>
              <a:buClr>
                <a:schemeClr val="tx1"/>
              </a:buClr>
              <a:buSzPct val="95000"/>
              <a:buFont typeface="Wingdings" pitchFamily="2" charset="2"/>
              <a:buChar char=""/>
              <a:defRPr sz="2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>
              <a:spcBef>
                <a:spcPct val="20000"/>
              </a:spcBef>
              <a:buClr>
                <a:schemeClr val="tx1"/>
              </a:buClr>
              <a:buSzPct val="100000"/>
              <a:buFont typeface="Wingdings 3" pitchFamily="18" charset="2"/>
              <a:buChar char="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>
              <a:spcBef>
                <a:spcPct val="20000"/>
              </a:spcBef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Wingdings 2" pitchFamily="18" charset="2"/>
              <a:buChar char="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2026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(план)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65 </a:t>
            </a:r>
            <a:r>
              <a:rPr lang="ru-RU" altLang="ru-RU" sz="1600" dirty="0">
                <a:latin typeface="Arial" charset="0"/>
              </a:rPr>
              <a:t>%) </a:t>
            </a:r>
          </a:p>
          <a:p>
            <a:pPr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sz="1600" dirty="0" smtClean="0">
                <a:latin typeface="Arial" charset="0"/>
              </a:rPr>
              <a:t>2025 </a:t>
            </a:r>
            <a:r>
              <a:rPr lang="ru-RU" altLang="ru-RU" sz="1600" dirty="0">
                <a:latin typeface="Arial" charset="0"/>
              </a:rPr>
              <a:t>год </a:t>
            </a:r>
            <a:r>
              <a:rPr lang="ru-RU" altLang="ru-RU" sz="1600" dirty="0" smtClean="0">
                <a:latin typeface="Arial" charset="0"/>
              </a:rPr>
              <a:t>(факт) </a:t>
            </a:r>
            <a:r>
              <a:rPr lang="ru-RU" altLang="ru-RU" sz="1600" dirty="0">
                <a:latin typeface="Arial" charset="0"/>
              </a:rPr>
              <a:t>(норматив зачисления – </a:t>
            </a:r>
            <a:r>
              <a:rPr lang="ru-RU" altLang="ru-RU" sz="1600" dirty="0" smtClean="0">
                <a:latin typeface="Arial" charset="0"/>
              </a:rPr>
              <a:t>84 </a:t>
            </a:r>
            <a:r>
              <a:rPr lang="ru-RU" altLang="ru-RU" sz="1600" dirty="0">
                <a:latin typeface="Arial" charset="0"/>
              </a:rPr>
              <a:t>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smtClean="0"/>
              <a:t>Налог, взимаемый в связи с применением упрощенной системы налогообложения</a:t>
            </a:r>
          </a:p>
        </p:txBody>
      </p:sp>
      <p:graphicFrame>
        <p:nvGraphicFramePr>
          <p:cNvPr id="5123" name="Диаграмма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611310964"/>
              </p:ext>
            </p:extLst>
          </p:nvPr>
        </p:nvGraphicFramePr>
        <p:xfrm>
          <a:off x="315913" y="2076450"/>
          <a:ext cx="8559800" cy="41989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30" name="Лист" r:id="rId4" imgW="8563087" imgH="4200641" progId="Excel.Sheet.8">
                  <p:embed/>
                </p:oleObj>
              </mc:Choice>
              <mc:Fallback>
                <p:oleObj name="Лист" r:id="rId4" imgW="8563087" imgH="4200641" progId="Excel.Sheet.8">
                  <p:embed/>
                  <p:pic>
                    <p:nvPicPr>
                      <p:cNvPr id="0" name="Диаграмма 7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5913" y="2076450"/>
                        <a:ext cx="8559800" cy="41989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1150938" y="214313"/>
            <a:ext cx="7453312" cy="1462087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  <a:t>Патентная система налогообложения</a:t>
            </a:r>
            <a:br>
              <a:rPr lang="ru-RU" altLang="ru-RU" sz="28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altLang="ru-RU" sz="28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614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540099251"/>
              </p:ext>
            </p:extLst>
          </p:nvPr>
        </p:nvGraphicFramePr>
        <p:xfrm>
          <a:off x="31750" y="1391121"/>
          <a:ext cx="8537575" cy="470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56" name="Лист" r:id="rId4" imgW="8544001" imgH="4705260" progId="Excel.Sheet.8">
                  <p:embed/>
                </p:oleObj>
              </mc:Choice>
              <mc:Fallback>
                <p:oleObj name="Лист" r:id="rId4" imgW="8544001" imgH="4705260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750" y="1391121"/>
                        <a:ext cx="8537575" cy="470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Земельный налог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40984834"/>
              </p:ext>
            </p:extLst>
          </p:nvPr>
        </p:nvGraphicFramePr>
        <p:xfrm>
          <a:off x="496888" y="1971675"/>
          <a:ext cx="8148637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379" name="Лист" r:id="rId3" imgW="8496459" imgH="3943466" progId="Excel.Sheet.8">
                  <p:embed/>
                </p:oleObj>
              </mc:Choice>
              <mc:Fallback>
                <p:oleObj name="Лист" r:id="rId3" imgW="8496459" imgH="3943466" progId="Excel.Sheet.8">
                  <p:embed/>
                  <p:pic>
                    <p:nvPicPr>
                      <p:cNvPr id="0" name="Объект 3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71675"/>
                        <a:ext cx="8148637" cy="378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3000" i="1" dirty="0" smtClean="0">
                <a:solidFill>
                  <a:schemeClr val="accent1">
                    <a:lumMod val="75000"/>
                  </a:schemeClr>
                </a:solidFill>
              </a:rPr>
              <a:t>Государственная пошлина</a:t>
            </a:r>
            <a:endParaRPr lang="ru-RU" altLang="ru-RU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7171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02534416"/>
              </p:ext>
            </p:extLst>
          </p:nvPr>
        </p:nvGraphicFramePr>
        <p:xfrm>
          <a:off x="496888" y="1971675"/>
          <a:ext cx="8148637" cy="3781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13" name="Лист" r:id="rId3" imgW="8496459" imgH="3943466" progId="Excel.Sheet.8">
                  <p:embed/>
                </p:oleObj>
              </mc:Choice>
              <mc:Fallback>
                <p:oleObj name="Лист" r:id="rId3" imgW="8496459" imgH="3943466" progId="Excel.Shee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88" y="1971675"/>
                        <a:ext cx="8148637" cy="3781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63281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1844824"/>
            <a:ext cx="7921625" cy="57626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  <a:t/>
            </a:r>
            <a:br>
              <a:rPr lang="ru-RU" sz="2800" i="1" dirty="0" smtClean="0">
                <a:solidFill>
                  <a:schemeClr val="accent1">
                    <a:tint val="88000"/>
                    <a:satMod val="150000"/>
                  </a:schemeClr>
                </a:solidFill>
              </a:rPr>
            </a:br>
            <a:r>
              <a:rPr lang="ru-RU" sz="2400" i="1" dirty="0" smtClean="0"/>
              <a:t/>
            </a:r>
            <a:br>
              <a:rPr lang="ru-RU" sz="2400" i="1" dirty="0" smtClean="0"/>
            </a:b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Доходы  от  использования  имущества</a:t>
            </a:r>
            <a: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  <a:t/>
            </a:r>
            <a:br>
              <a:rPr lang="ru-RU" sz="2400" i="1" dirty="0" smtClean="0">
                <a:solidFill>
                  <a:schemeClr val="accent1">
                    <a:lumMod val="75000"/>
                  </a:schemeClr>
                </a:solidFill>
              </a:rPr>
            </a:b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195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802912552"/>
              </p:ext>
            </p:extLst>
          </p:nvPr>
        </p:nvGraphicFramePr>
        <p:xfrm>
          <a:off x="755650" y="1916113"/>
          <a:ext cx="7934325" cy="43815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406" name="Лист" r:id="rId3" imgW="7934285" imgH="4381358" progId="Excel.Sheet.8">
                  <p:embed/>
                </p:oleObj>
              </mc:Choice>
              <mc:Fallback>
                <p:oleObj name="Лист" r:id="rId3" imgW="7934285" imgH="4381358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1916113"/>
                        <a:ext cx="7934325" cy="43815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27584" y="404664"/>
            <a:ext cx="7793037" cy="839688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Доходы  </a:t>
            </a:r>
            <a:r>
              <a:rPr lang="ru-RU" sz="3200" i="1" dirty="0">
                <a:solidFill>
                  <a:schemeClr val="accent1">
                    <a:lumMod val="75000"/>
                  </a:schemeClr>
                </a:solidFill>
              </a:rPr>
              <a:t>от  </a:t>
            </a:r>
            <a:r>
              <a:rPr lang="ru-RU" sz="3200" i="1" dirty="0" smtClean="0">
                <a:solidFill>
                  <a:schemeClr val="accent1">
                    <a:lumMod val="75000"/>
                  </a:schemeClr>
                </a:solidFill>
              </a:rPr>
              <a:t>реализации  имущества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9219" name="Диаграмма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673983674"/>
              </p:ext>
            </p:extLst>
          </p:nvPr>
        </p:nvGraphicFramePr>
        <p:xfrm>
          <a:off x="812800" y="1727200"/>
          <a:ext cx="7658100" cy="39671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430" name="Лист" r:id="rId4" imgW="8200845" imgH="4247994" progId="Excel.Sheet.8">
                  <p:embed/>
                </p:oleObj>
              </mc:Choice>
              <mc:Fallback>
                <p:oleObj name="Лист" r:id="rId4" imgW="8200845" imgH="4247994" progId="Excel.Sheet.8">
                  <p:embed/>
                  <p:pic>
                    <p:nvPicPr>
                      <p:cNvPr id="0" name="Диаграмма 2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12800" y="1727200"/>
                        <a:ext cx="7658100" cy="39671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251520" y="1484784"/>
            <a:ext cx="8640762" cy="865188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5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r>
              <a:rPr lang="ru-RU" altLang="ru-RU" sz="2900" i="1" dirty="0" smtClean="0">
                <a:solidFill>
                  <a:schemeClr val="accent1">
                    <a:lumMod val="75000"/>
                  </a:schemeClr>
                </a:solidFill>
              </a:rPr>
              <a:t>Штрафы, санкции, возмещение  ущерба</a:t>
            </a:r>
            <a: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  <a:t/>
            </a:r>
            <a:br>
              <a:rPr lang="ru-RU" altLang="ru-RU" sz="2100" i="1" dirty="0" smtClean="0">
                <a:solidFill>
                  <a:schemeClr val="accent3">
                    <a:lumMod val="20000"/>
                    <a:lumOff val="80000"/>
                  </a:schemeClr>
                </a:solidFill>
              </a:rPr>
            </a:br>
            <a:endParaRPr lang="ru-RU" altLang="ru-RU" sz="2100" i="1" dirty="0" smtClean="0">
              <a:solidFill>
                <a:schemeClr val="accent3">
                  <a:lumMod val="20000"/>
                  <a:lumOff val="80000"/>
                </a:schemeClr>
              </a:solidFill>
            </a:endParaRPr>
          </a:p>
        </p:txBody>
      </p:sp>
      <p:graphicFrame>
        <p:nvGraphicFramePr>
          <p:cNvPr id="10243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val="3266017513"/>
              </p:ext>
            </p:extLst>
          </p:nvPr>
        </p:nvGraphicFramePr>
        <p:xfrm>
          <a:off x="323850" y="1557338"/>
          <a:ext cx="7934325" cy="4543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52" name="Лист" r:id="rId4" imgW="7934385" imgH="4543553" progId="Excel.Sheet.8">
                  <p:embed/>
                </p:oleObj>
              </mc:Choice>
              <mc:Fallback>
                <p:oleObj name="Лист" r:id="rId4" imgW="7934385" imgH="4543553" progId="Excel.Sheet.8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3850" y="1557338"/>
                        <a:ext cx="7934325" cy="4543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сполнительная">
  <a:themeElements>
    <a:clrScheme name="Исполнительная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Исполнительн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Исполнитель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7930</TotalTime>
  <Words>270</Words>
  <Application>Microsoft Office PowerPoint</Application>
  <PresentationFormat>Экран (4:3)</PresentationFormat>
  <Paragraphs>115</Paragraphs>
  <Slides>15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15</vt:i4>
      </vt:variant>
    </vt:vector>
  </HeadingPairs>
  <TitlesOfParts>
    <vt:vector size="18" baseType="lpstr">
      <vt:lpstr>Исполнительная</vt:lpstr>
      <vt:lpstr>Лист</vt:lpstr>
      <vt:lpstr>Microsoft Excel 97-2003 Worksheet</vt:lpstr>
      <vt:lpstr>Доходы бюджета Городского округа «город Ирбит» Свердловской области                                                      (в млн. рублей)</vt:lpstr>
      <vt:lpstr>Налог на доходы физических лиц</vt:lpstr>
      <vt:lpstr>Налог, взимаемый в связи с применением упрощенной системы налогообложения</vt:lpstr>
      <vt:lpstr>Патентная система налогообложения </vt:lpstr>
      <vt:lpstr>Земельный налог</vt:lpstr>
      <vt:lpstr>Государственная пошлина</vt:lpstr>
      <vt:lpstr>  Доходы  от  использования  имущества </vt:lpstr>
      <vt:lpstr>Доходы  от  реализации  имущества</vt:lpstr>
      <vt:lpstr> Штрафы, санкции, возмещение  ущерба </vt:lpstr>
      <vt:lpstr>Структура Межбюджетных трансфертов                                                                                                                                                                               ( тыс. руб.)</vt:lpstr>
      <vt:lpstr>Объем расходов бюджета</vt:lpstr>
      <vt:lpstr>Расходы бюджета в динамике</vt:lpstr>
      <vt:lpstr>Плановый дефицит бюджета                                                                                                                                                            (в млн. руб.)</vt:lpstr>
      <vt:lpstr> Структура расходов                                                                             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Budjet1</cp:lastModifiedBy>
  <cp:revision>684</cp:revision>
  <cp:lastPrinted>2014-11-25T10:33:47Z</cp:lastPrinted>
  <dcterms:created xsi:type="dcterms:W3CDTF">2012-12-04T12:39:29Z</dcterms:created>
  <dcterms:modified xsi:type="dcterms:W3CDTF">2026-06-25T04:00:13Z</dcterms:modified>
</cp:coreProperties>
</file>