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2.xml" ContentType="application/vnd.openxmlformats-officedocument.drawingml.chartshapes+xml"/>
  <Override PartName="/ppt/charts/chart13.xml" ContentType="application/vnd.openxmlformats-officedocument.drawingml.chart+xml"/>
  <Override PartName="/ppt/drawings/drawing3.xml" ContentType="application/vnd.openxmlformats-officedocument.drawingml.chartshapes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drawings/drawing4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17.xml" ContentType="application/vnd.openxmlformats-officedocument.drawingml.chart+xml"/>
  <Override PartName="/ppt/drawings/drawing5.xml" ContentType="application/vnd.openxmlformats-officedocument.drawingml.chartshapes+xml"/>
  <Override PartName="/ppt/charts/chart18.xml" ContentType="application/vnd.openxmlformats-officedocument.drawingml.chart+xml"/>
  <Override PartName="/ppt/notesSlides/notesSlide6.xml" ContentType="application/vnd.openxmlformats-officedocument.presentationml.notesSlide+xml"/>
  <Override PartName="/ppt/charts/chart19.xml" ContentType="application/vnd.openxmlformats-officedocument.drawingml.chart+xml"/>
  <Override PartName="/ppt/drawings/drawing6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drawings/drawing7.xml" ContentType="application/vnd.openxmlformats-officedocument.drawingml.chartshapes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drawings/drawing8.xml" ContentType="application/vnd.openxmlformats-officedocument.drawingml.chartshapes+xml"/>
  <Override PartName="/ppt/charts/chart24.xml" ContentType="application/vnd.openxmlformats-officedocument.drawingml.chart+xml"/>
  <Override PartName="/ppt/notesSlides/notesSlide8.xml" ContentType="application/vnd.openxmlformats-officedocument.presentationml.notesSlide+xml"/>
  <Override PartName="/ppt/charts/chart25.xml" ContentType="application/vnd.openxmlformats-officedocument.drawingml.chart+xml"/>
  <Override PartName="/ppt/notesSlides/notesSlide9.xml" ContentType="application/vnd.openxmlformats-officedocument.presentationml.notesSlide+xml"/>
  <Override PartName="/ppt/charts/chart26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notesSlides/notesSlide13.xml" ContentType="application/vnd.openxmlformats-officedocument.presentationml.notesSlide+xml"/>
  <Override PartName="/ppt/charts/chart29.xml" ContentType="application/vnd.openxmlformats-officedocument.drawingml.chart+xml"/>
  <Override PartName="/ppt/drawings/drawing9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83" r:id="rId1"/>
  </p:sldMasterIdLst>
  <p:notesMasterIdLst>
    <p:notesMasterId r:id="rId74"/>
  </p:notesMasterIdLst>
  <p:handoutMasterIdLst>
    <p:handoutMasterId r:id="rId75"/>
  </p:handoutMasterIdLst>
  <p:sldIdLst>
    <p:sldId id="260" r:id="rId2"/>
    <p:sldId id="599" r:id="rId3"/>
    <p:sldId id="600" r:id="rId4"/>
    <p:sldId id="601" r:id="rId5"/>
    <p:sldId id="746" r:id="rId6"/>
    <p:sldId id="747" r:id="rId7"/>
    <p:sldId id="748" r:id="rId8"/>
    <p:sldId id="749" r:id="rId9"/>
    <p:sldId id="750" r:id="rId10"/>
    <p:sldId id="751" r:id="rId11"/>
    <p:sldId id="752" r:id="rId12"/>
    <p:sldId id="753" r:id="rId13"/>
    <p:sldId id="754" r:id="rId14"/>
    <p:sldId id="257" r:id="rId15"/>
    <p:sldId id="393" r:id="rId16"/>
    <p:sldId id="394" r:id="rId17"/>
    <p:sldId id="395" r:id="rId18"/>
    <p:sldId id="398" r:id="rId19"/>
    <p:sldId id="396" r:id="rId20"/>
    <p:sldId id="553" r:id="rId21"/>
    <p:sldId id="399" r:id="rId22"/>
    <p:sldId id="554" r:id="rId23"/>
    <p:sldId id="476" r:id="rId24"/>
    <p:sldId id="400" r:id="rId25"/>
    <p:sldId id="401" r:id="rId26"/>
    <p:sldId id="490" r:id="rId27"/>
    <p:sldId id="357" r:id="rId28"/>
    <p:sldId id="304" r:id="rId29"/>
    <p:sldId id="362" r:id="rId30"/>
    <p:sldId id="359" r:id="rId31"/>
    <p:sldId id="360" r:id="rId32"/>
    <p:sldId id="361" r:id="rId33"/>
    <p:sldId id="491" r:id="rId34"/>
    <p:sldId id="492" r:id="rId35"/>
    <p:sldId id="763" r:id="rId36"/>
    <p:sldId id="764" r:id="rId37"/>
    <p:sldId id="765" r:id="rId38"/>
    <p:sldId id="766" r:id="rId39"/>
    <p:sldId id="767" r:id="rId40"/>
    <p:sldId id="768" r:id="rId41"/>
    <p:sldId id="769" r:id="rId42"/>
    <p:sldId id="770" r:id="rId43"/>
    <p:sldId id="771" r:id="rId44"/>
    <p:sldId id="772" r:id="rId45"/>
    <p:sldId id="493" r:id="rId46"/>
    <p:sldId id="693" r:id="rId47"/>
    <p:sldId id="694" r:id="rId48"/>
    <p:sldId id="755" r:id="rId49"/>
    <p:sldId id="756" r:id="rId50"/>
    <p:sldId id="757" r:id="rId51"/>
    <p:sldId id="758" r:id="rId52"/>
    <p:sldId id="699" r:id="rId53"/>
    <p:sldId id="759" r:id="rId54"/>
    <p:sldId id="760" r:id="rId55"/>
    <p:sldId id="761" r:id="rId56"/>
    <p:sldId id="762" r:id="rId57"/>
    <p:sldId id="566" r:id="rId58"/>
    <p:sldId id="502" r:id="rId59"/>
    <p:sldId id="744" r:id="rId60"/>
    <p:sldId id="636" r:id="rId61"/>
    <p:sldId id="745" r:id="rId62"/>
    <p:sldId id="508" r:id="rId63"/>
    <p:sldId id="511" r:id="rId64"/>
    <p:sldId id="512" r:id="rId65"/>
    <p:sldId id="513" r:id="rId66"/>
    <p:sldId id="608" r:id="rId67"/>
    <p:sldId id="643" r:id="rId68"/>
    <p:sldId id="292" r:id="rId69"/>
    <p:sldId id="404" r:id="rId70"/>
    <p:sldId id="555" r:id="rId71"/>
    <p:sldId id="556" r:id="rId72"/>
    <p:sldId id="557" r:id="rId7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993EDE6-7C8A-4E87-A65A-291F25BC59B4}">
          <p14:sldIdLst>
            <p14:sldId id="260"/>
            <p14:sldId id="599"/>
            <p14:sldId id="600"/>
            <p14:sldId id="601"/>
            <p14:sldId id="746"/>
            <p14:sldId id="747"/>
            <p14:sldId id="748"/>
            <p14:sldId id="749"/>
            <p14:sldId id="750"/>
            <p14:sldId id="751"/>
            <p14:sldId id="752"/>
            <p14:sldId id="753"/>
            <p14:sldId id="754"/>
            <p14:sldId id="257"/>
            <p14:sldId id="393"/>
            <p14:sldId id="394"/>
            <p14:sldId id="395"/>
            <p14:sldId id="398"/>
            <p14:sldId id="396"/>
            <p14:sldId id="553"/>
            <p14:sldId id="399"/>
            <p14:sldId id="554"/>
            <p14:sldId id="476"/>
            <p14:sldId id="400"/>
            <p14:sldId id="401"/>
            <p14:sldId id="490"/>
            <p14:sldId id="357"/>
            <p14:sldId id="304"/>
            <p14:sldId id="362"/>
            <p14:sldId id="359"/>
            <p14:sldId id="360"/>
            <p14:sldId id="361"/>
            <p14:sldId id="491"/>
            <p14:sldId id="492"/>
            <p14:sldId id="763"/>
            <p14:sldId id="764"/>
            <p14:sldId id="765"/>
            <p14:sldId id="766"/>
            <p14:sldId id="767"/>
            <p14:sldId id="768"/>
            <p14:sldId id="769"/>
            <p14:sldId id="770"/>
            <p14:sldId id="771"/>
            <p14:sldId id="772"/>
            <p14:sldId id="493"/>
            <p14:sldId id="693"/>
            <p14:sldId id="694"/>
            <p14:sldId id="755"/>
            <p14:sldId id="756"/>
            <p14:sldId id="757"/>
            <p14:sldId id="758"/>
            <p14:sldId id="699"/>
            <p14:sldId id="759"/>
            <p14:sldId id="760"/>
            <p14:sldId id="761"/>
            <p14:sldId id="762"/>
            <p14:sldId id="566"/>
            <p14:sldId id="502"/>
            <p14:sldId id="744"/>
            <p14:sldId id="636"/>
            <p14:sldId id="745"/>
            <p14:sldId id="508"/>
            <p14:sldId id="511"/>
            <p14:sldId id="512"/>
            <p14:sldId id="513"/>
            <p14:sldId id="608"/>
            <p14:sldId id="643"/>
            <p14:sldId id="292"/>
            <p14:sldId id="404"/>
            <p14:sldId id="555"/>
            <p14:sldId id="556"/>
            <p14:sldId id="55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A96FE3"/>
    <a:srgbClr val="EAB0E2"/>
    <a:srgbClr val="7D1161"/>
    <a:srgbClr val="82B0E2"/>
    <a:srgbClr val="F2CEED"/>
    <a:srgbClr val="DAF7FA"/>
    <a:srgbClr val="ACCAE2"/>
    <a:srgbClr val="B1EFF5"/>
    <a:srgbClr val="B6F0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9008" autoAdjust="0"/>
  </p:normalViewPr>
  <p:slideViewPr>
    <p:cSldViewPr>
      <p:cViewPr varScale="1">
        <p:scale>
          <a:sx n="87" d="100"/>
          <a:sy n="87" d="100"/>
        </p:scale>
        <p:origin x="-1550" y="-91"/>
      </p:cViewPr>
      <p:guideLst>
        <p:guide orient="horz" pos="2160"/>
        <p:guide pos="2880"/>
      </p:guideLst>
    </p:cSldViewPr>
  </p:slideViewPr>
  <p:outlineViewPr>
    <p:cViewPr>
      <p:scale>
        <a:sx n="40" d="100"/>
        <a:sy n="40" d="100"/>
      </p:scale>
      <p:origin x="0" y="194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\&#1054;&#1073;&#1084;&#1077;&#1085;\!-&#1057;&#1086;&#1093;&#1088;&#1072;&#1085;&#1077;&#1085;&#1086;\&#1044;&#1083;&#1103;%20&#1043;&#1072;&#1094;&#1082;&#1086;\&#1054;&#1090;&#1082;&#1088;&#1099;&#1090;&#1099;&#1081;%20&#1073;&#1102;&#1076;&#1078;&#1077;&#1090;%20&#1079;&#1072;%202025\&#1088;&#1072;&#1089;&#1095;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\&#1054;&#1073;&#1084;&#1077;&#1085;\!-&#1057;&#1086;&#1093;&#1088;&#1072;&#1085;&#1077;&#1085;&#1086;\&#1044;&#1083;&#1103;%20&#1043;&#1072;&#1094;&#1082;&#1086;\&#1054;&#1090;&#1082;&#1088;&#1099;&#1090;&#1099;&#1081;%20&#1073;&#1102;&#1076;&#1078;&#1077;&#1090;%20&#1079;&#1072;%202025\&#1088;&#1072;&#1089;&#1095;.xlsx" TargetMode="Externa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Microsoft_Excel_Worksheet27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136969678665693E-3"/>
                  <c:y val="2.71337372770546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273939357331386E-2"/>
                  <c:y val="-8.14012118311640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666.9</c:v>
                </c:pt>
                <c:pt idx="1">
                  <c:v>923.9</c:v>
                </c:pt>
                <c:pt idx="2">
                  <c:v>973.5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/>
          </c:spPr>
          <c:invertIfNegative val="0"/>
          <c:dLbls>
            <c:dLbl>
              <c:idx val="0"/>
              <c:layout>
                <c:manualLayout>
                  <c:x val="1.0273804528730897E-2"/>
                  <c:y val="5.4265338039363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260201940884607E-2"/>
                  <c:y val="5.42674745541093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5684848393328338E-2"/>
                  <c:y val="8.1401211831164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 algn="ctr">
                  <a:defRPr lang="ru-RU" sz="1800" b="0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Лист1!$C$2:$C$4</c:f>
              <c:numCache>
                <c:formatCode>0.0</c:formatCode>
                <c:ptCount val="3"/>
                <c:pt idx="0" formatCode="General">
                  <c:v>870.3</c:v>
                </c:pt>
                <c:pt idx="1">
                  <c:v>1040.8</c:v>
                </c:pt>
                <c:pt idx="2">
                  <c:v>1053.5999999999999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55746048"/>
        <c:axId val="134001152"/>
        <c:axId val="0"/>
      </c:bar3DChart>
      <c:catAx>
        <c:axId val="55746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4001152"/>
        <c:crosses val="autoZero"/>
        <c:auto val="1"/>
        <c:lblAlgn val="ctr"/>
        <c:lblOffset val="100"/>
        <c:noMultiLvlLbl val="0"/>
      </c:catAx>
      <c:valAx>
        <c:axId val="13400115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57460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82779762260633E-2"/>
          <c:y val="4.208508341527558E-2"/>
          <c:w val="0.93416591824251849"/>
          <c:h val="0.827436876831264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D60093"/>
            </a:solidFill>
            <a:ln w="19050">
              <a:noFill/>
            </a:ln>
            <a:scene3d>
              <a:camera prst="orthographicFront"/>
              <a:lightRig rig="threePt" dir="t"/>
            </a:scene3d>
          </c:spPr>
          <c:invertIfNegative val="0"/>
          <c:cat>
            <c:strRef>
              <c:f>Лист1!$A$2:$A$6</c:f>
              <c:strCache>
                <c:ptCount val="5"/>
                <c:pt idx="0">
                  <c:v>2021 год (факт) - 12,5 млн.руб.</c:v>
                </c:pt>
                <c:pt idx="1">
                  <c:v>2022 год (факт) - 20,5 млн.руб.</c:v>
                </c:pt>
                <c:pt idx="2">
                  <c:v>2023 год (факт) - 29,5 млн.руб.</c:v>
                </c:pt>
                <c:pt idx="3">
                  <c:v>2024 год (факт) - 20,4 млн.руб.</c:v>
                </c:pt>
                <c:pt idx="4">
                  <c:v>2025 год (факт) - 13,4 млн.руб.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12.5</c:v>
                </c:pt>
                <c:pt idx="1">
                  <c:v>20.5</c:v>
                </c:pt>
                <c:pt idx="2">
                  <c:v>29.5</c:v>
                </c:pt>
                <c:pt idx="3">
                  <c:v>20.399999999999999</c:v>
                </c:pt>
                <c:pt idx="4">
                  <c:v>13.4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220608"/>
        <c:axId val="135122304"/>
      </c:barChart>
      <c:catAx>
        <c:axId val="153220608"/>
        <c:scaling>
          <c:orientation val="minMax"/>
        </c:scaling>
        <c:delete val="0"/>
        <c:axPos val="b"/>
        <c:majorTickMark val="out"/>
        <c:minorTickMark val="out"/>
        <c:tickLblPos val="nextTo"/>
        <c:crossAx val="135122304"/>
        <c:crosses val="autoZero"/>
        <c:auto val="1"/>
        <c:lblAlgn val="ctr"/>
        <c:lblOffset val="100"/>
        <c:noMultiLvlLbl val="0"/>
      </c:catAx>
      <c:valAx>
        <c:axId val="135122304"/>
        <c:scaling>
          <c:orientation val="minMax"/>
        </c:scaling>
        <c:delete val="0"/>
        <c:axPos val="l"/>
        <c:majorGridlines>
          <c:spPr>
            <a:ln>
              <a:noFill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53220608"/>
        <c:crosses val="autoZero"/>
        <c:crossBetween val="between"/>
      </c:valAx>
      <c:spPr>
        <a:noFill/>
        <a:ln w="6350">
          <a:noFill/>
        </a:ln>
        <a:scene3d>
          <a:camera prst="orthographicFront"/>
          <a:lightRig rig="threePt" dir="t"/>
        </a:scene3d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40"/>
      <c:rotY val="20"/>
      <c:depthPercent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209718983881874E-2"/>
          <c:y val="3.5643419533442758E-2"/>
          <c:w val="0.92720703846414687"/>
          <c:h val="0.85806991524661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</c:dPt>
          <c:dPt>
            <c:idx val="2"/>
            <c:invertIfNegative val="0"/>
            <c:bubble3D val="0"/>
            <c:explosion val="1"/>
          </c:dPt>
          <c:dLbls>
            <c:dLbl>
              <c:idx val="0"/>
              <c:layout>
                <c:manualLayout>
                  <c:x val="0.67055151973719096"/>
                  <c:y val="0.31831655142892618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2025 год (факт)</a:t>
                    </a:r>
                  </a:p>
                  <a:p>
                    <a:r>
                      <a: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1,4</a:t>
                    </a:r>
                    <a:r>
                      <a:rPr lang="ru-RU" sz="14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млн. руб.</a:t>
                    </a:r>
                    <a:endParaRPr lang="en-US" sz="16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4074535570870061E-2"/>
                  <c:y val="0.84245990641562685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2022 год (факт)</a:t>
                    </a:r>
                  </a:p>
                  <a:p>
                    <a:r>
                      <a:rPr lang="ru-RU" sz="14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16,4 млн. руб.</a:t>
                    </a:r>
                    <a:endParaRPr lang="en-US" sz="1600" baseline="0" dirty="0">
                      <a:latin typeface="Times New Roman" pitchFamily="18" charset="0"/>
                    </a:endParaRPr>
                  </a:p>
                </c:rich>
              </c:tx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9483303565827205E-2"/>
                  <c:y val="0.40907444107517482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2023</a:t>
                    </a:r>
                    <a:r>
                      <a:rPr lang="ru-RU" sz="14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год (факт)</a:t>
                    </a:r>
                  </a:p>
                  <a:p>
                    <a:r>
                      <a: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6,5  млн. руб.</a:t>
                    </a:r>
                    <a:endParaRPr lang="en-US" dirty="0"/>
                  </a:p>
                </c:rich>
              </c:tx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6140423603223462E-2"/>
                  <c:y val="0.47650975871961937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2024 </a:t>
                    </a:r>
                    <a:r>
                      <a: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год (факт)</a:t>
                    </a:r>
                  </a:p>
                  <a:p>
                    <a:r>
                      <a: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8,1 </a:t>
                    </a:r>
                    <a:r>
                      <a: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млн. руб.</a:t>
                    </a:r>
                    <a:endParaRPr lang="en-US" sz="1400" b="1" dirty="0"/>
                  </a:p>
                </c:rich>
              </c:tx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70283213587431026"/>
                  <c:y val="0.18482443944136945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2021 год (факт)</a:t>
                    </a:r>
                  </a:p>
                  <a:p>
                    <a:r>
                      <a: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4,5 млн. руб.</a:t>
                    </a:r>
                    <a:endParaRPr lang="en-US" dirty="0"/>
                  </a:p>
                </c:rich>
              </c:tx>
              <c:showLegendKey val="1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 formatCode="General">
                  <c:v>4.5</c:v>
                </c:pt>
                <c:pt idx="1">
                  <c:v>16.399999999999999</c:v>
                </c:pt>
                <c:pt idx="2" formatCode="General">
                  <c:v>6.5</c:v>
                </c:pt>
                <c:pt idx="3" formatCode="General">
                  <c:v>8.1</c:v>
                </c:pt>
                <c:pt idx="4" formatCode="General">
                  <c:v>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pyramid"/>
        <c:axId val="152184320"/>
        <c:axId val="154013056"/>
        <c:axId val="0"/>
      </c:bar3DChart>
      <c:valAx>
        <c:axId val="1540130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2184320"/>
        <c:crosses val="autoZero"/>
        <c:crossBetween val="between"/>
      </c:valAx>
      <c:catAx>
        <c:axId val="152184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401305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316501352569885E-2"/>
          <c:y val="0.1026438697736731"/>
          <c:w val="0.81997287760130078"/>
          <c:h val="0.8973561302263268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>
                <c:manualLayout>
                  <c:x val="-0.28140492855059784"/>
                  <c:y val="0.1282202566177811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1302,5 млн.</a:t>
                    </a:r>
                  </a:p>
                  <a:p>
                    <a:r>
                      <a: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0897467677651402"/>
                  <c:y val="-0.1791835586861996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</a:t>
                    </a:r>
                    <a:r>
                      <a:rPr lang="ru-RU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204</a:t>
                    </a:r>
                    <a:r>
                      <a: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млн.</a:t>
                    </a:r>
                  </a:p>
                  <a:p>
                    <a:r>
                      <a: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Межбюджетные трансферты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1302.5</c:v>
                </c:pt>
                <c:pt idx="1">
                  <c:v>3204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3.8664521833619188E-2"/>
          <c:y val="0.77847023910542612"/>
          <c:w val="0.8211995571377404"/>
          <c:h val="0.2215297207060070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50815947075064E-2"/>
          <c:y val="0.18356458510259688"/>
          <c:w val="0.9191640743621079"/>
          <c:h val="0.7747423775525916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 всего - 4 505,9 млн. руб.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1181.7</c:v>
                </c:pt>
                <c:pt idx="1">
                  <c:v>3324.2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4 505,90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depthPercent val="9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657567962534078"/>
          <c:y val="4.7806912557668751E-2"/>
          <c:w val="0.62776465441819773"/>
          <c:h val="0.8347551670219133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Дотации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4165448853261318E-2"/>
                  <c:y val="-5.4725115100490605E-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1490,4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52228954617567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36257309941521E-2"/>
                  <c:y val="5.472511510049060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78</a:t>
                    </a:r>
                    <a:r>
                      <a:rPr lang="ru-RU" dirty="0" smtClean="0"/>
                      <a:t>,5</a:t>
                    </a:r>
                  </a:p>
                  <a:p>
                    <a:r>
                      <a:rPr lang="ru-RU" dirty="0" smtClean="0"/>
                      <a:t>млн. 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2025 год</c:v>
                </c:pt>
                <c:pt idx="1">
                  <c:v>2024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.0">
                  <c:v>1490.4</c:v>
                </c:pt>
                <c:pt idx="1">
                  <c:v>1593.3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Субсидии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3331927981411374E-3"/>
                  <c:y val="-1.6417534530147184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388,6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074298487252604E-3"/>
                  <c:y val="2.73625575502453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21637426900584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162</a:t>
                    </a:r>
                    <a:r>
                      <a:rPr lang="ru-RU" dirty="0" smtClean="0"/>
                      <a:t>,1</a:t>
                    </a:r>
                  </a:p>
                  <a:p>
                    <a:r>
                      <a:rPr lang="ru-RU" dirty="0" smtClean="0"/>
                      <a:t>млн. 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2025 год</c:v>
                </c:pt>
                <c:pt idx="1">
                  <c:v>2024 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0.0">
                  <c:v>388.6</c:v>
                </c:pt>
                <c:pt idx="1">
                  <c:v>623.9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rgbClr val="D60093"/>
            </a:solidFill>
          </c:spPr>
          <c:invertIfNegative val="0"/>
          <c:dLbls>
            <c:dLbl>
              <c:idx val="0"/>
              <c:layout>
                <c:manualLayout>
                  <c:x val="2.923939125472288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1156,9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148596974505209E-3"/>
                  <c:y val="8.2087672650735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4795321637426896E-2"/>
                  <c:y val="6.019762661053967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281</a:t>
                    </a:r>
                    <a:r>
                      <a:rPr lang="ru-RU" dirty="0" smtClean="0"/>
                      <a:t>,7</a:t>
                    </a:r>
                  </a:p>
                  <a:p>
                    <a:r>
                      <a:rPr lang="ru-RU" dirty="0" smtClean="0"/>
                      <a:t>млн. 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2025 год</c:v>
                </c:pt>
                <c:pt idx="1">
                  <c:v>2024 год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1156.9000000000001</c:v>
                </c:pt>
                <c:pt idx="1">
                  <c:v>1028.4000000000001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Межбюджетные трансферты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3862571775025948E-3"/>
                  <c:y val="-8.208767265073592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182,5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2983115836132168E-3"/>
                  <c:y val="3.08507450048789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5087719298245612E-2"/>
                  <c:y val="-0.1203952532210793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5</a:t>
                    </a:r>
                    <a:r>
                      <a:rPr lang="ru-RU" dirty="0" smtClean="0"/>
                      <a:t>,5</a:t>
                    </a:r>
                  </a:p>
                  <a:p>
                    <a:r>
                      <a:rPr lang="ru-RU" dirty="0" smtClean="0"/>
                      <a:t>млн. 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2025 год</c:v>
                </c:pt>
                <c:pt idx="1">
                  <c:v>2024 год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182.5</c:v>
                </c:pt>
                <c:pt idx="1">
                  <c:v>89.4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2404480"/>
        <c:axId val="153559040"/>
        <c:axId val="0"/>
      </c:bar3DChart>
      <c:catAx>
        <c:axId val="152404480"/>
        <c:scaling>
          <c:orientation val="minMax"/>
        </c:scaling>
        <c:delete val="0"/>
        <c:axPos val="b"/>
        <c:majorTickMark val="out"/>
        <c:minorTickMark val="none"/>
        <c:tickLblPos val="nextTo"/>
        <c:crossAx val="153559040"/>
        <c:crosses val="autoZero"/>
        <c:auto val="1"/>
        <c:lblAlgn val="ctr"/>
        <c:lblOffset val="100"/>
        <c:noMultiLvlLbl val="0"/>
      </c:catAx>
      <c:valAx>
        <c:axId val="153559040"/>
        <c:scaling>
          <c:orientation val="minMax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crossAx val="1524044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723106739327152"/>
          <c:y val="4.900892601099803E-2"/>
          <c:w val="0.20787643320900676"/>
          <c:h val="0.88532093586841321"/>
        </c:manualLayout>
      </c:layout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30"/>
      <c:rotY val="3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510427481038662"/>
          <c:y val="4.0675302343487006E-2"/>
          <c:w val="0.88328811796291873"/>
          <c:h val="0.8970195173001186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60728216800840185"/>
                  <c:y val="0.56028942210636379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dirty="0" smtClean="0"/>
                      <a:t>2025</a:t>
                    </a:r>
                    <a:r>
                      <a:rPr lang="ru-RU" sz="1200" b="1" baseline="0" dirty="0" smtClean="0"/>
                      <a:t> год (факт)</a:t>
                    </a:r>
                    <a:r>
                      <a:rPr lang="ru-RU" sz="1200" b="1" dirty="0" smtClean="0"/>
                      <a:t> </a:t>
                    </a:r>
                  </a:p>
                  <a:p>
                    <a:r>
                      <a:rPr lang="ru-RU" sz="1200" b="1" dirty="0" smtClean="0"/>
                      <a:t>3</a:t>
                    </a:r>
                    <a:r>
                      <a:rPr lang="ru-RU" sz="1200" b="1" baseline="0" dirty="0" smtClean="0"/>
                      <a:t> 218,4</a:t>
                    </a:r>
                    <a:r>
                      <a:rPr lang="ru-RU" sz="1200" b="1" dirty="0" smtClean="0"/>
                      <a:t> млн. 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7817513308580344E-3"/>
                  <c:y val="0.3217130443341738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dirty="0" smtClean="0"/>
                      <a:t>2022 год (факт)</a:t>
                    </a:r>
                  </a:p>
                  <a:p>
                    <a:r>
                      <a:rPr lang="ru-RU" sz="1200" b="1" baseline="0" dirty="0" smtClean="0"/>
                      <a:t>1 792,4  млн</a:t>
                    </a:r>
                    <a:r>
                      <a:rPr lang="ru-RU" sz="1200" b="1" dirty="0" smtClean="0"/>
                      <a:t>. 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5632516511474606E-3"/>
                  <c:y val="0.33552485841994784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dirty="0" smtClean="0"/>
                      <a:t>2023 год (факт)</a:t>
                    </a:r>
                  </a:p>
                  <a:p>
                    <a:r>
                      <a:rPr lang="ru-RU" sz="1200" b="1" baseline="0" dirty="0" smtClean="0"/>
                      <a:t>1 974,5 </a:t>
                    </a:r>
                    <a:r>
                      <a:rPr lang="ru-RU" sz="1200" b="1" dirty="0" smtClean="0"/>
                      <a:t> млн. 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1877965689867407E-2"/>
                  <c:y val="0.48460308370406169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dirty="0" smtClean="0"/>
                      <a:t>2024 год (факт)</a:t>
                    </a:r>
                  </a:p>
                  <a:p>
                    <a:r>
                      <a:rPr lang="ru-RU" sz="1200" b="1" dirty="0" smtClean="0"/>
                      <a:t>3</a:t>
                    </a:r>
                    <a:r>
                      <a:rPr lang="ru-RU" sz="1200" b="1" baseline="0" dirty="0" smtClean="0"/>
                      <a:t> 335,0</a:t>
                    </a:r>
                    <a:r>
                      <a:rPr lang="ru-RU" sz="1200" b="1" dirty="0" smtClean="0"/>
                      <a:t> млн. 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58337416438581735"/>
                  <c:y val="0.2258327503762787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2021 год (факт)</a:t>
                    </a:r>
                  </a:p>
                  <a:p>
                    <a:r>
                      <a:rPr lang="ru-RU" baseline="0" dirty="0" smtClean="0"/>
                      <a:t> 1 431,5</a:t>
                    </a:r>
                    <a:r>
                      <a:rPr lang="ru-RU" dirty="0" smtClean="0"/>
                      <a:t> млн. 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1431.5</c:v>
                </c:pt>
                <c:pt idx="1">
                  <c:v>1792.4</c:v>
                </c:pt>
                <c:pt idx="2">
                  <c:v>1974.5</c:v>
                </c:pt>
                <c:pt idx="3">
                  <c:v>3335</c:v>
                </c:pt>
                <c:pt idx="4">
                  <c:v>3218.4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cylinder"/>
        <c:axId val="152404992"/>
        <c:axId val="153564224"/>
        <c:axId val="152154112"/>
      </c:bar3DChart>
      <c:catAx>
        <c:axId val="152404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3564224"/>
        <c:crosses val="autoZero"/>
        <c:auto val="1"/>
        <c:lblAlgn val="ctr"/>
        <c:lblOffset val="100"/>
        <c:noMultiLvlLbl val="0"/>
      </c:catAx>
      <c:valAx>
        <c:axId val="1535642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2404992"/>
        <c:crosses val="autoZero"/>
        <c:crossBetween val="between"/>
      </c:valAx>
      <c:serAx>
        <c:axId val="152154112"/>
        <c:scaling>
          <c:orientation val="minMax"/>
        </c:scaling>
        <c:delete val="1"/>
        <c:axPos val="b"/>
        <c:majorTickMark val="out"/>
        <c:minorTickMark val="none"/>
        <c:tickLblPos val="nextTo"/>
        <c:crossAx val="153564224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80"/>
      <c:rAngAx val="0"/>
      <c:perspective val="30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3113698101874486E-2"/>
          <c:y val="9.2825276358182426E-2"/>
          <c:w val="0.86444784436949362"/>
          <c:h val="0.83402167146408823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invertIfNegative val="0"/>
            <c:bubble3D val="0"/>
            <c:spPr>
              <a:solidFill>
                <a:schemeClr val="bg2">
                  <a:lumMod val="90000"/>
                </a:schemeClr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cat>
            <c:strRef>
              <c:f>Лист1!$A$2:$A$6</c:f>
              <c:strCache>
                <c:ptCount val="5"/>
                <c:pt idx="0">
                  <c:v>2021 год (факт) - 40,2 тыс. руб.</c:v>
                </c:pt>
                <c:pt idx="1">
                  <c:v>2022 год (факт) - 50,3 тыс. руб.</c:v>
                </c:pt>
                <c:pt idx="2">
                  <c:v>2023 год (факт) - 54,8 тыс. руб.</c:v>
                </c:pt>
                <c:pt idx="3">
                  <c:v>2024 год (факт) - 92,3 тыс.руб.</c:v>
                </c:pt>
                <c:pt idx="4">
                  <c:v>2025 год (факт) - 89,4 тыс.руб.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 formatCode="0.0">
                  <c:v>40.200000000000003</c:v>
                </c:pt>
                <c:pt idx="1">
                  <c:v>50.3</c:v>
                </c:pt>
                <c:pt idx="2" formatCode="0.0">
                  <c:v>54.8</c:v>
                </c:pt>
                <c:pt idx="3">
                  <c:v>92.3</c:v>
                </c:pt>
                <c:pt idx="4">
                  <c:v>89.4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2"/>
        <c:shape val="box"/>
        <c:axId val="152399360"/>
        <c:axId val="153564800"/>
        <c:axId val="92397568"/>
      </c:bar3DChart>
      <c:catAx>
        <c:axId val="152399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baseline="0"/>
            </a:pPr>
            <a:endParaRPr lang="ru-RU"/>
          </a:p>
        </c:txPr>
        <c:crossAx val="153564800"/>
        <c:crosses val="autoZero"/>
        <c:auto val="0"/>
        <c:lblAlgn val="ctr"/>
        <c:lblOffset val="100"/>
        <c:noMultiLvlLbl val="0"/>
      </c:catAx>
      <c:valAx>
        <c:axId val="153564800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600" baseline="0"/>
            </a:pPr>
            <a:endParaRPr lang="ru-RU"/>
          </a:p>
        </c:txPr>
        <c:crossAx val="152399360"/>
        <c:crosses val="autoZero"/>
        <c:crossBetween val="between"/>
      </c:valAx>
      <c:serAx>
        <c:axId val="92397568"/>
        <c:scaling>
          <c:orientation val="minMax"/>
        </c:scaling>
        <c:delete val="1"/>
        <c:axPos val="b"/>
        <c:majorTickMark val="out"/>
        <c:minorTickMark val="none"/>
        <c:tickLblPos val="nextTo"/>
        <c:crossAx val="153564800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r">
              <a:defRPr sz="2147" b="1" i="0" u="none" strike="noStrike" baseline="0">
                <a:solidFill>
                  <a:srgbClr val="000000"/>
                </a:solidFill>
                <a:latin typeface="Constantia" pitchFamily="18" charset="0"/>
                <a:ea typeface="Franklin Gothic Book"/>
                <a:cs typeface="Franklin Gothic Book"/>
              </a:defRPr>
            </a:pPr>
            <a:r>
              <a:rPr lang="ru-RU" sz="2774" b="1" i="1" u="none" strike="noStrike" baseline="0" dirty="0" smtClean="0">
                <a:solidFill>
                  <a:srgbClr val="003366"/>
                </a:solidFill>
                <a:latin typeface="Constantia" pitchFamily="18" charset="0"/>
              </a:rPr>
              <a:t>ДИНАМИКА РАСХОДОВ БЮДЖЕТА</a:t>
            </a:r>
            <a:endParaRPr lang="ru-RU" sz="2800" b="1" i="1" u="none" strike="noStrike" baseline="0" dirty="0">
              <a:solidFill>
                <a:srgbClr val="003366"/>
              </a:solidFill>
              <a:latin typeface="Constantia" pitchFamily="18" charset="0"/>
            </a:endParaRPr>
          </a:p>
          <a:p>
            <a:pPr algn="r">
              <a:defRPr sz="2147" b="1" i="0" u="none" strike="noStrike" baseline="0">
                <a:solidFill>
                  <a:srgbClr val="000000"/>
                </a:solidFill>
                <a:latin typeface="Constantia" pitchFamily="18" charset="0"/>
                <a:ea typeface="Franklin Gothic Book"/>
                <a:cs typeface="Franklin Gothic Book"/>
              </a:defRPr>
            </a:pPr>
            <a:r>
              <a:rPr lang="ru-RU" sz="2775" b="1" i="1" u="none" strike="noStrike" baseline="0" dirty="0" smtClean="0">
                <a:solidFill>
                  <a:srgbClr val="003366"/>
                </a:solidFill>
                <a:latin typeface="Constantia" pitchFamily="18" charset="0"/>
              </a:rPr>
              <a:t>в млн.руб.</a:t>
            </a:r>
            <a:endParaRPr lang="ru-RU" sz="2800" b="1" i="1" u="none" strike="noStrike" baseline="0" dirty="0">
              <a:solidFill>
                <a:srgbClr val="003366"/>
              </a:solidFill>
              <a:latin typeface="Constantia" pitchFamily="18" charset="0"/>
            </a:endParaRPr>
          </a:p>
        </c:rich>
      </c:tx>
      <c:layout>
        <c:manualLayout>
          <c:xMode val="edge"/>
          <c:yMode val="edge"/>
          <c:x val="0.14969193237788392"/>
          <c:y val="1.3092860483202124E-3"/>
        </c:manualLayout>
      </c:layout>
      <c:overlay val="0"/>
    </c:title>
    <c:autoTitleDeleted val="0"/>
    <c:view3D>
      <c:rotX val="10"/>
      <c:hPercent val="100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  <a:scene3d>
          <a:camera prst="orthographicFront"/>
          <a:lightRig rig="threePt" dir="t"/>
        </a:scene3d>
      </c:spPr>
    </c:backWall>
    <c:plotArea>
      <c:layout>
        <c:manualLayout>
          <c:layoutTarget val="inner"/>
          <c:xMode val="edge"/>
          <c:yMode val="edge"/>
          <c:x val="0.24160810835833052"/>
          <c:y val="0.72090084305878155"/>
          <c:w val="6.6142419360811763E-2"/>
          <c:h val="0.1204677193490129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82"/>
        <c:shape val="cylinder"/>
        <c:axId val="152407552"/>
        <c:axId val="153566528"/>
        <c:axId val="0"/>
      </c:bar3DChart>
      <c:catAx>
        <c:axId val="152407552"/>
        <c:scaling>
          <c:orientation val="minMax"/>
        </c:scaling>
        <c:delete val="1"/>
        <c:axPos val="b"/>
        <c:numFmt formatCode="0.0" sourceLinked="1"/>
        <c:majorTickMark val="out"/>
        <c:minorTickMark val="none"/>
        <c:tickLblPos val="nextTo"/>
        <c:crossAx val="153566528"/>
        <c:crossesAt val="100"/>
        <c:auto val="1"/>
        <c:lblAlgn val="ctr"/>
        <c:lblOffset val="100"/>
        <c:noMultiLvlLbl val="0"/>
      </c:catAx>
      <c:valAx>
        <c:axId val="153566528"/>
        <c:scaling>
          <c:orientation val="minMax"/>
          <c:max val="1250"/>
          <c:min val="100"/>
        </c:scaling>
        <c:delete val="1"/>
        <c:axPos val="r"/>
        <c:numFmt formatCode="0.0" sourceLinked="1"/>
        <c:majorTickMark val="out"/>
        <c:minorTickMark val="none"/>
        <c:tickLblPos val="nextTo"/>
        <c:crossAx val="152407552"/>
        <c:crosses val="max"/>
        <c:crossBetween val="between"/>
        <c:majorUnit val="100"/>
        <c:minorUnit val="1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  <a:scene3d>
      <a:camera prst="orthographicFront"/>
      <a:lightRig rig="threePt" dir="t"/>
    </a:scene3d>
  </c:spPr>
  <c:txPr>
    <a:bodyPr/>
    <a:lstStyle/>
    <a:p>
      <a:pPr>
        <a:defRPr sz="1308" b="0" i="0" u="none" strike="noStrike" baseline="0">
          <a:solidFill>
            <a:srgbClr val="000000"/>
          </a:solidFill>
          <a:latin typeface="Franklin Gothic Book"/>
          <a:ea typeface="Franklin Gothic Book"/>
          <a:cs typeface="Franklin Gothic Book"/>
        </a:defRPr>
      </a:pPr>
      <a:endParaRPr lang="ru-RU"/>
    </a:p>
  </c:tx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 algn="just">
              <a:defRPr/>
            </a:pPr>
            <a:r>
              <a:rPr lang="ru-RU" dirty="0" smtClean="0"/>
              <a:t>           Динамика </a:t>
            </a:r>
            <a:r>
              <a:rPr lang="ru-RU" dirty="0"/>
              <a:t>расходов бюджета </a:t>
            </a:r>
          </a:p>
          <a:p>
            <a:pPr algn="just">
              <a:defRPr/>
            </a:pPr>
            <a:r>
              <a:rPr lang="ru-RU" dirty="0"/>
              <a:t>         </a:t>
            </a:r>
            <a:r>
              <a:rPr lang="ru-RU" baseline="0" dirty="0" smtClean="0"/>
              <a:t>                                                        </a:t>
            </a:r>
            <a:r>
              <a:rPr lang="ru-RU" dirty="0" smtClean="0"/>
              <a:t>     в </a:t>
            </a:r>
            <a:r>
              <a:rPr lang="ru-RU" dirty="0"/>
              <a:t>млн. руб.</a:t>
            </a:r>
          </a:p>
        </c:rich>
      </c:tx>
      <c:layout>
        <c:manualLayout>
          <c:xMode val="edge"/>
          <c:yMode val="edge"/>
          <c:x val="0.19118482027637954"/>
          <c:y val="1.2080088513757224E-2"/>
        </c:manualLayout>
      </c:layout>
      <c:overlay val="0"/>
    </c:title>
    <c:autoTitleDeleted val="0"/>
    <c:view3D>
      <c:rotX val="15"/>
      <c:hPercent val="100"/>
      <c:rotY val="20"/>
      <c:depthPercent val="100"/>
      <c:rAngAx val="1"/>
    </c:view3D>
    <c:floor>
      <c:thickness val="0"/>
    </c:floor>
    <c:sideWall>
      <c:thickness val="0"/>
      <c:spPr>
        <a:scene3d>
          <a:camera prst="orthographicFront"/>
          <a:lightRig rig="threePt" dir="t"/>
        </a:scene3d>
        <a:sp3d>
          <a:bevelT w="50800"/>
        </a:sp3d>
      </c:spPr>
    </c:sideWall>
    <c:backWall>
      <c:thickness val="0"/>
      <c:spPr>
        <a:scene3d>
          <a:camera prst="orthographicFront"/>
          <a:lightRig rig="threePt" dir="t"/>
        </a:scene3d>
        <a:sp3d>
          <a:bevelT w="50800"/>
        </a:sp3d>
      </c:spPr>
    </c:backWall>
    <c:plotArea>
      <c:layout>
        <c:manualLayout>
          <c:layoutTarget val="inner"/>
          <c:xMode val="edge"/>
          <c:yMode val="edge"/>
          <c:x val="0.11036892365494742"/>
          <c:y val="0.18040532533422213"/>
          <c:w val="0.57020726219423512"/>
          <c:h val="0.7961553193923726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 w="15875" cap="flat" cmpd="sng" algn="ctr">
              <a:solidFill>
                <a:schemeClr val="accent3">
                  <a:shade val="50000"/>
                  <a:shade val="75000"/>
                  <a:satMod val="125000"/>
                  <a:lumMod val="75000"/>
                </a:schemeClr>
              </a:solidFill>
              <a:prstDash val="solid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plastic"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5875" cap="flat" cmpd="sng" algn="ctr">
                <a:solidFill>
                  <a:schemeClr val="accent3">
                    <a:shade val="50000"/>
                    <a:shade val="75000"/>
                    <a:satMod val="125000"/>
                    <a:lumMod val="75000"/>
                  </a:schemeClr>
                </a:solidFill>
                <a:prstDash val="solid"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plastic">
                <a:contourClr>
                  <a:srgbClr val="000000"/>
                </a:contourClr>
              </a:sp3d>
            </c:spPr>
          </c:dPt>
          <c:dPt>
            <c:idx val="2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 w="15875" cap="flat" cmpd="sng" algn="ctr">
                <a:solidFill>
                  <a:schemeClr val="accent3">
                    <a:shade val="50000"/>
                    <a:shade val="75000"/>
                    <a:satMod val="125000"/>
                    <a:lumMod val="75000"/>
                  </a:schemeClr>
                </a:solidFill>
                <a:prstDash val="solid"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plastic">
                <a:contourClr>
                  <a:srgbClr val="000000"/>
                </a:contourClr>
              </a:sp3d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 w="15875" cap="flat" cmpd="sng" algn="ctr">
                <a:solidFill>
                  <a:schemeClr val="accent3">
                    <a:shade val="50000"/>
                    <a:shade val="75000"/>
                    <a:satMod val="125000"/>
                    <a:lumMod val="75000"/>
                  </a:schemeClr>
                </a:solidFill>
                <a:prstDash val="solid"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plastic">
                <a:contourClr>
                  <a:srgbClr val="000000"/>
                </a:contourClr>
              </a:sp3d>
            </c:spPr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 w="15875" cap="flat" cmpd="sng" algn="ctr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plastic"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1.1871010058711426E-2"/>
                  <c:y val="-6.0400442568786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958585798159179E-2"/>
                  <c:y val="-9.4224690407306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26272721834326E-2"/>
                  <c:y val="-0.125632920543075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871010058711363E-2"/>
                  <c:y val="-0.125632920543075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8654444377975036E-2"/>
                  <c:y val="-0.20052946932836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2021 год (факт)</c:v>
                </c:pt>
                <c:pt idx="1">
                  <c:v>2022 год (факт)</c:v>
                </c:pt>
                <c:pt idx="2">
                  <c:v>2023 год (факт)</c:v>
                </c:pt>
                <c:pt idx="3">
                  <c:v>2024 год (факт)</c:v>
                </c:pt>
                <c:pt idx="4">
                  <c:v>2025 год (факт)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2224.4</c:v>
                </c:pt>
                <c:pt idx="1">
                  <c:v>2653.4</c:v>
                </c:pt>
                <c:pt idx="2">
                  <c:v>2920.8</c:v>
                </c:pt>
                <c:pt idx="3">
                  <c:v>4524.8</c:v>
                </c:pt>
                <c:pt idx="4">
                  <c:v>4599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90"/>
        <c:shape val="cylinder"/>
        <c:axId val="153708032"/>
        <c:axId val="154016512"/>
        <c:axId val="0"/>
      </c:bar3DChart>
      <c:catAx>
        <c:axId val="153708032"/>
        <c:scaling>
          <c:orientation val="minMax"/>
        </c:scaling>
        <c:delete val="1"/>
        <c:axPos val="b"/>
        <c:majorTickMark val="out"/>
        <c:minorTickMark val="none"/>
        <c:tickLblPos val="nextTo"/>
        <c:crossAx val="154016512"/>
        <c:crosses val="autoZero"/>
        <c:auto val="1"/>
        <c:lblAlgn val="ctr"/>
        <c:lblOffset val="100"/>
        <c:noMultiLvlLbl val="0"/>
      </c:catAx>
      <c:valAx>
        <c:axId val="1540165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53708032"/>
        <c:crosses val="autoZero"/>
        <c:crossBetween val="between"/>
      </c:valAx>
    </c:plotArea>
    <c:legend>
      <c:legendPos val="r"/>
      <c:layout/>
      <c:overlay val="0"/>
    </c:legend>
    <c:plotVisOnly val="0"/>
    <c:dispBlanksAs val="gap"/>
    <c:showDLblsOverMax val="0"/>
  </c:chart>
  <c:txPr>
    <a:bodyPr/>
    <a:lstStyle/>
    <a:p>
      <a:pPr>
        <a:defRPr sz="1800">
          <a:latin typeface="Liberation Serif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23216482572273"/>
          <c:y val="4.7312050797774632E-2"/>
          <c:w val="0.90657409115602849"/>
          <c:h val="0.733353485120355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"/>
            <c:invertIfNegative val="0"/>
            <c:bubble3D val="0"/>
            <c:spPr>
              <a:solidFill>
                <a:srgbClr val="D60093"/>
              </a:solidFill>
            </c:spPr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cat>
            <c:strRef>
              <c:f>Лист1!$A$2:$A$6</c:f>
              <c:strCache>
                <c:ptCount val="5"/>
                <c:pt idx="0">
                  <c:v>2021 год (факт) - 61,6 тыс.руб.</c:v>
                </c:pt>
                <c:pt idx="1">
                  <c:v>2022 год (факт) -  74,5 тыс.руб.</c:v>
                </c:pt>
                <c:pt idx="2">
                  <c:v>2023 год (факт) - 79,9 тыс.руб.</c:v>
                </c:pt>
                <c:pt idx="3">
                  <c:v>2024 год (факт) - 123,9 тыс.руб.</c:v>
                </c:pt>
                <c:pt idx="4">
                  <c:v>2025 год (факт) - 126,6 тыс.руб.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61.6</c:v>
                </c:pt>
                <c:pt idx="1">
                  <c:v>74.5</c:v>
                </c:pt>
                <c:pt idx="2">
                  <c:v>79.900000000000006</c:v>
                </c:pt>
                <c:pt idx="3">
                  <c:v>123.9</c:v>
                </c:pt>
                <c:pt idx="4">
                  <c:v>126.6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709568"/>
        <c:axId val="157942336"/>
      </c:barChart>
      <c:catAx>
        <c:axId val="1537095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Liberation Serif" panose="02020603050405020304" pitchFamily="18" charset="0"/>
              </a:defRPr>
            </a:pPr>
            <a:endParaRPr lang="ru-RU"/>
          </a:p>
        </c:txPr>
        <c:crossAx val="157942336"/>
        <c:crosses val="autoZero"/>
        <c:auto val="1"/>
        <c:lblAlgn val="ctr"/>
        <c:lblOffset val="100"/>
        <c:noMultiLvlLbl val="0"/>
      </c:catAx>
      <c:valAx>
        <c:axId val="157942336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Liberation Serif" panose="02020603050405020304" pitchFamily="18" charset="0"/>
              </a:defRPr>
            </a:pPr>
            <a:endParaRPr lang="ru-RU"/>
          </a:p>
        </c:txPr>
        <c:crossAx val="1537095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33268418893627"/>
          <c:y val="3.6126194311743132E-2"/>
          <c:w val="0.6935990813648294"/>
          <c:h val="0.8108617125984252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2.5000000000000001E-2"/>
                  <c:y val="-2.49999999999999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8749999999999999E-2"/>
                  <c:y val="-3.4375000000000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1556</c:v>
                </c:pt>
                <c:pt idx="1">
                  <c:v>1727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9583333333333331E-2"/>
                  <c:y val="-4.0625000000000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4166666666666669E-2"/>
                  <c:y val="-2.1874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1632</c:v>
                </c:pt>
                <c:pt idx="1">
                  <c:v>1711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56333824"/>
        <c:axId val="134011072"/>
        <c:axId val="0"/>
      </c:bar3DChart>
      <c:catAx>
        <c:axId val="56333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34011072"/>
        <c:crosses val="autoZero"/>
        <c:auto val="1"/>
        <c:lblAlgn val="ctr"/>
        <c:lblOffset val="100"/>
        <c:noMultiLvlLbl val="0"/>
      </c:catAx>
      <c:valAx>
        <c:axId val="134011072"/>
        <c:scaling>
          <c:orientation val="minMax"/>
          <c:min val="100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56333824"/>
        <c:crosses val="autoZero"/>
        <c:crossBetween val="between"/>
        <c:majorUnit val="200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405546209151364"/>
          <c:y val="3.919831276057046E-2"/>
          <c:w val="0.77809605778763669"/>
          <c:h val="0.84220760098193048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199.9</c:v>
                </c:pt>
                <c:pt idx="1">
                  <c:v>159.1</c:v>
                </c:pt>
                <c:pt idx="2">
                  <c:v>184.6</c:v>
                </c:pt>
                <c:pt idx="3">
                  <c:v>244.2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20.6</c:v>
                </c:pt>
                <c:pt idx="1">
                  <c:v>30.7</c:v>
                </c:pt>
                <c:pt idx="2">
                  <c:v>117.9</c:v>
                </c:pt>
                <c:pt idx="3">
                  <c:v>66.7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340.1</c:v>
                </c:pt>
                <c:pt idx="1">
                  <c:v>280.8</c:v>
                </c:pt>
                <c:pt idx="2">
                  <c:v>510.7</c:v>
                </c:pt>
                <c:pt idx="3">
                  <c:v>364.9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314.10000000000002</c:v>
                </c:pt>
                <c:pt idx="1">
                  <c:v>403.3</c:v>
                </c:pt>
                <c:pt idx="2">
                  <c:v>1172.9000000000001</c:v>
                </c:pt>
                <c:pt idx="3">
                  <c:v>934.4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Ряд 6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1270.3</c:v>
                </c:pt>
                <c:pt idx="1">
                  <c:v>1470.8</c:v>
                </c:pt>
                <c:pt idx="2">
                  <c:v>1917.2</c:v>
                </c:pt>
                <c:pt idx="3">
                  <c:v>2178.9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Ряд 7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Лист1!$G$2:$G$5</c:f>
              <c:numCache>
                <c:formatCode>General</c:formatCode>
                <c:ptCount val="4"/>
                <c:pt idx="0">
                  <c:v>307.3</c:v>
                </c:pt>
                <c:pt idx="1">
                  <c:v>314.8</c:v>
                </c:pt>
                <c:pt idx="2">
                  <c:v>337.7</c:v>
                </c:pt>
                <c:pt idx="3">
                  <c:v>474.9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Ряд 8</c:v>
                </c:pt>
              </c:strCache>
            </c:strRef>
          </c:tx>
          <c:spPr>
            <a:solidFill>
              <a:srgbClr val="CC0099"/>
            </a:solidFill>
          </c:spPr>
          <c:invertIfNegative val="0"/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Лист1!$H$2:$H$5</c:f>
              <c:numCache>
                <c:formatCode>General</c:formatCode>
                <c:ptCount val="4"/>
                <c:pt idx="0">
                  <c:v>132.6</c:v>
                </c:pt>
                <c:pt idx="1">
                  <c:v>151.80000000000001</c:v>
                </c:pt>
                <c:pt idx="2">
                  <c:v>149.19999999999999</c:v>
                </c:pt>
                <c:pt idx="3">
                  <c:v>156.6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Ряд 9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Лист1!$I$2:$I$5</c:f>
              <c:numCache>
                <c:formatCode>General</c:formatCode>
                <c:ptCount val="4"/>
                <c:pt idx="0">
                  <c:v>68.5</c:v>
                </c:pt>
                <c:pt idx="1">
                  <c:v>109.5</c:v>
                </c:pt>
                <c:pt idx="2">
                  <c:v>134.6</c:v>
                </c:pt>
                <c:pt idx="3">
                  <c:v>178.4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3787392"/>
        <c:axId val="157945216"/>
        <c:axId val="0"/>
      </c:bar3DChart>
      <c:catAx>
        <c:axId val="153787392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>
                <a:latin typeface="Liberation Serif" panose="02020603050405020304" pitchFamily="18" charset="0"/>
              </a:defRPr>
            </a:pPr>
            <a:endParaRPr lang="ru-RU"/>
          </a:p>
        </c:txPr>
        <c:crossAx val="157945216"/>
        <c:crosses val="autoZero"/>
        <c:auto val="1"/>
        <c:lblAlgn val="ctr"/>
        <c:lblOffset val="100"/>
        <c:noMultiLvlLbl val="0"/>
      </c:catAx>
      <c:valAx>
        <c:axId val="1579452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Liberation Serif" panose="02020603050405020304" pitchFamily="18" charset="0"/>
              </a:defRPr>
            </a:pPr>
            <a:endParaRPr lang="ru-RU"/>
          </a:p>
        </c:txPr>
        <c:crossAx val="153787392"/>
        <c:crosses val="autoZero"/>
        <c:crossBetween val="between"/>
      </c:valAx>
      <c:spPr>
        <a:solidFill>
          <a:schemeClr val="lt1"/>
        </a:solidFill>
        <a:ln w="40000" cap="flat" cmpd="sng" algn="ctr">
          <a:solidFill>
            <a:schemeClr val="accent1"/>
          </a:solidFill>
          <a:prstDash val="solid"/>
        </a:ln>
        <a:effectLst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547531449673639E-2"/>
          <c:y val="2.930798093141166E-2"/>
          <c:w val="0.743713049330607"/>
          <c:h val="0.879196939797622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 том числе дорожное хозяйство (дорожный фонд)</c:v>
                </c:pt>
              </c:strCache>
            </c:strRef>
          </c:tx>
          <c:spPr>
            <a:solidFill>
              <a:srgbClr val="ACCAE2"/>
            </a:solidFill>
          </c:spPr>
          <c:invertIfNegative val="0"/>
          <c:dLbls>
            <c:dLbl>
              <c:idx val="1"/>
              <c:layout>
                <c:manualLayout>
                  <c:x val="-6.902355202039076E-4"/>
                  <c:y val="1.1781098396474465E-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7564533586677933E-3"/>
                  <c:y val="-3.05731357773313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 - 340,1</c:v>
                </c:pt>
                <c:pt idx="1">
                  <c:v>2023 год - 280,8</c:v>
                </c:pt>
                <c:pt idx="2">
                  <c:v>2024 год - 510,7</c:v>
                </c:pt>
                <c:pt idx="3">
                  <c:v>2025 год - 364,9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299.39999999999998</c:v>
                </c:pt>
                <c:pt idx="1">
                  <c:v>164.8</c:v>
                </c:pt>
                <c:pt idx="2">
                  <c:v>374.9</c:v>
                </c:pt>
                <c:pt idx="3">
                  <c:v>254.5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82B0E2"/>
            </a:solidFill>
          </c:spPr>
          <c:invertIfNegative val="0"/>
          <c:cat>
            <c:strRef>
              <c:f>Лист1!$A$2:$A$5</c:f>
              <c:strCache>
                <c:ptCount val="4"/>
                <c:pt idx="0">
                  <c:v>2022 год - 340,1</c:v>
                </c:pt>
                <c:pt idx="1">
                  <c:v>2023 год - 280,8</c:v>
                </c:pt>
                <c:pt idx="2">
                  <c:v>2024 год - 510,7</c:v>
                </c:pt>
                <c:pt idx="3">
                  <c:v>2025 год - 364,9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40.700000000000003</c:v>
                </c:pt>
                <c:pt idx="1">
                  <c:v>116</c:v>
                </c:pt>
                <c:pt idx="2">
                  <c:v>135.80000000000001</c:v>
                </c:pt>
                <c:pt idx="3">
                  <c:v>110.4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3900544"/>
        <c:axId val="157947520"/>
      </c:barChart>
      <c:catAx>
        <c:axId val="153900544"/>
        <c:scaling>
          <c:orientation val="minMax"/>
        </c:scaling>
        <c:delete val="0"/>
        <c:axPos val="b"/>
        <c:majorTickMark val="out"/>
        <c:minorTickMark val="none"/>
        <c:tickLblPos val="nextTo"/>
        <c:crossAx val="157947520"/>
        <c:crosses val="autoZero"/>
        <c:auto val="1"/>
        <c:lblAlgn val="ctr"/>
        <c:lblOffset val="100"/>
        <c:noMultiLvlLbl val="0"/>
      </c:catAx>
      <c:valAx>
        <c:axId val="157947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3900544"/>
        <c:crosses val="autoZero"/>
        <c:crossBetween val="between"/>
      </c:valAx>
      <c:spPr>
        <a:solidFill>
          <a:schemeClr val="accent6">
            <a:lumMod val="20000"/>
            <a:lumOff val="80000"/>
          </a:schemeClr>
        </a:solidFill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80945884341592889"/>
          <c:y val="4.8322405862863842E-2"/>
          <c:w val="0.19054115658407098"/>
          <c:h val="0.8964931934833043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Liberation Serif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10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479486116866973E-2"/>
          <c:y val="2.7382899238606227E-2"/>
          <c:w val="0.67711700511120321"/>
          <c:h val="0.88439800950679626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жилищное хозяйство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42939144327879E-3"/>
                  <c:y val="-2.6203228881001525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latin typeface="Liberation Serif" panose="02020603050405020304" pitchFamily="18" charset="0"/>
                      </a:rPr>
                      <a:t>5,5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053373699218604E-3"/>
                  <c:y val="8.6828802647659024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latin typeface="Liberation Serif" panose="02020603050405020304" pitchFamily="18" charset="0"/>
                      </a:rPr>
                      <a:t>1,9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Liberation Serif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 - 314,1</c:v>
                </c:pt>
                <c:pt idx="1">
                  <c:v>2023 год - 403,3</c:v>
                </c:pt>
                <c:pt idx="2">
                  <c:v>2024 год - 1172,9</c:v>
                </c:pt>
                <c:pt idx="3">
                  <c:v>2025 год - 934,4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141.1</c:v>
                </c:pt>
                <c:pt idx="1">
                  <c:v>154.1</c:v>
                </c:pt>
                <c:pt idx="2">
                  <c:v>822.4</c:v>
                </c:pt>
                <c:pt idx="3">
                  <c:v>462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коммунальное хозяйство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latin typeface="Liberation Serif" panose="02020603050405020304" pitchFamily="18" charset="0"/>
                      </a:rPr>
                      <a:t>20,7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0683203658374873E-3"/>
                  <c:y val="3.2881945865664047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latin typeface="Liberation Serif" panose="02020603050405020304" pitchFamily="18" charset="0"/>
                      </a:rPr>
                      <a:t>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8741215133802336E-3"/>
                  <c:y val="-1.8272823487448764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Liberation Serif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 - 314,1</c:v>
                </c:pt>
                <c:pt idx="1">
                  <c:v>2023 год - 403,3</c:v>
                </c:pt>
                <c:pt idx="2">
                  <c:v>2024 год - 1172,9</c:v>
                </c:pt>
                <c:pt idx="3">
                  <c:v>2025 год - 934,4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67.3</c:v>
                </c:pt>
                <c:pt idx="1">
                  <c:v>114.4</c:v>
                </c:pt>
                <c:pt idx="2">
                  <c:v>81</c:v>
                </c:pt>
                <c:pt idx="3">
                  <c:v>245.5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благоустройство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latin typeface="Liberation Serif" panose="02020603050405020304" pitchFamily="18" charset="0"/>
                      </a:rPr>
                      <a:t>12,7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8698980536554139E-3"/>
                  <c:y val="-3.24890801606839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latin typeface="Liberation Serif" panose="02020603050405020304" pitchFamily="18" charset="0"/>
                      </a:rPr>
                      <a:t>25,7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Liberation Serif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 - 314,1</c:v>
                </c:pt>
                <c:pt idx="1">
                  <c:v>2023 год - 403,3</c:v>
                </c:pt>
                <c:pt idx="2">
                  <c:v>2024 год - 1172,9</c:v>
                </c:pt>
                <c:pt idx="3">
                  <c:v>2025 год - 934,4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101.8</c:v>
                </c:pt>
                <c:pt idx="1">
                  <c:v>130.30000000000001</c:v>
                </c:pt>
                <c:pt idx="2">
                  <c:v>264.5</c:v>
                </c:pt>
                <c:pt idx="3">
                  <c:v>176.9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другие вопросы в области ЖКХ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127570950897903E-2"/>
                  <c:y val="-4.85112399791836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172254158140135E-3"/>
                  <c:y val="-5.9592428326677153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5,8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615756851389377E-2"/>
                  <c:y val="-4.87339856974955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6265047611197324E-3"/>
                  <c:y val="-6.2657511738461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 - 314,1</c:v>
                </c:pt>
                <c:pt idx="1">
                  <c:v>2023 год - 403,3</c:v>
                </c:pt>
                <c:pt idx="2">
                  <c:v>2024 год - 1172,9</c:v>
                </c:pt>
                <c:pt idx="3">
                  <c:v>2025 год - 934,4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3.9</c:v>
                </c:pt>
                <c:pt idx="1">
                  <c:v>4.5</c:v>
                </c:pt>
                <c:pt idx="2">
                  <c:v>5</c:v>
                </c:pt>
                <c:pt idx="3">
                  <c:v>50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4550400"/>
        <c:axId val="159932992"/>
        <c:axId val="0"/>
      </c:bar3DChart>
      <c:catAx>
        <c:axId val="1845504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Liberation Serif" panose="02020603050405020304" pitchFamily="18" charset="0"/>
              </a:defRPr>
            </a:pPr>
            <a:endParaRPr lang="ru-RU"/>
          </a:p>
        </c:txPr>
        <c:crossAx val="159932992"/>
        <c:crosses val="autoZero"/>
        <c:auto val="1"/>
        <c:lblAlgn val="ctr"/>
        <c:lblOffset val="100"/>
        <c:noMultiLvlLbl val="0"/>
      </c:catAx>
      <c:valAx>
        <c:axId val="159932992"/>
        <c:scaling>
          <c:orientation val="minMax"/>
          <c:min val="0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845504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601502162842117"/>
          <c:y val="8.9793385530262726E-2"/>
          <c:w val="0.23398497837157878"/>
          <c:h val="0.8703396990977611"/>
        </c:manualLayout>
      </c:layout>
      <c:overlay val="0"/>
      <c:txPr>
        <a:bodyPr/>
        <a:lstStyle/>
        <a:p>
          <a:pPr>
            <a:defRPr>
              <a:latin typeface="Liberation Serif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1206301151723887E-2"/>
          <c:y val="2.7382966933213383E-2"/>
          <c:w val="0.69328419527459917"/>
          <c:h val="0.88439800950679626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дошкольное образование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1.242743861793134E-2"/>
                  <c:y val="-5.705556035611955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372,6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352635888262649E-2"/>
                  <c:y val="-3.136945689162109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411,4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875670210312766E-2"/>
                  <c:y val="-2.17739867038093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597806592918247E-2"/>
                  <c:y val="-2.3951385374190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 - 1 270,3</c:v>
                </c:pt>
                <c:pt idx="1">
                  <c:v>2023 год - 1 470,8</c:v>
                </c:pt>
                <c:pt idx="2">
                  <c:v>2024 год - 1917,2</c:v>
                </c:pt>
                <c:pt idx="3">
                  <c:v>2025 год - 2 178,9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558.6</c:v>
                </c:pt>
                <c:pt idx="1">
                  <c:v>619.70000000000005</c:v>
                </c:pt>
                <c:pt idx="2">
                  <c:v>841.2</c:v>
                </c:pt>
                <c:pt idx="3">
                  <c:v>885.8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общее образование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1.2717307787463364E-2"/>
                  <c:y val="2.830618271495211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dirty="0" smtClean="0"/>
                      <a:t>351,3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689055090984289E-2"/>
                  <c:y val="3.0333563760405184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dirty="0" smtClean="0"/>
                      <a:t>390,4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856759146275998E-2"/>
                  <c:y val="-4.35479734076190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7261602118905548E-3"/>
                  <c:y val="6.53219601114279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 - 1 270,3</c:v>
                </c:pt>
                <c:pt idx="1">
                  <c:v>2023 год - 1 470,8</c:v>
                </c:pt>
                <c:pt idx="2">
                  <c:v>2024 год - 1917,2</c:v>
                </c:pt>
                <c:pt idx="3">
                  <c:v>2025 год - 2 178,9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529.5</c:v>
                </c:pt>
                <c:pt idx="1">
                  <c:v>616.6</c:v>
                </c:pt>
                <c:pt idx="2">
                  <c:v>837</c:v>
                </c:pt>
                <c:pt idx="3">
                  <c:v>968.3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дополнительное образование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1.8524479422921264E-2"/>
                  <c:y val="4.3547973407618628E-3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 smtClean="0"/>
                      <a:t>59,7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995241796689332E-2"/>
                  <c:y val="-4.047589483521458E-3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 smtClean="0"/>
                      <a:t>66,7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4204626765022318E-2"/>
                  <c:y val="-4.04742610298200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8428574615251293E-4"/>
                  <c:y val="4.45718449584033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 - 1 270,3</c:v>
                </c:pt>
                <c:pt idx="1">
                  <c:v>2023 год - 1 470,8</c:v>
                </c:pt>
                <c:pt idx="2">
                  <c:v>2024 год - 1917,2</c:v>
                </c:pt>
                <c:pt idx="3">
                  <c:v>2025 год - 2 178,9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61.6</c:v>
                </c:pt>
                <c:pt idx="1">
                  <c:v>38</c:v>
                </c:pt>
                <c:pt idx="2">
                  <c:v>47.8</c:v>
                </c:pt>
                <c:pt idx="3">
                  <c:v>89.5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молодежная политика и оздоровление детей</c:v>
                </c:pt>
              </c:strCache>
            </c:strRef>
          </c:tx>
          <c:spPr>
            <a:solidFill>
              <a:srgbClr val="B1EFF5"/>
            </a:solidFill>
          </c:spPr>
          <c:invertIfNegative val="0"/>
          <c:dLbls>
            <c:dLbl>
              <c:idx val="0"/>
              <c:layout>
                <c:manualLayout>
                  <c:x val="1.1268355803603494E-2"/>
                  <c:y val="-9.2342277469855891E-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57,1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0963317392580081E-3"/>
                  <c:y val="-9.5950123188926918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65,1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1271734075976818E-3"/>
                  <c:y val="1.97249325238374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6635420044853748E-2"/>
                  <c:y val="-1.8216930145014665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 - 1 270,3</c:v>
                </c:pt>
                <c:pt idx="1">
                  <c:v>2023 год - 1 470,8</c:v>
                </c:pt>
                <c:pt idx="2">
                  <c:v>2024 год - 1917,2</c:v>
                </c:pt>
                <c:pt idx="3">
                  <c:v>2025 год - 2 178,9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84.9</c:v>
                </c:pt>
                <c:pt idx="1">
                  <c:v>12.4</c:v>
                </c:pt>
                <c:pt idx="2">
                  <c:v>28.3</c:v>
                </c:pt>
                <c:pt idx="3">
                  <c:v>18.2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другие вопросы в области образования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1.0374664252991524E-2"/>
                  <c:y val="-2.8306182714952107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374664252991498E-2"/>
                  <c:y val="-3.0483581385333042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dirty="0" smtClean="0"/>
                      <a:t>29,6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745475526062E-2"/>
                  <c:y val="-1.741918936304745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856793180308967E-2"/>
                  <c:y val="-7.5568400896632399E-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 - 1 270,3</c:v>
                </c:pt>
                <c:pt idx="1">
                  <c:v>2023 год - 1 470,8</c:v>
                </c:pt>
                <c:pt idx="2">
                  <c:v>2024 год - 1917,2</c:v>
                </c:pt>
                <c:pt idx="3">
                  <c:v>2025 год - 2 178,9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35.700000000000003</c:v>
                </c:pt>
                <c:pt idx="1">
                  <c:v>184.1</c:v>
                </c:pt>
                <c:pt idx="2">
                  <c:v>162.9</c:v>
                </c:pt>
                <c:pt idx="3">
                  <c:v>217.1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63115264"/>
        <c:axId val="154011904"/>
        <c:axId val="0"/>
      </c:bar3DChart>
      <c:catAx>
        <c:axId val="63115264"/>
        <c:scaling>
          <c:orientation val="minMax"/>
        </c:scaling>
        <c:delete val="1"/>
        <c:axPos val="b"/>
        <c:majorTickMark val="out"/>
        <c:minorTickMark val="none"/>
        <c:tickLblPos val="nextTo"/>
        <c:crossAx val="154011904"/>
        <c:crosses val="autoZero"/>
        <c:auto val="1"/>
        <c:lblAlgn val="ctr"/>
        <c:lblOffset val="100"/>
        <c:noMultiLvlLbl val="0"/>
      </c:catAx>
      <c:valAx>
        <c:axId val="154011904"/>
        <c:scaling>
          <c:orientation val="minMax"/>
          <c:min val="0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631152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046935961363773"/>
          <c:y val="4.9792821373756825E-2"/>
          <c:w val="0.20953064038636229"/>
          <c:h val="0.9000200252098189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Liberation Serif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1713397964889143E-2"/>
          <c:y val="2.3924125028631935E-2"/>
          <c:w val="0.84524473916190002"/>
          <c:h val="0.90817001128818331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культура</c:v>
                </c:pt>
              </c:strCache>
            </c:strRef>
          </c:tx>
          <c:spPr>
            <a:solidFill>
              <a:schemeClr val="accent1"/>
            </a:solidFill>
            <a:ln w="15875" cap="flat" cmpd="sng" algn="ctr">
              <a:solidFill>
                <a:schemeClr val="accent1">
                  <a:shade val="50000"/>
                  <a:shade val="75000"/>
                  <a:lumMod val="80000"/>
                </a:schemeClr>
              </a:solidFill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1.2476186616787571E-2"/>
                  <c:y val="-0.13321002527496945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52,2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530947381074181E-2"/>
                  <c:y val="-0.10319634623930679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67,3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924682321272136E-2"/>
                  <c:y val="-5.2312243084101769E-2"/>
                </c:manualLayout>
              </c:layout>
              <c:tx>
                <c:rich>
                  <a:bodyPr/>
                  <a:lstStyle/>
                  <a:p>
                    <a:r>
                      <a:rPr lang="ru-RU" sz="1800" dirty="0" smtClean="0"/>
                      <a:t>91,4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204249336280643E-2"/>
                  <c:y val="-0.102337737507903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 - 307,3</c:v>
                </c:pt>
                <c:pt idx="1">
                  <c:v>2023 год - 314,8</c:v>
                </c:pt>
                <c:pt idx="2">
                  <c:v>2024 год - 337,7</c:v>
                </c:pt>
                <c:pt idx="3">
                  <c:v>2025 год - 474,9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286.5</c:v>
                </c:pt>
                <c:pt idx="1">
                  <c:v>292</c:v>
                </c:pt>
                <c:pt idx="2">
                  <c:v>310.10000000000002</c:v>
                </c:pt>
                <c:pt idx="3">
                  <c:v>443.3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другие вопросы в области культуры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1.416008421650782E-2"/>
                  <c:y val="-2.2320436618153538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0" dirty="0" smtClean="0"/>
                      <a:t>5,8</a:t>
                    </a:r>
                    <a:endParaRPr lang="en-US" sz="14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463548676740836E-2"/>
                  <c:y val="-2.3545994889456728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0" dirty="0" smtClean="0"/>
                      <a:t>6,6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861733942130292E-2"/>
                  <c:y val="-6.5322603044106206E-3"/>
                </c:manualLayout>
              </c:layout>
              <c:tx>
                <c:rich>
                  <a:bodyPr/>
                  <a:lstStyle/>
                  <a:p>
                    <a:r>
                      <a:rPr lang="ru-RU" sz="1800" b="0" dirty="0" smtClean="0"/>
                      <a:t>12,2</a:t>
                    </a:r>
                    <a:endParaRPr lang="ru-RU" sz="1800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064297453539645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 - 307,3</c:v>
                </c:pt>
                <c:pt idx="1">
                  <c:v>2023 год - 314,8</c:v>
                </c:pt>
                <c:pt idx="2">
                  <c:v>2024 год - 337,7</c:v>
                </c:pt>
                <c:pt idx="3">
                  <c:v>2025 год - 474,9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20.8</c:v>
                </c:pt>
                <c:pt idx="1">
                  <c:v>22.8</c:v>
                </c:pt>
                <c:pt idx="2">
                  <c:v>27.6</c:v>
                </c:pt>
                <c:pt idx="3">
                  <c:v>31.6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63115776"/>
        <c:axId val="158403392"/>
        <c:axId val="0"/>
      </c:bar3DChart>
      <c:catAx>
        <c:axId val="63115776"/>
        <c:scaling>
          <c:orientation val="minMax"/>
        </c:scaling>
        <c:delete val="0"/>
        <c:axPos val="b"/>
        <c:majorTickMark val="out"/>
        <c:minorTickMark val="none"/>
        <c:tickLblPos val="nextTo"/>
        <c:crossAx val="158403392"/>
        <c:crosses val="autoZero"/>
        <c:auto val="1"/>
        <c:lblAlgn val="ctr"/>
        <c:lblOffset val="100"/>
        <c:noMultiLvlLbl val="0"/>
      </c:catAx>
      <c:valAx>
        <c:axId val="158403392"/>
        <c:scaling>
          <c:orientation val="minMax"/>
          <c:min val="0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631157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587536266462192"/>
          <c:y val="0.34374164187518258"/>
          <c:w val="0.16412463733537805"/>
          <c:h val="0.4449265582287839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Liberation Serif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Учреждения дополнительного образования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70C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b="1" i="0" baseline="0">
                    <a:latin typeface="Liberation Serif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2102</c:v>
                </c:pt>
                <c:pt idx="1">
                  <c:v>2110</c:v>
                </c:pt>
                <c:pt idx="2">
                  <c:v>1974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Детские сады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19</a:t>
                    </a:r>
                    <a:r>
                      <a:rPr lang="ru-RU" smtClean="0"/>
                      <a:t>01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 i="0" baseline="0">
                    <a:latin typeface="Liberation Serif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2133</c:v>
                </c:pt>
                <c:pt idx="1">
                  <c:v>1984</c:v>
                </c:pt>
                <c:pt idx="2">
                  <c:v>1914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Школы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txPr>
              <a:bodyPr/>
              <a:lstStyle/>
              <a:p>
                <a:pPr>
                  <a:defRPr b="1" i="0" baseline="0">
                    <a:solidFill>
                      <a:schemeClr val="tx1"/>
                    </a:solidFill>
                    <a:latin typeface="Liberation Serif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5055</c:v>
                </c:pt>
                <c:pt idx="1">
                  <c:v>5009</c:v>
                </c:pt>
                <c:pt idx="2">
                  <c:v>4884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4850432"/>
        <c:axId val="157967488"/>
        <c:axId val="92398848"/>
      </c:bar3DChart>
      <c:catAx>
        <c:axId val="184850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0" i="0" baseline="0">
                <a:latin typeface="Liberation Serif" pitchFamily="18" charset="0"/>
              </a:defRPr>
            </a:pPr>
            <a:endParaRPr lang="ru-RU"/>
          </a:p>
        </c:txPr>
        <c:crossAx val="157967488"/>
        <c:crosses val="autoZero"/>
        <c:auto val="1"/>
        <c:lblAlgn val="ctr"/>
        <c:lblOffset val="100"/>
        <c:noMultiLvlLbl val="0"/>
      </c:catAx>
      <c:valAx>
        <c:axId val="157967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>
                <a:latin typeface="Liberation Serif" pitchFamily="18" charset="0"/>
              </a:defRPr>
            </a:pPr>
            <a:endParaRPr lang="ru-RU"/>
          </a:p>
        </c:txPr>
        <c:crossAx val="184850432"/>
        <c:crosses val="autoZero"/>
        <c:crossBetween val="between"/>
      </c:valAx>
      <c:serAx>
        <c:axId val="923988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aseline="0">
                <a:latin typeface="Liberation Serif" pitchFamily="18" charset="0"/>
              </a:defRPr>
            </a:pPr>
            <a:endParaRPr lang="ru-RU"/>
          </a:p>
        </c:txPr>
        <c:crossAx val="157967488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026029660672455"/>
          <c:y val="7.169812676454633E-2"/>
          <c:w val="0.71303855730221943"/>
          <c:h val="0.8566037464709073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Лист1!$B$13</c:f>
              <c:strCache>
                <c:ptCount val="1"/>
                <c:pt idx="0">
                  <c:v>2023 год</c:v>
                </c:pt>
              </c:strCache>
            </c:strRef>
          </c:tx>
          <c:invertIfNegative val="0"/>
          <c:cat>
            <c:strRef>
              <c:f>Лист1!$C$12:$E$12</c:f>
              <c:strCache>
                <c:ptCount val="3"/>
                <c:pt idx="0">
                  <c:v>Федеральный</c:v>
                </c:pt>
                <c:pt idx="1">
                  <c:v>Областной</c:v>
                </c:pt>
                <c:pt idx="2">
                  <c:v>Местный</c:v>
                </c:pt>
              </c:strCache>
            </c:strRef>
          </c:cat>
          <c:val>
            <c:numRef>
              <c:f>Лист1!$C$13:$E$13</c:f>
              <c:numCache>
                <c:formatCode>#,##0.00</c:formatCode>
                <c:ptCount val="3"/>
                <c:pt idx="0">
                  <c:v>45427.41</c:v>
                </c:pt>
                <c:pt idx="1">
                  <c:v>767704.62399999995</c:v>
                </c:pt>
                <c:pt idx="2">
                  <c:v>640740</c:v>
                </c:pt>
              </c:numCache>
            </c:numRef>
          </c:val>
        </c:ser>
        <c:ser>
          <c:idx val="1"/>
          <c:order val="1"/>
          <c:tx>
            <c:strRef>
              <c:f>Лист1!$B$14</c:f>
              <c:strCache>
                <c:ptCount val="1"/>
                <c:pt idx="0">
                  <c:v>2024 год</c:v>
                </c:pt>
              </c:strCache>
            </c:strRef>
          </c:tx>
          <c:invertIfNegative val="0"/>
          <c:cat>
            <c:strRef>
              <c:f>Лист1!$C$12:$E$12</c:f>
              <c:strCache>
                <c:ptCount val="3"/>
                <c:pt idx="0">
                  <c:v>Федеральный</c:v>
                </c:pt>
                <c:pt idx="1">
                  <c:v>Областной</c:v>
                </c:pt>
                <c:pt idx="2">
                  <c:v>Местный</c:v>
                </c:pt>
              </c:strCache>
            </c:strRef>
          </c:cat>
          <c:val>
            <c:numRef>
              <c:f>Лист1!$C$14:$E$14</c:f>
              <c:numCache>
                <c:formatCode>#,##0.00</c:formatCode>
                <c:ptCount val="3"/>
                <c:pt idx="0">
                  <c:v>66080.414000000004</c:v>
                </c:pt>
                <c:pt idx="1">
                  <c:v>990012.7</c:v>
                </c:pt>
                <c:pt idx="2">
                  <c:v>731447.723</c:v>
                </c:pt>
              </c:numCache>
            </c:numRef>
          </c:val>
        </c:ser>
        <c:ser>
          <c:idx val="2"/>
          <c:order val="2"/>
          <c:tx>
            <c:strRef>
              <c:f>Лист1!$B$15</c:f>
              <c:strCache>
                <c:ptCount val="1"/>
                <c:pt idx="0">
                  <c:v>2025 год</c:v>
                </c:pt>
              </c:strCache>
            </c:strRef>
          </c:tx>
          <c:invertIfNegative val="0"/>
          <c:cat>
            <c:strRef>
              <c:f>Лист1!$C$12:$E$12</c:f>
              <c:strCache>
                <c:ptCount val="3"/>
                <c:pt idx="0">
                  <c:v>Федеральный</c:v>
                </c:pt>
                <c:pt idx="1">
                  <c:v>Областной</c:v>
                </c:pt>
                <c:pt idx="2">
                  <c:v>Местный</c:v>
                </c:pt>
              </c:strCache>
            </c:strRef>
          </c:cat>
          <c:val>
            <c:numRef>
              <c:f>Лист1!$C$15:$E$15</c:f>
              <c:numCache>
                <c:formatCode>#,##0.00</c:formatCode>
                <c:ptCount val="3"/>
                <c:pt idx="0">
                  <c:v>65536.3</c:v>
                </c:pt>
                <c:pt idx="1">
                  <c:v>1122155</c:v>
                </c:pt>
                <c:pt idx="2">
                  <c:v>910737.29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4950784"/>
        <c:axId val="157971520"/>
      </c:barChart>
      <c:catAx>
        <c:axId val="184950784"/>
        <c:scaling>
          <c:orientation val="minMax"/>
        </c:scaling>
        <c:delete val="0"/>
        <c:axPos val="l"/>
        <c:majorTickMark val="out"/>
        <c:minorTickMark val="none"/>
        <c:tickLblPos val="nextTo"/>
        <c:crossAx val="157971520"/>
        <c:crosses val="autoZero"/>
        <c:auto val="1"/>
        <c:lblAlgn val="ctr"/>
        <c:lblOffset val="100"/>
        <c:noMultiLvlLbl val="0"/>
      </c:catAx>
      <c:valAx>
        <c:axId val="157971520"/>
        <c:scaling>
          <c:orientation val="minMax"/>
        </c:scaling>
        <c:delete val="1"/>
        <c:axPos val="b"/>
        <c:majorGridlines/>
        <c:numFmt formatCode="#,##0.00" sourceLinked="1"/>
        <c:majorTickMark val="out"/>
        <c:minorTickMark val="none"/>
        <c:tickLblPos val="nextTo"/>
        <c:crossAx val="1849507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549398143156124"/>
          <c:y val="0.31071668872697078"/>
          <c:w val="0.19578971620239838"/>
          <c:h val="0.46981827065349996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70C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Финансы!$B$4:$B$10</c:f>
              <c:strCache>
                <c:ptCount val="7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  <c:pt idx="4">
                  <c:v>2023 год</c:v>
                </c:pt>
                <c:pt idx="5">
                  <c:v>2024 год</c:v>
                </c:pt>
                <c:pt idx="6">
                  <c:v>2025 год</c:v>
                </c:pt>
              </c:strCache>
            </c:strRef>
          </c:cat>
          <c:val>
            <c:numRef>
              <c:f>Финансы!$C$4:$C$10</c:f>
              <c:numCache>
                <c:formatCode>General</c:formatCode>
                <c:ptCount val="7"/>
                <c:pt idx="0">
                  <c:v>17546.68</c:v>
                </c:pt>
                <c:pt idx="1">
                  <c:v>19642.599999999999</c:v>
                </c:pt>
                <c:pt idx="2">
                  <c:v>23065</c:v>
                </c:pt>
                <c:pt idx="4">
                  <c:v>12251.51</c:v>
                </c:pt>
                <c:pt idx="5">
                  <c:v>15340.02</c:v>
                </c:pt>
                <c:pt idx="6">
                  <c:v>21797.07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1475456"/>
        <c:axId val="79428928"/>
        <c:axId val="0"/>
      </c:bar3DChart>
      <c:catAx>
        <c:axId val="1314754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79428928"/>
        <c:crosses val="autoZero"/>
        <c:auto val="1"/>
        <c:lblAlgn val="ctr"/>
        <c:lblOffset val="100"/>
        <c:noMultiLvlLbl val="0"/>
      </c:catAx>
      <c:valAx>
        <c:axId val="79428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14754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формы!$B$4</c:f>
              <c:strCache>
                <c:ptCount val="1"/>
                <c:pt idx="0">
                  <c:v>Лагерь с дневным пребыванием детей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формы!$C$3:$E$3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формы!$C$4:$E$4</c:f>
              <c:numCache>
                <c:formatCode>General</c:formatCode>
                <c:ptCount val="3"/>
                <c:pt idx="0">
                  <c:v>1910</c:v>
                </c:pt>
                <c:pt idx="1">
                  <c:v>1900</c:v>
                </c:pt>
                <c:pt idx="2">
                  <c:v>1900</c:v>
                </c:pt>
              </c:numCache>
            </c:numRef>
          </c:val>
        </c:ser>
        <c:ser>
          <c:idx val="1"/>
          <c:order val="1"/>
          <c:tx>
            <c:strRef>
              <c:f>формы!$B$5</c:f>
              <c:strCache>
                <c:ptCount val="1"/>
                <c:pt idx="0">
                  <c:v>Лагеря труда и отдыха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формы!$C$3:$E$3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формы!$C$5:$E$5</c:f>
              <c:numCache>
                <c:formatCode>General</c:formatCode>
                <c:ptCount val="3"/>
                <c:pt idx="0">
                  <c:v>500</c:v>
                </c:pt>
                <c:pt idx="1">
                  <c:v>500</c:v>
                </c:pt>
                <c:pt idx="2">
                  <c:v>500</c:v>
                </c:pt>
              </c:numCache>
            </c:numRef>
          </c:val>
        </c:ser>
        <c:ser>
          <c:idx val="2"/>
          <c:order val="2"/>
          <c:tx>
            <c:strRef>
              <c:f>формы!$B$6</c:f>
              <c:strCache>
                <c:ptCount val="1"/>
                <c:pt idx="0">
                  <c:v>Загородный оздоровительный лагерь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формы!$C$3:$E$3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формы!$C$6:$E$6</c:f>
              <c:numCache>
                <c:formatCode>General</c:formatCode>
                <c:ptCount val="3"/>
                <c:pt idx="0">
                  <c:v>1070</c:v>
                </c:pt>
                <c:pt idx="1">
                  <c:v>1200</c:v>
                </c:pt>
                <c:pt idx="2">
                  <c:v>1300</c:v>
                </c:pt>
              </c:numCache>
            </c:numRef>
          </c:val>
        </c:ser>
        <c:ser>
          <c:idx val="3"/>
          <c:order val="3"/>
          <c:tx>
            <c:strRef>
              <c:f>формы!$B$7</c:f>
              <c:strCache>
                <c:ptCount val="1"/>
                <c:pt idx="0">
                  <c:v>Санаторное оздоровление</c:v>
                </c:pt>
              </c:strCache>
            </c:strRef>
          </c:tx>
          <c:invertIfNegative val="0"/>
          <c:cat>
            <c:strRef>
              <c:f>формы!$C$3:$E$3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формы!$C$7:$E$7</c:f>
              <c:numCache>
                <c:formatCode>General</c:formatCode>
                <c:ptCount val="3"/>
                <c:pt idx="0">
                  <c:v>100</c:v>
                </c:pt>
                <c:pt idx="1">
                  <c:v>150</c:v>
                </c:pt>
                <c:pt idx="2">
                  <c:v>251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1474432"/>
        <c:axId val="133997696"/>
        <c:axId val="0"/>
      </c:bar3DChart>
      <c:catAx>
        <c:axId val="131474432"/>
        <c:scaling>
          <c:orientation val="minMax"/>
        </c:scaling>
        <c:delete val="0"/>
        <c:axPos val="b"/>
        <c:majorTickMark val="out"/>
        <c:minorTickMark val="none"/>
        <c:tickLblPos val="nextTo"/>
        <c:crossAx val="133997696"/>
        <c:crosses val="autoZero"/>
        <c:auto val="1"/>
        <c:lblAlgn val="ctr"/>
        <c:lblOffset val="100"/>
        <c:noMultiLvlLbl val="0"/>
      </c:catAx>
      <c:valAx>
        <c:axId val="1339976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14744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422592745624575"/>
          <c:y val="9.5949062833276338E-2"/>
          <c:w val="0.32644638685149208"/>
          <c:h val="0.90405093716672369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032382204446423E-2"/>
          <c:y val="5.534841366832257E-2"/>
          <c:w val="0.64697415307764172"/>
          <c:h val="0.6592317123494214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Муниципальные гарантии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На 01.01.2022</c:v>
                </c:pt>
                <c:pt idx="1">
                  <c:v>На 01.01.2023</c:v>
                </c:pt>
                <c:pt idx="2">
                  <c:v>На 01.01.2024</c:v>
                </c:pt>
                <c:pt idx="3">
                  <c:v>На 01.01.2025</c:v>
                </c:pt>
                <c:pt idx="4">
                  <c:v>На 01.01.2026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Бюджетные кредиты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2847515467799546E-2"/>
                  <c:y val="-0.100782452743345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946272439738752E-2"/>
                  <c:y val="-0.143614995159268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9484777011010581E-3"/>
                  <c:y val="-0.267073499769866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6044775752546669E-3"/>
                  <c:y val="-0.330062731125113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142321452975236E-2"/>
                  <c:y val="-0.327543169806529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На 01.01.2022</c:v>
                </c:pt>
                <c:pt idx="1">
                  <c:v>На 01.01.2023</c:v>
                </c:pt>
                <c:pt idx="2">
                  <c:v>На 01.01.2024</c:v>
                </c:pt>
                <c:pt idx="3">
                  <c:v>На 01.01.2025</c:v>
                </c:pt>
                <c:pt idx="4">
                  <c:v>На 01.01.2026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13.5</c:v>
                </c:pt>
                <c:pt idx="1">
                  <c:v>20.8</c:v>
                </c:pt>
                <c:pt idx="2">
                  <c:v>56.2</c:v>
                </c:pt>
                <c:pt idx="3">
                  <c:v>74.2</c:v>
                </c:pt>
                <c:pt idx="4">
                  <c:v>71.3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1905408"/>
        <c:axId val="219725824"/>
        <c:axId val="0"/>
      </c:bar3DChart>
      <c:catAx>
        <c:axId val="221905408"/>
        <c:scaling>
          <c:orientation val="minMax"/>
        </c:scaling>
        <c:delete val="0"/>
        <c:axPos val="b"/>
        <c:majorTickMark val="out"/>
        <c:minorTickMark val="none"/>
        <c:tickLblPos val="nextTo"/>
        <c:crossAx val="219725824"/>
        <c:crosses val="autoZero"/>
        <c:auto val="1"/>
        <c:lblAlgn val="ctr"/>
        <c:lblOffset val="100"/>
        <c:noMultiLvlLbl val="0"/>
      </c:catAx>
      <c:valAx>
        <c:axId val="2197258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19054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870397630715924"/>
          <c:y val="8.5604774072722059E-2"/>
          <c:w val="0.24149772967612648"/>
          <c:h val="0.5289626549431015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Liberation Serif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4"/>
      <c:hPercent val="46"/>
      <c:rotY val="44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1383537653239928"/>
          <c:y val="3.3088235294117647E-2"/>
          <c:w val="0.88616462346760061"/>
          <c:h val="0.7337976039494627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60810240"/>
        <c:axId val="135119424"/>
        <c:axId val="0"/>
      </c:bar3DChart>
      <c:catAx>
        <c:axId val="60810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4977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2312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351194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5119424"/>
        <c:scaling>
          <c:orientation val="minMax"/>
          <c:max val="680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59718">
            <a:solidFill>
              <a:srgbClr val="969696"/>
            </a:solidFill>
            <a:prstDash val="solid"/>
          </a:ln>
        </c:spPr>
        <c:txPr>
          <a:bodyPr rot="0" vert="horz"/>
          <a:lstStyle/>
          <a:p>
            <a:pPr>
              <a:defRPr sz="1998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60810240"/>
        <c:crosses val="autoZero"/>
        <c:crossBetween val="between"/>
        <c:majorUnit val="1000"/>
        <c:minorUnit val="500"/>
      </c:valAx>
      <c:spPr>
        <a:noFill/>
        <a:ln w="3981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81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autoTitleDeleted val="1"/>
    <c:view3D>
      <c:rotX val="24"/>
      <c:hPercent val="46"/>
      <c:rotY val="44"/>
      <c:depthPercent val="100"/>
      <c:rAngAx val="1"/>
    </c:view3D>
    <c:floor>
      <c:thickness val="0"/>
    </c:floor>
    <c:sideWall>
      <c:thickness val="0"/>
      <c:spPr>
        <a:pattFill prst="dkHorz">
          <a:fgClr>
            <a:schemeClr val="accent2">
              <a:lumMod val="20000"/>
              <a:lumOff val="80000"/>
            </a:schemeClr>
          </a:fgClr>
          <a:bgClr>
            <a:schemeClr val="bg1"/>
          </a:bgClr>
        </a:pattFill>
      </c:spPr>
    </c:sideWall>
    <c:backWall>
      <c:thickness val="0"/>
      <c:spPr>
        <a:pattFill prst="dkHorz">
          <a:fgClr>
            <a:schemeClr val="accent2">
              <a:lumMod val="20000"/>
              <a:lumOff val="80000"/>
            </a:schemeClr>
          </a:fgClr>
          <a:bgClr>
            <a:schemeClr val="bg1"/>
          </a:bgClr>
        </a:pattFill>
      </c:spPr>
    </c:backWall>
    <c:plotArea>
      <c:layout>
        <c:manualLayout>
          <c:layoutTarget val="inner"/>
          <c:xMode val="edge"/>
          <c:yMode val="edge"/>
          <c:x val="0.11383537653239928"/>
          <c:y val="3.3088235294117647E-2"/>
          <c:w val="0.87579611965727433"/>
          <c:h val="0.7193157542683256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invertIfNegative val="0"/>
          <c:dLbls>
            <c:dLbl>
              <c:idx val="0"/>
              <c:layout>
                <c:manualLayout>
                  <c:x val="6.8722690873642578E-2"/>
                  <c:y val="-9.09322659156969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4069019049464904E-2"/>
                  <c:y val="-8.87859234455550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6443006081167955E-2"/>
                  <c:y val="-9.66372404489870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7444</c:v>
                </c:pt>
                <c:pt idx="1">
                  <c:v>6930</c:v>
                </c:pt>
                <c:pt idx="2">
                  <c:v>10670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61611520"/>
        <c:axId val="135120576"/>
        <c:axId val="0"/>
      </c:bar3DChart>
      <c:catAx>
        <c:axId val="61611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-2700000" vert="horz"/>
          <a:lstStyle/>
          <a:p>
            <a:pPr>
              <a:defRPr/>
            </a:pPr>
            <a:endParaRPr lang="ru-RU"/>
          </a:p>
        </c:txPr>
        <c:crossAx val="135120576"/>
        <c:crosses val="autoZero"/>
        <c:auto val="1"/>
        <c:lblAlgn val="ctr"/>
        <c:lblOffset val="100"/>
        <c:noMultiLvlLbl val="0"/>
      </c:catAx>
      <c:valAx>
        <c:axId val="135120576"/>
        <c:scaling>
          <c:orientation val="minMax"/>
          <c:max val="1100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61611520"/>
        <c:crosses val="autoZero"/>
        <c:crossBetween val="between"/>
        <c:majorUnit val="1000"/>
        <c:minorUnit val="10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depthPercent val="110"/>
      <c:rAngAx val="1"/>
    </c:view3D>
    <c:floor>
      <c:thickness val="0"/>
    </c:floor>
    <c:sideWall>
      <c:thickness val="0"/>
      <c:spPr>
        <a:noFill/>
      </c:spPr>
    </c:sideWall>
    <c:backWall>
      <c:thickness val="0"/>
      <c:spPr>
        <a:noFill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D60093"/>
            </a:solidFill>
            <a:scene3d>
              <a:camera prst="orthographicFront"/>
              <a:lightRig rig="threePt" dir="t"/>
            </a:scene3d>
            <a:sp3d>
              <a:bevelT w="133350" h="12700"/>
            </a:sp3d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 год (факт)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59.1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2022 год (факт)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74.900000000000006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 3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2023 год (факт)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Лист1!$H$2</c:f>
              <c:numCache>
                <c:formatCode>General</c:formatCode>
                <c:ptCount val="1"/>
                <c:pt idx="0">
                  <c:v>80.599999999999994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Столбец 4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Лист1!$I$2</c:f>
              <c:numCache>
                <c:formatCode>General</c:formatCode>
                <c:ptCount val="1"/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2024 год (факт)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Лист1!$J$2</c:f>
              <c:numCache>
                <c:formatCode>General</c:formatCode>
                <c:ptCount val="1"/>
                <c:pt idx="0">
                  <c:v>124.6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Столбец 5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Лист1!$K$2</c:f>
              <c:numCache>
                <c:formatCode>General</c:formatCode>
                <c:ptCount val="1"/>
              </c:numCache>
            </c:numRef>
          </c:val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2025 год (факт)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Лист1!$L$2</c:f>
              <c:numCache>
                <c:formatCode>General</c:formatCode>
                <c:ptCount val="1"/>
                <c:pt idx="0">
                  <c:v>125.2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gapDepth val="10"/>
        <c:shape val="cylinder"/>
        <c:axId val="62074368"/>
        <c:axId val="60852480"/>
        <c:axId val="0"/>
      </c:bar3DChart>
      <c:catAx>
        <c:axId val="620743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0852480"/>
        <c:crosses val="autoZero"/>
        <c:auto val="1"/>
        <c:lblAlgn val="ctr"/>
        <c:lblOffset val="100"/>
        <c:noMultiLvlLbl val="0"/>
      </c:catAx>
      <c:valAx>
        <c:axId val="608524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2074368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3"/>
        <c:delete val="1"/>
      </c:legendEntry>
      <c:legendEntry>
        <c:idx val="5"/>
        <c:delete val="1"/>
      </c:legendEntry>
      <c:legendEntry>
        <c:idx val="7"/>
        <c:delete val="1"/>
      </c:legendEntry>
      <c:legendEntry>
        <c:idx val="9"/>
        <c:delete val="1"/>
      </c:legendEntry>
      <c:layout>
        <c:manualLayout>
          <c:xMode val="edge"/>
          <c:yMode val="edge"/>
          <c:x val="0.72202712109593814"/>
          <c:y val="7.7187109130145343E-2"/>
          <c:w val="0.25488459802370039"/>
          <c:h val="0.39524406187147354"/>
        </c:manualLayout>
      </c:layout>
      <c:overlay val="0"/>
      <c:txPr>
        <a:bodyPr/>
        <a:lstStyle/>
        <a:p>
          <a:pPr>
            <a:defRPr sz="1660" b="1" baseline="0"/>
          </a:pPr>
          <a:endParaRPr lang="ru-RU"/>
        </a:p>
      </c:txPr>
    </c:legend>
    <c:plotVisOnly val="1"/>
    <c:dispBlanksAs val="gap"/>
    <c:showDLblsOverMax val="0"/>
  </c:chart>
  <c:spPr>
    <a:scene3d>
      <a:camera prst="orthographicFront"/>
      <a:lightRig rig="threePt" dir="t"/>
    </a:scene3d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20"/>
      <c:depthPercent val="11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3367349064389668E-2"/>
          <c:y val="2.5840626166932553E-2"/>
          <c:w val="0.91562495040233627"/>
          <c:h val="0.8873194240500462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 w="19050"/>
            </a:sp3d>
          </c:spPr>
          <c:invertIfNegative val="0"/>
          <c:dLbls>
            <c:dLbl>
              <c:idx val="0"/>
              <c:layout>
                <c:manualLayout>
                  <c:x val="0.33189467043344395"/>
                  <c:y val="0.3399274639654814"/>
                </c:manualLayout>
              </c:layout>
              <c:tx>
                <c:rich>
                  <a:bodyPr/>
                  <a:lstStyle/>
                  <a:p>
                    <a:pPr>
                      <a:defRPr baseline="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2023 год (факт)     </a:t>
                    </a:r>
                  </a:p>
                  <a:p>
                    <a:pPr>
                      <a:defRPr baseline="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737,6 млн. руб.</a:t>
                    </a:r>
                    <a:endParaRPr lang="en-US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</c:dLbl>
            <c:dLbl>
              <c:idx val="1"/>
              <c:layout>
                <c:manualLayout>
                  <c:x val="0.34371974542511152"/>
                  <c:y val="0.40236488769750345"/>
                </c:manualLayout>
              </c:layout>
              <c:tx>
                <c:rich>
                  <a:bodyPr/>
                  <a:lstStyle/>
                  <a:p>
                    <a:pPr>
                      <a:defRPr sz="1400" b="1" baseline="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2024 год (факт)                 972,7 млн. руб.</a:t>
                    </a:r>
                    <a:endParaRPr lang="en-US" sz="1400" b="1" baseline="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36006812735092913"/>
                  <c:y val="0.42496969896882375"/>
                </c:manualLayout>
              </c:layout>
              <c:tx>
                <c:rich>
                  <a:bodyPr/>
                  <a:lstStyle/>
                  <a:p>
                    <a:pPr>
                      <a:defRPr sz="1400" b="1" baseline="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2025 год (факт) </a:t>
                    </a:r>
                  </a:p>
                  <a:p>
                    <a:pPr>
                      <a:defRPr sz="1400" b="1" baseline="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1 106 млн. руб.</a:t>
                    </a:r>
                    <a:endParaRPr lang="en-US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50399819166917958"/>
                  <c:y val="0.52652534611118695"/>
                </c:manualLayout>
              </c:layout>
              <c:tx>
                <c:rich>
                  <a:bodyPr/>
                  <a:lstStyle/>
                  <a:p>
                    <a:pPr>
                      <a:defRPr sz="1400" b="1" baseline="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2021 год (факт)              543,2 млн. руб.</a:t>
                    </a:r>
                    <a:endParaRPr lang="en-US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5016563139809862"/>
                  <c:y val="0.54360291944004091"/>
                </c:manualLayout>
              </c:layout>
              <c:tx>
                <c:rich>
                  <a:bodyPr/>
                  <a:lstStyle/>
                  <a:p>
                    <a:pPr>
                      <a:defRPr sz="1400" b="1" baseline="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4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2022 год (факт)                692,4 млн. руб.</a:t>
                    </a:r>
                    <a:endParaRPr lang="en-US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543.29999999999995</c:v>
                </c:pt>
                <c:pt idx="1">
                  <c:v>692.4</c:v>
                </c:pt>
                <c:pt idx="2">
                  <c:v>737.6</c:v>
                </c:pt>
                <c:pt idx="3">
                  <c:v>972.7</c:v>
                </c:pt>
                <c:pt idx="4">
                  <c:v>1006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Лист1!$C$2:$C$6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cylinder"/>
        <c:axId val="63118848"/>
        <c:axId val="135125760"/>
        <c:axId val="152316416"/>
      </c:bar3DChart>
      <c:catAx>
        <c:axId val="631188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5125760"/>
        <c:crosses val="autoZero"/>
        <c:auto val="1"/>
        <c:lblAlgn val="ctr"/>
        <c:lblOffset val="100"/>
        <c:noMultiLvlLbl val="0"/>
      </c:catAx>
      <c:valAx>
        <c:axId val="1351257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3118848"/>
        <c:crosses val="autoZero"/>
        <c:crossBetween val="between"/>
      </c:valAx>
      <c:serAx>
        <c:axId val="152316416"/>
        <c:scaling>
          <c:orientation val="minMax"/>
        </c:scaling>
        <c:delete val="1"/>
        <c:axPos val="b"/>
        <c:majorTickMark val="out"/>
        <c:minorTickMark val="none"/>
        <c:tickLblPos val="nextTo"/>
        <c:crossAx val="135125760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10"/>
      <c:rotY val="2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3002625617020001E-2"/>
          <c:y val="5.5237831761383235E-2"/>
          <c:w val="0.90022943391697041"/>
          <c:h val="0.9120486978055070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4.4684384848340244E-3"/>
                  <c:y val="-6.5285551150054369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/>
                      <a:t>2012 год </a:t>
                    </a:r>
                    <a:r>
                      <a:rPr lang="ru-RU" sz="1600" dirty="0" smtClean="0"/>
                      <a:t>(факт) </a:t>
                    </a:r>
                    <a:endParaRPr lang="ru-RU" sz="1600" dirty="0"/>
                  </a:p>
                  <a:p>
                    <a:r>
                      <a:rPr lang="ru-RU" sz="1600" dirty="0" smtClean="0"/>
                      <a:t>32,5 </a:t>
                    </a:r>
                    <a:r>
                      <a:rPr lang="ru-RU" sz="1600" dirty="0"/>
                      <a:t>млн. 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1998204770626303E-2"/>
                  <c:y val="-9.2001161983823285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2013 </a:t>
                    </a:r>
                    <a:r>
                      <a:rPr lang="ru-RU" sz="1600" dirty="0"/>
                      <a:t>год (факт)</a:t>
                    </a:r>
                  </a:p>
                  <a:p>
                    <a:r>
                      <a:rPr lang="ru-RU" sz="1600" dirty="0" smtClean="0"/>
                      <a:t>31,2 </a:t>
                    </a:r>
                    <a:r>
                      <a:rPr lang="ru-RU" sz="1600" dirty="0"/>
                      <a:t>млн. 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5720137949204504E-3"/>
                  <c:y val="-3.2267134252842583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2014 </a:t>
                    </a:r>
                    <a:r>
                      <a:rPr lang="ru-RU" sz="1600" dirty="0"/>
                      <a:t>год </a:t>
                    </a:r>
                    <a:r>
                      <a:rPr lang="ru-RU" sz="1600" dirty="0" smtClean="0"/>
                      <a:t>(факт)</a:t>
                    </a:r>
                  </a:p>
                  <a:p>
                    <a:r>
                      <a:rPr lang="ru-RU" sz="1600" dirty="0" smtClean="0"/>
                      <a:t>33,1 </a:t>
                    </a:r>
                    <a:r>
                      <a:rPr lang="ru-RU" sz="1600" dirty="0"/>
                      <a:t>млн. 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4113128010469112E-2"/>
                  <c:y val="-4.9961661818996375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2015 </a:t>
                    </a:r>
                    <a:r>
                      <a:rPr lang="ru-RU" sz="1600" dirty="0"/>
                      <a:t>год (факт)</a:t>
                    </a:r>
                  </a:p>
                  <a:p>
                    <a:r>
                      <a:rPr lang="ru-RU" sz="1600" dirty="0" smtClean="0"/>
                      <a:t>32,8 </a:t>
                    </a:r>
                    <a:r>
                      <a:rPr lang="ru-RU" sz="1600" dirty="0"/>
                      <a:t>млн. 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.32621229989047429"/>
                  <c:y val="-2.9211849268209966E-2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ru-RU" sz="1600" dirty="0" smtClean="0"/>
                      <a:t>2023 </a:t>
                    </a:r>
                    <a:r>
                      <a:rPr lang="ru-RU" sz="1600" dirty="0"/>
                      <a:t>год (факт)         </a:t>
                    </a:r>
                    <a:r>
                      <a:rPr lang="ru-RU" sz="1600" dirty="0" smtClean="0"/>
                      <a:t>     59,3 </a:t>
                    </a:r>
                    <a:r>
                      <a:rPr lang="ru-RU" sz="1600" dirty="0"/>
                      <a:t>млн. руб.</a:t>
                    </a:r>
                    <a:endParaRPr lang="en-US" sz="16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3216395853025461"/>
                  <c:y val="-0.21309072383770225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ru-RU" sz="1600" dirty="0" smtClean="0"/>
                      <a:t>2024</a:t>
                    </a:r>
                    <a:r>
                      <a:rPr lang="ru-RU" sz="1600" baseline="0" dirty="0" smtClean="0"/>
                      <a:t> </a:t>
                    </a:r>
                    <a:r>
                      <a:rPr lang="ru-RU" sz="1600" dirty="0" smtClean="0"/>
                      <a:t>год </a:t>
                    </a:r>
                    <a:r>
                      <a:rPr lang="ru-RU" sz="1600" dirty="0"/>
                      <a:t>(факт)                </a:t>
                    </a:r>
                    <a:r>
                      <a:rPr lang="ru-RU" sz="1600" dirty="0" smtClean="0"/>
                      <a:t> 91,1 млн</a:t>
                    </a:r>
                    <a:r>
                      <a:rPr lang="ru-RU" sz="1600" dirty="0"/>
                      <a:t>. руб.</a:t>
                    </a:r>
                    <a:endParaRPr lang="en-US" sz="16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33688316754437292"/>
                  <c:y val="-9.7542159058350245E-2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ru-RU" sz="1600" dirty="0" smtClean="0"/>
                      <a:t>2025</a:t>
                    </a:r>
                    <a:r>
                      <a:rPr lang="ru-RU" sz="1600" baseline="0" dirty="0" smtClean="0"/>
                      <a:t> </a:t>
                    </a:r>
                    <a:r>
                      <a:rPr lang="ru-RU" sz="1600" dirty="0" smtClean="0"/>
                      <a:t>год </a:t>
                    </a:r>
                    <a:r>
                      <a:rPr lang="ru-RU" sz="1600" dirty="0"/>
                      <a:t>(факт)              </a:t>
                    </a:r>
                    <a:r>
                      <a:rPr lang="ru-RU" sz="1600" dirty="0" smtClean="0"/>
                      <a:t>73,9 </a:t>
                    </a:r>
                    <a:r>
                      <a:rPr lang="ru-RU" sz="1600" dirty="0"/>
                      <a:t>млн. руб.</a:t>
                    </a:r>
                    <a:endParaRPr lang="en-US" sz="16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4679782148804969"/>
                  <c:y val="0.2612653784082471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ru-RU" sz="1600" dirty="0" smtClean="0"/>
                      <a:t>2021 </a:t>
                    </a:r>
                    <a:r>
                      <a:rPr lang="ru-RU" sz="1600" dirty="0"/>
                      <a:t>год (факт)           </a:t>
                    </a:r>
                    <a:r>
                      <a:rPr lang="ru-RU" sz="1600" dirty="0" smtClean="0"/>
                      <a:t>52,6 </a:t>
                    </a:r>
                    <a:r>
                      <a:rPr lang="ru-RU" sz="1600" dirty="0"/>
                      <a:t>млн. руб.</a:t>
                    </a:r>
                    <a:endParaRPr lang="en-US" sz="16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45578334908703538"/>
                  <c:y val="2.0592741157415259E-2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ru-RU" sz="1600" dirty="0" smtClean="0"/>
                      <a:t>2022 </a:t>
                    </a:r>
                    <a:r>
                      <a:rPr lang="ru-RU" sz="1600" dirty="0"/>
                      <a:t>год (факт)      </a:t>
                    </a:r>
                    <a:r>
                      <a:rPr lang="ru-RU" sz="1600" dirty="0" smtClean="0"/>
                      <a:t>    62,7 </a:t>
                    </a:r>
                    <a:r>
                      <a:rPr lang="ru-RU" sz="1600" dirty="0"/>
                      <a:t>млн. руб.</a:t>
                    </a:r>
                    <a:endParaRPr lang="en-US" sz="16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52.6</c:v>
                </c:pt>
                <c:pt idx="1">
                  <c:v>62.7</c:v>
                </c:pt>
                <c:pt idx="2">
                  <c:v>59.3</c:v>
                </c:pt>
                <c:pt idx="3">
                  <c:v>91.1</c:v>
                </c:pt>
                <c:pt idx="4">
                  <c:v>73.900000000000006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52336384"/>
        <c:axId val="133974272"/>
        <c:axId val="0"/>
      </c:bar3DChart>
      <c:catAx>
        <c:axId val="152336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3974272"/>
        <c:crosses val="autoZero"/>
        <c:auto val="1"/>
        <c:lblAlgn val="ctr"/>
        <c:lblOffset val="100"/>
        <c:noMultiLvlLbl val="0"/>
      </c:catAx>
      <c:valAx>
        <c:axId val="133974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23363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1"/>
    <c:view3D>
      <c:rotX val="10"/>
      <c:rotY val="2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8307336920635656E-2"/>
          <c:w val="0.91949404611608809"/>
          <c:h val="0.878676478294864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1206463518926948E-2"/>
                  <c:y val="-0.32761803607684814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baseline="0" dirty="0" smtClean="0"/>
                      <a:t>2021 год (факт)</a:t>
                    </a:r>
                  </a:p>
                  <a:p>
                    <a:r>
                      <a:rPr lang="ru-RU" sz="1200" b="1" baseline="0" dirty="0" smtClean="0"/>
                      <a:t>7,6 млн. руб.</a:t>
                    </a:r>
                    <a:endParaRPr lang="en-US" sz="16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46792324196186103"/>
                  <c:y val="-0.47365631149240478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baseline="0" dirty="0" smtClean="0"/>
                      <a:t>2025 год (факт)</a:t>
                    </a:r>
                  </a:p>
                  <a:p>
                    <a:r>
                      <a:rPr lang="ru-RU" sz="1200" b="1" baseline="0" dirty="0" smtClean="0"/>
                      <a:t>9,4  млн. руб.</a:t>
                    </a:r>
                    <a:endParaRPr lang="en-US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219261526458717E-2"/>
                  <c:y val="-0.18543331729396254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baseline="0" dirty="0" smtClean="0"/>
                      <a:t>2023 год (факт)</a:t>
                    </a:r>
                  </a:p>
                  <a:p>
                    <a:r>
                      <a:rPr lang="ru-RU" sz="1200" b="1" baseline="0" dirty="0" smtClean="0"/>
                      <a:t>2,8 млн. руб.</a:t>
                    </a:r>
                    <a:endParaRPr lang="en-US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0598430631198333E-2"/>
                  <c:y val="-0.35761635389893631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baseline="0" dirty="0" smtClean="0"/>
                      <a:t>2024 год (факт)</a:t>
                    </a:r>
                  </a:p>
                  <a:p>
                    <a:r>
                      <a:rPr lang="ru-RU" sz="1200" b="1" baseline="0" dirty="0" smtClean="0"/>
                      <a:t>7,4  млн. руб.</a:t>
                    </a:r>
                    <a:endParaRPr lang="en-US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44358824323716073"/>
                  <c:y val="-0.29844633265655013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ru-RU" sz="1200" b="1" dirty="0" smtClean="0"/>
                      <a:t>2022 год (факт) </a:t>
                    </a:r>
                  </a:p>
                  <a:p>
                    <a:pPr>
                      <a:defRPr sz="1200" b="1"/>
                    </a:pPr>
                    <a:r>
                      <a:rPr lang="ru-RU" sz="1200" b="1" dirty="0" smtClean="0"/>
                      <a:t>7</a:t>
                    </a:r>
                    <a:r>
                      <a:rPr lang="en-US" sz="1200" b="1" dirty="0" smtClean="0"/>
                      <a:t>,</a:t>
                    </a:r>
                    <a:r>
                      <a:rPr lang="ru-RU" sz="1200" b="1" dirty="0" smtClean="0"/>
                      <a:t>2 млн. руб.</a:t>
                    </a:r>
                    <a:endParaRPr lang="en-US" b="1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7.6</c:v>
                </c:pt>
                <c:pt idx="1">
                  <c:v>7.2</c:v>
                </c:pt>
                <c:pt idx="2">
                  <c:v>2.8</c:v>
                </c:pt>
                <c:pt idx="3">
                  <c:v>7.4</c:v>
                </c:pt>
                <c:pt idx="4">
                  <c:v>9.4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cylinder"/>
        <c:axId val="152337920"/>
        <c:axId val="133977152"/>
        <c:axId val="0"/>
      </c:bar3DChart>
      <c:catAx>
        <c:axId val="152337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3977152"/>
        <c:crosses val="autoZero"/>
        <c:auto val="1"/>
        <c:lblAlgn val="ctr"/>
        <c:lblOffset val="100"/>
        <c:noMultiLvlLbl val="0"/>
      </c:catAx>
      <c:valAx>
        <c:axId val="133977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23379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77755218077674E-2"/>
          <c:y val="0"/>
          <c:w val="0.94988803317521442"/>
          <c:h val="0.908125672603541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47E16C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47E16C"/>
              </a:solidFill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</c:dPt>
          <c:dPt>
            <c:idx val="1"/>
            <c:invertIfNegative val="0"/>
            <c:bubble3D val="0"/>
            <c:spPr>
              <a:solidFill>
                <a:srgbClr val="47E16C"/>
              </a:solidFill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</c:dPt>
          <c:dPt>
            <c:idx val="2"/>
            <c:invertIfNegative val="0"/>
            <c:bubble3D val="0"/>
            <c:spPr>
              <a:solidFill>
                <a:srgbClr val="47E16C"/>
              </a:solidFill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</c:dPt>
          <c:dPt>
            <c:idx val="3"/>
            <c:invertIfNegative val="0"/>
            <c:bubble3D val="0"/>
            <c:spPr>
              <a:solidFill>
                <a:srgbClr val="47E16C"/>
              </a:solidFill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</c:dPt>
          <c:dLbls>
            <c:dLbl>
              <c:idx val="0"/>
              <c:layout>
                <c:manualLayout>
                  <c:x val="2.0032172760919464E-2"/>
                  <c:y val="-0.19819273812030835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ru-RU" sz="1600" dirty="0" smtClean="0"/>
                      <a:t>2022 </a:t>
                    </a:r>
                    <a:r>
                      <a:rPr lang="ru-RU" sz="1600" dirty="0"/>
                      <a:t>год </a:t>
                    </a:r>
                    <a:r>
                      <a:rPr lang="ru-RU" sz="1600" dirty="0" smtClean="0"/>
                      <a:t>(факт)</a:t>
                    </a:r>
                    <a:endParaRPr lang="ru-RU" sz="1600" dirty="0"/>
                  </a:p>
                  <a:p>
                    <a:pPr>
                      <a:defRPr sz="1600"/>
                    </a:pPr>
                    <a:r>
                      <a:rPr lang="ru-RU" sz="1600" dirty="0" smtClean="0"/>
                      <a:t>22,0 </a:t>
                    </a:r>
                    <a:r>
                      <a:rPr lang="ru-RU" sz="1600" dirty="0"/>
                      <a:t>млн. руб.</a:t>
                    </a:r>
                    <a:endParaRPr lang="en-US" sz="1600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1769156751412707E-2"/>
                  <c:y val="-0.17713371814408677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ru-RU" sz="1600" dirty="0" smtClean="0"/>
                      <a:t>2023 </a:t>
                    </a:r>
                    <a:r>
                      <a:rPr lang="ru-RU" sz="1600" dirty="0"/>
                      <a:t>год (факт)</a:t>
                    </a:r>
                  </a:p>
                  <a:p>
                    <a:pPr>
                      <a:defRPr sz="1600"/>
                    </a:pPr>
                    <a:r>
                      <a:rPr lang="ru-RU" sz="1600" dirty="0"/>
                      <a:t> </a:t>
                    </a:r>
                    <a:r>
                      <a:rPr lang="ru-RU" sz="1600" dirty="0" smtClean="0"/>
                      <a:t>25,1 </a:t>
                    </a:r>
                    <a:r>
                      <a:rPr lang="ru-RU" sz="1600" dirty="0"/>
                      <a:t>млн. руб. </a:t>
                    </a:r>
                    <a:endParaRPr lang="en-US" sz="1600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2316414986251855E-2"/>
                  <c:y val="-0.17976588836729587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ru-RU" sz="1600" dirty="0" smtClean="0"/>
                      <a:t>2024</a:t>
                    </a:r>
                    <a:r>
                      <a:rPr lang="ru-RU" sz="1600" baseline="0" dirty="0" smtClean="0"/>
                      <a:t> </a:t>
                    </a:r>
                    <a:r>
                      <a:rPr lang="ru-RU" sz="1600" dirty="0" smtClean="0"/>
                      <a:t>год (факт)</a:t>
                    </a:r>
                    <a:endParaRPr lang="ru-RU" sz="1600" dirty="0"/>
                  </a:p>
                  <a:p>
                    <a:pPr>
                      <a:defRPr sz="1600"/>
                    </a:pPr>
                    <a:r>
                      <a:rPr lang="ru-RU" sz="1600" dirty="0"/>
                      <a:t> </a:t>
                    </a:r>
                    <a:r>
                      <a:rPr lang="ru-RU" sz="1600" dirty="0" smtClean="0"/>
                      <a:t>22,8 </a:t>
                    </a:r>
                    <a:r>
                      <a:rPr lang="ru-RU" sz="1600" dirty="0"/>
                      <a:t>млн. руб.</a:t>
                    </a:r>
                    <a:endParaRPr lang="en-US" sz="1600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5562434267536574E-3"/>
                  <c:y val="-0.16261315077760849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ru-RU" sz="1600" dirty="0" smtClean="0"/>
                      <a:t>2025 </a:t>
                    </a:r>
                    <a:r>
                      <a:rPr lang="ru-RU" sz="1600" dirty="0"/>
                      <a:t>год (факт)</a:t>
                    </a:r>
                  </a:p>
                  <a:p>
                    <a:pPr>
                      <a:defRPr sz="1600"/>
                    </a:pPr>
                    <a:r>
                      <a:rPr lang="ru-RU" sz="1600" dirty="0"/>
                      <a:t> </a:t>
                    </a:r>
                    <a:r>
                      <a:rPr lang="ru-RU" sz="1600" dirty="0" smtClean="0"/>
                      <a:t>20,9</a:t>
                    </a:r>
                    <a:r>
                      <a:rPr lang="ru-RU" sz="1600" baseline="0" dirty="0" smtClean="0"/>
                      <a:t> </a:t>
                    </a:r>
                    <a:r>
                      <a:rPr lang="ru-RU" sz="1600" dirty="0" smtClean="0"/>
                      <a:t>млн</a:t>
                    </a:r>
                    <a:r>
                      <a:rPr lang="ru-RU" sz="1600" dirty="0"/>
                      <a:t>. руб.</a:t>
                    </a:r>
                    <a:endParaRPr lang="en-US" sz="1600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9.3700131685076321E-2"/>
                  <c:y val="0.70021220693554775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ru-RU" sz="1600" dirty="0" smtClean="0"/>
                      <a:t>2021 год (факт) 23,0 млн. руб.</a:t>
                    </a:r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23</c:v>
                </c:pt>
                <c:pt idx="1">
                  <c:v>22</c:v>
                </c:pt>
                <c:pt idx="2">
                  <c:v>25.1</c:v>
                </c:pt>
                <c:pt idx="3">
                  <c:v>22.8</c:v>
                </c:pt>
                <c:pt idx="4">
                  <c:v>20.9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2337408"/>
        <c:axId val="133978880"/>
      </c:barChart>
      <c:catAx>
        <c:axId val="1523374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33978880"/>
        <c:crosses val="autoZero"/>
        <c:auto val="1"/>
        <c:lblAlgn val="ctr"/>
        <c:lblOffset val="100"/>
        <c:noMultiLvlLbl val="0"/>
      </c:catAx>
      <c:valAx>
        <c:axId val="13397888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52337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0.62417</cdr:x>
      <cdr:y>0.07955</cdr:y>
    </cdr:from>
    <cdr:to>
      <cdr:x>0.71228</cdr:x>
      <cdr:y>0.1591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590863" y="360040"/>
          <a:ext cx="64807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 smtClean="0"/>
            <a:t>125,2</a:t>
          </a:r>
        </a:p>
        <a:p xmlns:a="http://schemas.openxmlformats.org/drawingml/2006/main">
          <a:endParaRPr lang="ru-RU" sz="16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0.12564</cdr:x>
      <cdr:y>0.08824</cdr:y>
    </cdr:from>
    <cdr:to>
      <cdr:x>0.38533</cdr:x>
      <cdr:y>0.27498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42392" y="43204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0.03275</cdr:x>
      <cdr:y>0.08824</cdr:y>
    </cdr:from>
    <cdr:to>
      <cdr:x>0.95303</cdr:x>
      <cdr:y>0.22059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22974" y="432048"/>
          <a:ext cx="3455430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/>
            <a:t>Доходы всего 2025 год – 4 506,5</a:t>
          </a:r>
        </a:p>
        <a:p xmlns:a="http://schemas.openxmlformats.org/drawingml/2006/main">
          <a:pPr algn="ctr"/>
          <a:r>
            <a:rPr lang="ru-RU" sz="1800" b="1" dirty="0" smtClean="0"/>
            <a:t> млн. руб</a:t>
          </a:r>
          <a:r>
            <a:rPr lang="ru-RU" sz="1600" b="1" dirty="0" smtClean="0"/>
            <a:t>.</a:t>
          </a:r>
          <a:endParaRPr lang="ru-RU" sz="16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0.5625</cdr:x>
      <cdr:y>0.34811</cdr:y>
    </cdr:from>
    <cdr:to>
      <cdr:x>0.8125</cdr:x>
      <cdr:y>0.56897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146739" y="1453855"/>
          <a:ext cx="954106" cy="9224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1 181,7 млн. руб.</a:t>
          </a:r>
        </a:p>
        <a:p xmlns:a="http://schemas.openxmlformats.org/drawingml/2006/main">
          <a:pPr algn="ctr"/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0.22917</cdr:x>
      <cdr:y>0.35916</cdr:y>
    </cdr:from>
    <cdr:to>
      <cdr:x>0.5</cdr:x>
      <cdr:y>0.60345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74597" y="1500000"/>
          <a:ext cx="1033615" cy="10202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3 324,2</a:t>
          </a:r>
          <a:endParaRPr lang="ru-RU" sz="1800" b="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ru-RU" sz="18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млн. руб.</a:t>
          </a:r>
        </a:p>
        <a:p xmlns:a="http://schemas.openxmlformats.org/drawingml/2006/main">
          <a:pPr algn="ctr"/>
          <a:endParaRPr lang="ru-RU" sz="18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0.34043</cdr:x>
      <cdr:y>0</cdr:y>
    </cdr:from>
    <cdr:to>
      <cdr:x>0.78723</cdr:x>
      <cdr:y>0.10417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152128" y="0"/>
          <a:ext cx="1512168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ru-RU" sz="1800" b="1" dirty="0"/>
        </a:p>
      </cdr:txBody>
    </cdr:sp>
  </cdr:relSizeAnchor>
  <cdr:relSizeAnchor xmlns:cdr="http://schemas.openxmlformats.org/drawingml/2006/chartDrawing">
    <cdr:from>
      <cdr:x>0</cdr:x>
      <cdr:y>0.03448</cdr:y>
    </cdr:from>
    <cdr:to>
      <cdr:x>0.92453</cdr:x>
      <cdr:y>0.25862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0" y="144016"/>
          <a:ext cx="3528392" cy="936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/>
            <a:t>Доходы всего 2024 год – 4 505,9</a:t>
          </a:r>
        </a:p>
        <a:p xmlns:a="http://schemas.openxmlformats.org/drawingml/2006/main">
          <a:r>
            <a:rPr lang="ru-RU" sz="1800" b="1" dirty="0" smtClean="0"/>
            <a:t>                 млн. </a:t>
          </a:r>
          <a:r>
            <a:rPr lang="ru-RU" sz="1800" b="1" dirty="0"/>
            <a:t>р</a:t>
          </a:r>
          <a:r>
            <a:rPr lang="ru-RU" sz="1800" b="1" dirty="0" smtClean="0"/>
            <a:t>уб.</a:t>
          </a:r>
          <a:endParaRPr lang="ru-RU" sz="18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0.19444</cdr:x>
      <cdr:y>0.73067</cdr:y>
    </cdr:from>
    <cdr:to>
      <cdr:x>0.31202</cdr:x>
      <cdr:y>0.9091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12168" y="374441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0.54032</cdr:x>
      <cdr:y>0.32834</cdr:y>
    </cdr:from>
    <cdr:to>
      <cdr:x>0.611</cdr:x>
      <cdr:y>0.46328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24536" y="2110206"/>
          <a:ext cx="631078" cy="8672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0.30711</cdr:x>
      <cdr:y>2.13651E-7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 flipV="1">
          <a:off x="0" y="0"/>
          <a:ext cx="2609524" cy="1"/>
        </a:xfrm>
        <a:prstGeom xmlns:a="http://schemas.openxmlformats.org/drawingml/2006/main" prst="rect">
          <a:avLst/>
        </a:prstGeom>
      </cdr:spPr>
    </cdr:pic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0.30963</cdr:x>
      <cdr:y>2.10414E-7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 flipV="1">
          <a:off x="0" y="0"/>
          <a:ext cx="2876191" cy="1"/>
        </a:xfrm>
        <a:prstGeom xmlns:a="http://schemas.openxmlformats.org/drawingml/2006/main" prst="rect">
          <a:avLst/>
        </a:prstGeom>
      </cdr:spPr>
    </cdr:pic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0.15</cdr:x>
      <cdr:y>0.79268</cdr:y>
    </cdr:from>
    <cdr:to>
      <cdr:x>0.775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96144" y="4680520"/>
          <a:ext cx="5400600" cy="12241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/>
            <a:t>202</a:t>
          </a:r>
          <a:r>
            <a:rPr lang="en-US" sz="1800" b="1" dirty="0" smtClean="0"/>
            <a:t>2</a:t>
          </a:r>
          <a:r>
            <a:rPr lang="ru-RU" sz="1800" b="1" dirty="0" smtClean="0"/>
            <a:t> год – </a:t>
          </a:r>
          <a:r>
            <a:rPr lang="en-US" sz="1800" b="1" dirty="0" smtClean="0"/>
            <a:t>1 270,3</a:t>
          </a:r>
          <a:endParaRPr lang="ru-RU" sz="1800" b="1" dirty="0" smtClean="0"/>
        </a:p>
        <a:p xmlns:a="http://schemas.openxmlformats.org/drawingml/2006/main">
          <a:r>
            <a:rPr lang="ru-RU" sz="1800" b="1" dirty="0" smtClean="0"/>
            <a:t>                  202</a:t>
          </a:r>
          <a:r>
            <a:rPr lang="en-US" sz="1800" b="1" dirty="0" smtClean="0"/>
            <a:t>3</a:t>
          </a:r>
          <a:r>
            <a:rPr lang="ru-RU" sz="1800" b="1" dirty="0" smtClean="0"/>
            <a:t> год – </a:t>
          </a:r>
          <a:r>
            <a:rPr lang="en-US" sz="1800" b="1" dirty="0" smtClean="0"/>
            <a:t>1 470,8</a:t>
          </a:r>
          <a:endParaRPr lang="ru-RU" sz="1800" b="1" dirty="0" smtClean="0"/>
        </a:p>
        <a:p xmlns:a="http://schemas.openxmlformats.org/drawingml/2006/main">
          <a:r>
            <a:rPr lang="ru-RU" sz="1800" b="1" dirty="0" smtClean="0"/>
            <a:t>                                       202</a:t>
          </a:r>
          <a:r>
            <a:rPr lang="en-US" sz="1800" b="1" dirty="0" smtClean="0"/>
            <a:t>4</a:t>
          </a:r>
          <a:r>
            <a:rPr lang="ru-RU" sz="1800" b="1" dirty="0" smtClean="0"/>
            <a:t> год – </a:t>
          </a:r>
          <a:r>
            <a:rPr lang="en-US" sz="1800" b="1" dirty="0" smtClean="0"/>
            <a:t>1 917,2</a:t>
          </a:r>
          <a:endParaRPr lang="ru-RU" sz="1800" b="1" dirty="0" smtClean="0"/>
        </a:p>
        <a:p xmlns:a="http://schemas.openxmlformats.org/drawingml/2006/main">
          <a:r>
            <a:rPr lang="ru-RU" sz="1800" dirty="0" smtClean="0"/>
            <a:t>                                                             </a:t>
          </a:r>
          <a:r>
            <a:rPr lang="ru-RU" sz="1800" b="1" dirty="0" smtClean="0"/>
            <a:t>202</a:t>
          </a:r>
          <a:r>
            <a:rPr lang="en-US" sz="1800" b="1" dirty="0" smtClean="0"/>
            <a:t>5</a:t>
          </a:r>
          <a:r>
            <a:rPr lang="ru-RU" sz="1800" b="1" dirty="0" smtClean="0"/>
            <a:t> год – </a:t>
          </a:r>
          <a:r>
            <a:rPr lang="en-US" sz="1800" b="1" dirty="0" smtClean="0"/>
            <a:t>2 178,9</a:t>
          </a:r>
          <a:endParaRPr lang="ru-RU" sz="1100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0.11111</cdr:x>
      <cdr:y>0.14286</cdr:y>
    </cdr:from>
    <cdr:to>
      <cdr:x>0.17593</cdr:x>
      <cdr:y>0.2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64096" y="720080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0.22222</cdr:x>
      <cdr:y>0.72857</cdr:y>
    </cdr:from>
    <cdr:to>
      <cdr:x>0.28704</cdr:x>
      <cdr:y>0.77143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728175" y="3672408"/>
          <a:ext cx="504096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0.53704</cdr:x>
      <cdr:y>0.68571</cdr:y>
    </cdr:from>
    <cdr:to>
      <cdr:x>0.60186</cdr:x>
      <cdr:y>0.72857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176464" y="3456384"/>
          <a:ext cx="504096" cy="2160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0.43519</cdr:x>
      <cdr:y>0.7</cdr:y>
    </cdr:from>
    <cdr:to>
      <cdr:x>0.48148</cdr:x>
      <cdr:y>0.75714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384413" y="3528392"/>
          <a:ext cx="360003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0.53704</cdr:x>
      <cdr:y>0.62857</cdr:y>
    </cdr:from>
    <cdr:to>
      <cdr:x>0.59259</cdr:x>
      <cdr:y>0.68571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176487" y="3168345"/>
          <a:ext cx="432005" cy="288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0.11111</cdr:x>
      <cdr:y>0.3</cdr:y>
    </cdr:from>
    <cdr:to>
      <cdr:x>0.16667</cdr:x>
      <cdr:y>0.34286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864096" y="1512168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0.22222</cdr:x>
      <cdr:y>0.22857</cdr:y>
    </cdr:from>
    <cdr:to>
      <cdr:x>0.27778</cdr:x>
      <cdr:y>0.28571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1728192" y="1152128"/>
          <a:ext cx="43204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0.32407</cdr:x>
      <cdr:y>0.71429</cdr:y>
    </cdr:from>
    <cdr:to>
      <cdr:x>0.38889</cdr:x>
      <cdr:y>0.77143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2520280" y="3600422"/>
          <a:ext cx="504065" cy="288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 smtClean="0"/>
        </a:p>
        <a:p xmlns:a="http://schemas.openxmlformats.org/drawingml/2006/main">
          <a:endParaRPr lang="ru-RU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0E062-0631-442F-AA58-1E79A02E41B8}" type="datetimeFigureOut">
              <a:rPr lang="ru-RU" smtClean="0"/>
              <a:pPr/>
              <a:t>18.08.2026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EE8E2-F806-45C7-ACFF-E4A46501ABF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0760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342E1-0FCD-41F1-9DEC-123217A05C58}" type="datetimeFigureOut">
              <a:rPr lang="ru-RU" smtClean="0"/>
              <a:pPr/>
              <a:t>18.08.2026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D4CF63-4C5A-456D-9A67-6CC91593C7E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9013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4538"/>
            <a:ext cx="496093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6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46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3D526BF-99E9-438A-8C33-C567E6BA8F5A}" type="slidenum">
              <a:rPr lang="ru-RU" altLang="ru-RU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477494" indent="-183652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734606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028449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1322291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1616133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1909976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2203818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2497661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04697F4-84E8-4216-AD05-DDD6E501E73B}" type="slidenum">
              <a:rPr lang="ru-RU" altLang="ru-RU" sz="1200"/>
              <a:pPr eaLnBrk="1" hangingPunct="1">
                <a:spcBef>
                  <a:spcPct val="0"/>
                </a:spcBef>
              </a:pPr>
              <a:t>40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477494" indent="-183652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734606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028449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1322291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1616133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1909976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2203818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2497661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4A0834E-BC27-4886-9DD3-9F3467F048D1}" type="slidenum">
              <a:rPr lang="ru-RU" altLang="ru-RU" sz="1200"/>
              <a:pPr eaLnBrk="1" hangingPunct="1">
                <a:spcBef>
                  <a:spcPct val="0"/>
                </a:spcBef>
              </a:pPr>
              <a:t>41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477494" indent="-183652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734606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028449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1322291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1616133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1909976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2203818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2497661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7D31CF0-9771-4BEB-BBDD-243A5BCA1B16}" type="slidenum">
              <a:rPr lang="ru-RU" altLang="ru-RU" sz="1200"/>
              <a:pPr eaLnBrk="1" hangingPunct="1">
                <a:spcBef>
                  <a:spcPct val="0"/>
                </a:spcBef>
              </a:pPr>
              <a:t>42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4CF63-4C5A-456D-9A67-6CC91593C7EC}" type="slidenum">
              <a:rPr lang="ru-RU" smtClean="0"/>
              <a:pPr/>
              <a:t>68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723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4538"/>
            <a:ext cx="496093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7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47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07EAC85-32E4-4DE8-9D39-BC9EE2FD37B7}" type="slidenum">
              <a:rPr lang="ru-RU" altLang="ru-RU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0937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B42AEF-09D3-4237-A069-7AAC5B1D4138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437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18431-4249-448C-B5A6-E8146AC7EFC3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461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D37D6CA-14E3-4A3E-A8F7-C5820555169B}" type="slidenum">
              <a:rPr lang="ru-RU" altLang="ru-RU" smtClean="0"/>
              <a:pPr/>
              <a:t>26</a:t>
            </a:fld>
            <a:endParaRPr lang="ru-RU" alt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4CF63-4C5A-456D-9A67-6CC91593C7EC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521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4CF63-4C5A-456D-9A67-6CC91593C7EC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2458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477494" indent="-183652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734606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028449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1322291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1616133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1909976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2203818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2497661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FCF84D6-6E01-4132-A2EF-626E6AED7A1B}" type="slidenum">
              <a:rPr lang="ru-RU" altLang="ru-RU" sz="1200"/>
              <a:pPr eaLnBrk="1" hangingPunct="1">
                <a:spcBef>
                  <a:spcPct val="0"/>
                </a:spcBef>
              </a:pPr>
              <a:t>36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477494" indent="-183652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734606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028449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1322291" indent="-146921" eaLnBrk="0" hangingPunct="0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1616133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1909976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2203818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2497661" indent="-146921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5FE1E99-CF74-484C-9FC6-CCF49E8FC8EA}" type="slidenum">
              <a:rPr lang="ru-RU" altLang="ru-RU" sz="1200"/>
              <a:pPr eaLnBrk="1" hangingPunct="1">
                <a:spcBef>
                  <a:spcPct val="0"/>
                </a:spcBef>
              </a:pPr>
              <a:t>38</a:t>
            </a:fld>
            <a:endParaRPr lang="ru-RU" altLang="ru-RU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5B017B4-0C13-4736-BD51-7709B335F42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6FD1B1-A25A-4348-9E8A-F5D765D5960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708C6F-BA52-4ECC-B764-D748E89F120A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2D98E-6160-4AD4-A014-48731FF917BD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249181"/>
      </p:ext>
    </p:extLst>
  </p:cSld>
  <p:clrMapOvr>
    <a:masterClrMapping/>
  </p:clrMapOvr>
  <p:transition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5D6D8-AA42-4F7F-B69F-A183E0DA2A92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925157"/>
      </p:ext>
    </p:extLst>
  </p:cSld>
  <p:clrMapOvr>
    <a:masterClrMapping/>
  </p:clrMapOvr>
  <p:transition>
    <p:comb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35163"/>
            <a:ext cx="8229600" cy="4389437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3A2EA-EDDD-4ECF-94E7-0B579430665B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765031"/>
      </p:ext>
    </p:extLst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CEED9E-A52F-458E-B19A-8D5C64568BD6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A7B0AB-4957-4FD2-B82C-9C2353FBA11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6191C4-4E2A-43BC-9393-02CA154EF90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F49AE-05B4-4EC6-92A9-816CEA3E15E3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34C675-85D4-491D-8B24-9974C6D2486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524D6-7005-4928-A849-2F2CDDECCE2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1CCC61-9F7F-4F5A-8B08-61BEA59C2DD2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E6C394-F595-4149-8863-55561A499BAF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4617B">
                  <a:shade val="9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4617B">
                  <a:shade val="9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EFEE32-09D2-4472-817E-563C6BF2B53A}" type="slidenum">
              <a:rPr lang="ru-RU" smtClean="0">
                <a:solidFill>
                  <a:srgbClr val="04617B">
                    <a:shade val="90000"/>
                  </a:srgbClr>
                </a:solidFill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4" r:id="rId1"/>
    <p:sldLayoutId id="2147484385" r:id="rId2"/>
    <p:sldLayoutId id="2147484386" r:id="rId3"/>
    <p:sldLayoutId id="2147484387" r:id="rId4"/>
    <p:sldLayoutId id="2147484388" r:id="rId5"/>
    <p:sldLayoutId id="2147484389" r:id="rId6"/>
    <p:sldLayoutId id="2147484390" r:id="rId7"/>
    <p:sldLayoutId id="2147484391" r:id="rId8"/>
    <p:sldLayoutId id="2147484392" r:id="rId9"/>
    <p:sldLayoutId id="2147484393" r:id="rId10"/>
    <p:sldLayoutId id="2147484394" r:id="rId11"/>
    <p:sldLayoutId id="2147484395" r:id="rId12"/>
    <p:sldLayoutId id="2147484396" r:id="rId13"/>
    <p:sldLayoutId id="2147484397" r:id="rId14"/>
  </p:sldLayoutIdLst>
  <p:transition>
    <p:comb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Microsoft_Excel_97-2003_Worksheet2.xls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4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15.png"/><Relationship Id="rId9" Type="http://schemas.openxmlformats.org/officeDocument/2006/relationships/chart" Target="../charts/chart2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chart" Target="../charts/chart2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27.xml"/><Relationship Id="rId5" Type="http://schemas.openxmlformats.org/officeDocument/2006/relationships/image" Target="../media/image30.jpeg"/><Relationship Id="rId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1.png"/><Relationship Id="rId7" Type="http://schemas.openxmlformats.org/officeDocument/2006/relationships/image" Target="../media/image3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2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1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://moirbit.ru/online/priemnaya/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://moirbit.ru/oprosy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340768"/>
            <a:ext cx="8496944" cy="4464496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2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cs typeface="Times New Roman" panose="02020603050405020304" pitchFamily="18" charset="0"/>
              </a:rPr>
              <a:t>Проект отчета </a:t>
            </a:r>
            <a:r>
              <a:rPr lang="ru-RU" sz="4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cs typeface="Times New Roman" panose="02020603050405020304" pitchFamily="18" charset="0"/>
              </a:rPr>
              <a:t>об исполнении бюджета Муниципального образования город Ирбит за </a:t>
            </a:r>
            <a:r>
              <a:rPr lang="ru-RU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4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cs typeface="Times New Roman" panose="02020603050405020304" pitchFamily="18" charset="0"/>
              </a:rPr>
              <a:t>год  </a:t>
            </a:r>
            <a:br>
              <a:rPr lang="ru-RU" sz="4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cs typeface="Times New Roman" panose="02020603050405020304" pitchFamily="18" charset="0"/>
              </a:rPr>
              <a:t>в доступной для граждан форме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3995936" y="6237312"/>
            <a:ext cx="1161826" cy="365125"/>
          </a:xfrm>
        </p:spPr>
        <p:txBody>
          <a:bodyPr/>
          <a:lstStyle/>
          <a:p>
            <a:fld id="{39525599-B71D-41F3-8B25-72192D0EA9B2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97943"/>
            <a:ext cx="1296144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5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4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r" eaLnBrk="1" hangingPunct="1"/>
            <a:fld id="{0ADA0E7C-9B21-4B60-A7D5-32FADD1B54DD}" type="slidenum">
              <a:rPr lang="ru-RU" sz="1200"/>
              <a:pPr algn="r" eaLnBrk="1" hangingPunct="1"/>
              <a:t>10</a:t>
            </a:fld>
            <a:endParaRPr lang="ru-RU" sz="1200"/>
          </a:p>
        </p:txBody>
      </p:sp>
      <p:sp>
        <p:nvSpPr>
          <p:cNvPr id="13315" name="Прямоугольник 7"/>
          <p:cNvSpPr>
            <a:spLocks noChangeArrowheads="1"/>
          </p:cNvSpPr>
          <p:nvPr/>
        </p:nvSpPr>
        <p:spPr bwMode="auto">
          <a:xfrm>
            <a:off x="0" y="665114"/>
            <a:ext cx="5561856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Доходы населения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8625" y="1428750"/>
            <a:ext cx="8358188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     </a:t>
            </a:r>
            <a:endParaRPr lang="ru-RU" dirty="0"/>
          </a:p>
        </p:txBody>
      </p:sp>
      <p:pic>
        <p:nvPicPr>
          <p:cNvPr id="176130" name="Picture 2" descr="Коронавирус может передаваться через деньги и банковские кар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410" y="627550"/>
            <a:ext cx="2972488" cy="18262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629065" y="2132856"/>
            <a:ext cx="3500467" cy="2143140"/>
          </a:xfrm>
          <a:prstGeom prst="homePlate">
            <a:avLst>
              <a:gd name="adj" fmla="val 43174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04" tIns="45702" rIns="91404" bIns="45702" anchor="ctr"/>
          <a:lstStyle/>
          <a:p>
            <a:pPr defTabSz="684213" eaLnBrk="0" hangingPunct="0">
              <a:defRPr/>
            </a:pPr>
            <a:r>
              <a:rPr lang="ru-RU" sz="2400" b="1" dirty="0">
                <a:latin typeface="Liberation Serif" panose="02020603050405020304" pitchFamily="18" charset="0"/>
                <a:cs typeface="Times New Roman" pitchFamily="18" charset="0"/>
              </a:rPr>
              <a:t>Среднемесячная заработная плата по </a:t>
            </a:r>
            <a:r>
              <a:rPr lang="ru-RU" sz="2400" b="1" dirty="0" smtClean="0">
                <a:latin typeface="Liberation Serif" panose="02020603050405020304" pitchFamily="18" charset="0"/>
                <a:cs typeface="Times New Roman" pitchFamily="18" charset="0"/>
              </a:rPr>
              <a:t>Городскому округу «город Ирбит» Свердловской области </a:t>
            </a:r>
            <a:endParaRPr lang="ru-RU" sz="2400" b="1" dirty="0">
              <a:latin typeface="Liberation Serif" panose="02020603050405020304" pitchFamily="18" charset="0"/>
              <a:cs typeface="Times New Roman" pitchFamily="18" charset="0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578514" y="2525765"/>
            <a:ext cx="4286280" cy="1357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defTabSz="684213" eaLnBrk="0" hangingPunct="0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год – </a:t>
            </a:r>
            <a:r>
              <a:rPr lang="ru-RU" sz="2400" b="1" dirty="0" smtClean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57 882,8 руб.</a:t>
            </a:r>
          </a:p>
          <a:p>
            <a:pPr algn="ctr" defTabSz="684213" eaLnBrk="0" hangingPunct="0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2025 год – 67 624,6 руб.</a:t>
            </a:r>
            <a:r>
              <a:rPr lang="en-US" sz="2400" b="1" dirty="0" smtClean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chemeClr val="tx1"/>
              </a:solidFill>
              <a:latin typeface="Liberation Serif" pitchFamily="18" charset="0"/>
              <a:cs typeface="Times New Roman" pitchFamily="18" charset="0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642910" y="4437112"/>
            <a:ext cx="8358246" cy="1357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defTabSz="684213" eaLnBrk="0" hangingPunct="0">
              <a:defRPr/>
            </a:pPr>
            <a:r>
              <a:rPr lang="ru-RU" sz="2400" b="1" u="sng" dirty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itchFamily="18" charset="0"/>
              </a:rPr>
              <a:t>с </a:t>
            </a: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itchFamily="18" charset="0"/>
              </a:rPr>
              <a:t>01.01.2026 </a:t>
            </a:r>
            <a:r>
              <a:rPr lang="ru-RU" sz="2400" b="1" u="sng" dirty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itchFamily="18" charset="0"/>
              </a:rPr>
              <a:t>года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itchFamily="18" charset="0"/>
              </a:rPr>
              <a:t>:</a:t>
            </a:r>
          </a:p>
          <a:p>
            <a:pPr defTabSz="684213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МРОТ – </a:t>
            </a:r>
            <a:r>
              <a:rPr lang="ru-RU" sz="2400" b="1" dirty="0" smtClean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27 093 рублей</a:t>
            </a:r>
            <a:endParaRPr lang="ru-RU" sz="2400" b="1" dirty="0">
              <a:solidFill>
                <a:schemeClr val="tx1"/>
              </a:solidFill>
              <a:latin typeface="Liberation Serif" pitchFamily="18" charset="0"/>
              <a:cs typeface="Times New Roman" pitchFamily="18" charset="0"/>
            </a:endParaRPr>
          </a:p>
          <a:p>
            <a:pPr defTabSz="684213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Прожиточный минимум – </a:t>
            </a:r>
            <a:r>
              <a:rPr lang="ru-RU" sz="2400" b="1" dirty="0" smtClean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18 750 </a:t>
            </a:r>
            <a:r>
              <a:rPr lang="ru-RU" sz="2400" dirty="0" smtClean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рублей </a:t>
            </a:r>
            <a:r>
              <a:rPr lang="ru-RU" sz="2400" dirty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на душу населения</a:t>
            </a:r>
          </a:p>
        </p:txBody>
      </p:sp>
    </p:spTree>
    <p:extLst>
      <p:ext uri="{BB962C8B-B14F-4D97-AF65-F5344CB8AC3E}">
        <p14:creationId xmlns:p14="http://schemas.microsoft.com/office/powerpoint/2010/main" val="343202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619672" y="460246"/>
            <a:ext cx="6429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sz="3200" b="1" dirty="0"/>
              <a:t>Динамика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/>
              <a:t>уровня безработицы</a:t>
            </a:r>
            <a:endParaRPr lang="ru-RU" sz="3200" dirty="0"/>
          </a:p>
        </p:txBody>
      </p:sp>
      <p:pic>
        <p:nvPicPr>
          <p:cNvPr id="4100" name="Picture 4" descr="http://images.myshared.ru/6/542471/slide_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8"/>
          <a:stretch/>
        </p:blipFill>
        <p:spPr bwMode="auto">
          <a:xfrm>
            <a:off x="0" y="1044446"/>
            <a:ext cx="3041576" cy="13367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5122953"/>
              </p:ext>
            </p:extLst>
          </p:nvPr>
        </p:nvGraphicFramePr>
        <p:xfrm>
          <a:off x="1619672" y="2132856"/>
          <a:ext cx="7056437" cy="5030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Лист" r:id="rId5" imgW="6400800" imgH="4943321" progId="Excel.Sheet.8">
                  <p:embed/>
                </p:oleObj>
              </mc:Choice>
              <mc:Fallback>
                <p:oleObj name="Лист" r:id="rId5" imgW="6400800" imgH="4943321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2132856"/>
                        <a:ext cx="7056437" cy="5030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55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524D6-7005-4928-A849-2F2CDDECCE2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12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1935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633663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35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46928"/>
            <a:ext cx="6531188" cy="1053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Объект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851984480"/>
              </p:ext>
            </p:extLst>
          </p:nvPr>
        </p:nvGraphicFramePr>
        <p:xfrm>
          <a:off x="1125538" y="1628775"/>
          <a:ext cx="7332662" cy="483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Лист" r:id="rId6" imgW="7343656" imgH="4838713" progId="Excel.Sheet.8">
                  <p:embed/>
                </p:oleObj>
              </mc:Choice>
              <mc:Fallback>
                <p:oleObj name="Лист" r:id="rId6" imgW="7343656" imgH="4838713" progId="Excel.Shee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538" y="1628775"/>
                        <a:ext cx="7332662" cy="4830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046075"/>
      </p:ext>
    </p:extLst>
  </p:cSld>
  <p:clrMapOvr>
    <a:masterClrMapping/>
  </p:clrMapOvr>
  <p:transition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2312987" y="1372733"/>
            <a:ext cx="5786437" cy="835934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Times New Roman" pitchFamily="18" charset="0"/>
              </a:rPr>
              <a:t>Жилищное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Times New Roman" pitchFamily="18" charset="0"/>
              </a:rPr>
              <a:t>строительство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chemeClr val="tx1"/>
                </a:solidFill>
              </a:rPr>
              <a:t/>
            </a:r>
            <a:br>
              <a:rPr lang="ru-RU" sz="3600" b="1" dirty="0" smtClean="0">
                <a:solidFill>
                  <a:schemeClr val="tx1"/>
                </a:solidFill>
              </a:rPr>
            </a:br>
            <a:endPara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1714500" y="1143000"/>
            <a:ext cx="69834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ru-RU" sz="2200" b="1"/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6729569" y="1628800"/>
            <a:ext cx="19288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r" eaLnBrk="1" hangingPunct="1"/>
            <a:r>
              <a:rPr lang="ru-RU" sz="2400" b="1" i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кв. метров</a:t>
            </a:r>
          </a:p>
        </p:txBody>
      </p:sp>
      <p:pic>
        <p:nvPicPr>
          <p:cNvPr id="6150" name="Picture 4" descr="http://protownhouse.ru/wp-content/uploads/2015/10/adeies-melet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321468"/>
            <a:ext cx="2463800" cy="16430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0445451"/>
              </p:ext>
            </p:extLst>
          </p:nvPr>
        </p:nvGraphicFramePr>
        <p:xfrm>
          <a:off x="395536" y="3284984"/>
          <a:ext cx="8574088" cy="4384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045292"/>
              </p:ext>
            </p:extLst>
          </p:nvPr>
        </p:nvGraphicFramePr>
        <p:xfrm>
          <a:off x="482600" y="2204864"/>
          <a:ext cx="8337872" cy="4263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7345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620688"/>
            <a:ext cx="3384376" cy="648072"/>
          </a:xfrm>
        </p:spPr>
        <p:txBody>
          <a:bodyPr>
            <a:normAutofit fontScale="90000"/>
          </a:bodyPr>
          <a:lstStyle/>
          <a:p>
            <a:pPr marL="0" indent="0" algn="r">
              <a:buNone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</a:rPr>
              <a:t>             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        </a:t>
            </a:r>
            <a:r>
              <a:rPr lang="ru-RU" sz="1800" b="1" dirty="0" smtClean="0"/>
              <a:t>(млн.руб</a:t>
            </a:r>
            <a:r>
              <a:rPr lang="ru-RU" sz="1800" b="1" dirty="0"/>
              <a:t>.)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</a:rPr>
              <a:t>                            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                                              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253668"/>
              </p:ext>
            </p:extLst>
          </p:nvPr>
        </p:nvGraphicFramePr>
        <p:xfrm>
          <a:off x="827582" y="1628800"/>
          <a:ext cx="7272809" cy="3672407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30574"/>
                <a:gridCol w="1108447"/>
                <a:gridCol w="1108447"/>
                <a:gridCol w="1108447"/>
                <a:gridCol w="1108447"/>
                <a:gridCol w="1108447"/>
              </a:tblGrid>
              <a:tr h="816959"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dirty="0" smtClean="0">
                          <a:ln>
                            <a:solidFill>
                              <a:srgbClr val="0070C0"/>
                            </a:solidFill>
                          </a:ln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2021 год           факт</a:t>
                      </a:r>
                      <a:endParaRPr lang="ru-RU" sz="1600" u="sng" dirty="0" smtClean="0">
                        <a:ln>
                          <a:solidFill>
                            <a:srgbClr val="0070C0"/>
                          </a:solidFill>
                        </a:ln>
                        <a:solidFill>
                          <a:schemeClr val="tx1"/>
                        </a:solidFill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dirty="0" smtClean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2022</a:t>
                      </a:r>
                      <a:r>
                        <a:rPr lang="ru-RU" sz="1600" u="sng" baseline="0" dirty="0" smtClean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baseline="0" dirty="0" smtClean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600" u="sng" dirty="0" smtClean="0">
                        <a:ln>
                          <a:solidFill>
                            <a:srgbClr val="0070C0"/>
                          </a:solidFill>
                        </a:ln>
                        <a:solidFill>
                          <a:schemeClr val="tx1"/>
                        </a:solidFill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dirty="0" smtClean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2023</a:t>
                      </a:r>
                      <a:r>
                        <a:rPr lang="ru-RU" sz="1600" u="sng" baseline="0" dirty="0" smtClean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baseline="0" dirty="0" smtClean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600" u="sng" dirty="0" smtClean="0">
                        <a:ln>
                          <a:solidFill>
                            <a:srgbClr val="0070C0"/>
                          </a:solidFill>
                        </a:ln>
                        <a:solidFill>
                          <a:schemeClr val="tx1"/>
                        </a:solidFill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dirty="0" smtClean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</a:t>
                      </a:r>
                      <a:r>
                        <a:rPr lang="ru-RU" sz="1600" u="sng" baseline="0" dirty="0" smtClean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baseline="0" dirty="0" smtClean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600" u="sng" dirty="0" smtClean="0">
                        <a:ln>
                          <a:solidFill>
                            <a:srgbClr val="0070C0"/>
                          </a:solidFill>
                        </a:ln>
                        <a:solidFill>
                          <a:schemeClr val="tx1"/>
                        </a:solidFill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dirty="0" smtClean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2025</a:t>
                      </a:r>
                      <a:r>
                        <a:rPr lang="ru-RU" sz="1600" u="sng" baseline="0" dirty="0" smtClean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baseline="0" dirty="0" smtClean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600" u="sng" dirty="0" smtClean="0">
                        <a:ln>
                          <a:solidFill>
                            <a:srgbClr val="0070C0"/>
                          </a:solidFill>
                        </a:ln>
                        <a:solidFill>
                          <a:schemeClr val="tx1"/>
                        </a:solidFill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/>
                </a:tc>
              </a:tr>
              <a:tr h="892374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n>
                            <a:solidFill>
                              <a:srgbClr val="0070C0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Доходы бюджета</a:t>
                      </a:r>
                      <a:endParaRPr lang="ru-RU" sz="1600" b="1" i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2 132,3</a:t>
                      </a: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600" b="1" cap="none" spc="0" baseline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 667,2</a:t>
                      </a:r>
                      <a:endParaRPr lang="ru-RU" sz="1600" b="1" cap="none" spc="0" dirty="0" smtClean="0">
                        <a:ln w="1905"/>
                        <a:solidFill>
                          <a:srgbClr val="00206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600" b="1" cap="none" spc="0" baseline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 902,6</a:t>
                      </a:r>
                      <a:endParaRPr lang="ru-RU" sz="1600" b="1" cap="none" spc="0" dirty="0" smtClean="0">
                        <a:ln w="1905"/>
                        <a:solidFill>
                          <a:srgbClr val="00206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4 505,9</a:t>
                      </a: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4 506,5</a:t>
                      </a: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01328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n>
                            <a:solidFill>
                              <a:srgbClr val="0070C0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Расходы бюджета</a:t>
                      </a:r>
                      <a:endParaRPr lang="ru-RU" sz="1600" b="1" i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2 224,4</a:t>
                      </a:r>
                      <a:endParaRPr lang="ru-RU" sz="1600" b="1" cap="none" spc="0" dirty="0">
                        <a:ln w="1905"/>
                        <a:solidFill>
                          <a:srgbClr val="00206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2 653,4</a:t>
                      </a:r>
                      <a:endParaRPr lang="ru-RU" sz="1600" b="1" cap="none" spc="0" dirty="0">
                        <a:ln w="1905"/>
                        <a:solidFill>
                          <a:srgbClr val="00206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2 920,8</a:t>
                      </a:r>
                      <a:endParaRPr lang="ru-RU" sz="1600" b="1" cap="none" spc="0" dirty="0">
                        <a:ln w="1905"/>
                        <a:solidFill>
                          <a:srgbClr val="00206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4 524,8</a:t>
                      </a:r>
                      <a:endParaRPr lang="ru-RU" sz="1600" b="1" cap="none" spc="0" dirty="0">
                        <a:ln w="1905"/>
                        <a:solidFill>
                          <a:srgbClr val="00206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4 599,0</a:t>
                      </a:r>
                      <a:endParaRPr lang="ru-RU" sz="1600" b="1" cap="none" spc="0" dirty="0">
                        <a:ln w="1905"/>
                        <a:solidFill>
                          <a:srgbClr val="00206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161746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n>
                            <a:solidFill>
                              <a:srgbClr val="0070C0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Профицит (+), д</a:t>
                      </a:r>
                      <a:r>
                        <a:rPr lang="ru-RU" sz="1600" b="0" i="0" dirty="0" smtClean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ефицит (-)</a:t>
                      </a:r>
                      <a:endParaRPr lang="ru-RU" sz="1600" b="0" i="0" dirty="0">
                        <a:ln>
                          <a:solidFill>
                            <a:srgbClr val="0070C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908" marR="449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- 92,1</a:t>
                      </a: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+13,8</a:t>
                      </a: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-18,2</a:t>
                      </a: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-18,9</a:t>
                      </a: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0" dirty="0" smtClean="0">
                          <a:ln w="1905"/>
                          <a:solidFill>
                            <a:srgbClr val="00206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Liberation Serif" panose="02020603050405020304" pitchFamily="18" charset="0"/>
                          <a:cs typeface="Times New Roman" pitchFamily="18" charset="0"/>
                        </a:rPr>
                        <a:t>-92,5</a:t>
                      </a:r>
                    </a:p>
                  </a:txBody>
                  <a:tcPr marL="44908" marR="4490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>
          <a:xfrm>
            <a:off x="8548324" y="6525344"/>
            <a:ext cx="588336" cy="228600"/>
          </a:xfrm>
        </p:spPr>
        <p:txBody>
          <a:bodyPr/>
          <a:lstStyle/>
          <a:p>
            <a:pPr>
              <a:defRPr/>
            </a:pPr>
            <a:fld id="{CB4FF0C6-20DE-4857-AF38-74CFDEB7A163}" type="slidenum">
              <a:rPr lang="ru-RU" b="1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 rot="5400000" flipV="1">
            <a:off x="5445224" y="3159232"/>
            <a:ext cx="6858003" cy="53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45720" tIns="0" rIns="4572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2400" b="1" kern="1200" cap="all" baseline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Общие    характеристики    бюджета</a:t>
            </a:r>
            <a:endParaRPr lang="ru-RU" sz="2000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621395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50"/>
            <a:ext cx="8229600" cy="10515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6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Объем   доходов   бюджета  в  расчете  на одного  жителя  в  динамике</a:t>
            </a:r>
            <a:endParaRPr lang="ru-RU" sz="306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141497"/>
              </p:ext>
            </p:extLst>
          </p:nvPr>
        </p:nvGraphicFramePr>
        <p:xfrm>
          <a:off x="683568" y="1484784"/>
          <a:ext cx="735516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5599-B71D-41F3-8B25-72192D0EA9B2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5400000" flipV="1">
            <a:off x="5481228" y="3195228"/>
            <a:ext cx="6858000" cy="467544"/>
          </a:xfrm>
          <a:prstGeom prst="rect">
            <a:avLst/>
          </a:prstGeom>
        </p:spPr>
        <p:txBody>
          <a:bodyPr vert="horz" wrap="square" lIns="45720" tIns="0" rIns="4572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2400" b="1" kern="1200" cap="all" baseline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 бюджета  по  доходам</a:t>
            </a:r>
            <a:endParaRPr lang="ru-RU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374138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931224" cy="66068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Налог на доходы физических лиц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3730702"/>
              </p:ext>
            </p:extLst>
          </p:nvPr>
        </p:nvGraphicFramePr>
        <p:xfrm>
          <a:off x="323528" y="980728"/>
          <a:ext cx="8064896" cy="5578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5599-B71D-41F3-8B25-72192D0EA9B2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 rot="5400000" flipV="1">
            <a:off x="5307305" y="3064927"/>
            <a:ext cx="6586161" cy="999989"/>
          </a:xfrm>
          <a:prstGeom prst="rect">
            <a:avLst/>
          </a:prstGeom>
        </p:spPr>
        <p:txBody>
          <a:bodyPr vert="horz" wrap="square" lIns="45720" tIns="0" rIns="4572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2400" b="1" kern="1200" cap="all" baseline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  бюджета  по  доходам</a:t>
            </a:r>
            <a:endParaRPr lang="ru-RU" sz="4000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514504" y="6558921"/>
            <a:ext cx="33214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525599-B71D-41F3-8B25-72192D0EA9B2}" type="slidenum">
              <a:rPr lang="ru-RU" sz="1100">
                <a:solidFill>
                  <a:srgbClr val="B13F9A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4119518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495" y="151319"/>
            <a:ext cx="8100392" cy="108238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 Налог, взимаемый в связи с применением у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прощенной системы налогообложения</a:t>
            </a:r>
            <a:endParaRPr lang="ru-RU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3432734"/>
              </p:ext>
            </p:extLst>
          </p:nvPr>
        </p:nvGraphicFramePr>
        <p:xfrm>
          <a:off x="198157" y="1196752"/>
          <a:ext cx="8331375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5599-B71D-41F3-8B25-72192D0EA9B2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5400000" flipV="1">
            <a:off x="5176207" y="2983262"/>
            <a:ext cx="6669361" cy="1080120"/>
          </a:xfrm>
          <a:prstGeom prst="rect">
            <a:avLst/>
          </a:prstGeom>
        </p:spPr>
        <p:txBody>
          <a:bodyPr vert="horz" wrap="square" lIns="45720" tIns="0" rIns="4572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2400" b="1" kern="1200" cap="all" baseline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  бюджета   по  доходам</a:t>
            </a:r>
            <a:endParaRPr lang="ru-RU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233002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488832" cy="108012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dirty="0" smtClean="0">
                <a:solidFill>
                  <a:schemeClr val="tx1"/>
                </a:solidFill>
              </a:rPr>
              <a:t>Налог, взимаемый в связи с применением патентной системы налогообложения 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051102"/>
              </p:ext>
            </p:extLst>
          </p:nvPr>
        </p:nvGraphicFramePr>
        <p:xfrm>
          <a:off x="179513" y="1340768"/>
          <a:ext cx="8331375" cy="5112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5599-B71D-41F3-8B25-72192D0EA9B2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 rot="5400000" flipV="1">
            <a:off x="5255728" y="3018157"/>
            <a:ext cx="6510321" cy="1080121"/>
          </a:xfrm>
          <a:prstGeom prst="rect">
            <a:avLst/>
          </a:prstGeom>
        </p:spPr>
        <p:txBody>
          <a:bodyPr vert="horz" wrap="square" lIns="45720" tIns="0" rIns="4572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2400" b="1" kern="1200" cap="all" baseline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  бюджета   по  доходам</a:t>
            </a:r>
            <a:endParaRPr lang="ru-RU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594270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0811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Доходы от использования имущества</a:t>
            </a:r>
            <a:endParaRPr lang="ru-RU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8051657"/>
              </p:ext>
            </p:extLst>
          </p:nvPr>
        </p:nvGraphicFramePr>
        <p:xfrm>
          <a:off x="107504" y="1412776"/>
          <a:ext cx="840338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5599-B71D-41F3-8B25-72192D0EA9B2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 rot="5400000" flipV="1">
            <a:off x="5161757" y="3055272"/>
            <a:ext cx="6525344" cy="1080118"/>
          </a:xfrm>
          <a:prstGeom prst="rect">
            <a:avLst/>
          </a:prstGeom>
        </p:spPr>
        <p:txBody>
          <a:bodyPr vert="horz" wrap="square" lIns="45720" tIns="0" rIns="4572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2400" b="1" kern="1200" cap="all" baseline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  бюджета   по   доходам</a:t>
            </a:r>
            <a:endParaRPr lang="ru-RU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562864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720080"/>
          </a:xfrm>
        </p:spPr>
        <p:txBody>
          <a:bodyPr/>
          <a:lstStyle/>
          <a:p>
            <a:r>
              <a:rPr lang="ru-RU" sz="3200" b="1" dirty="0" smtClean="0"/>
              <a:t>Используемые понятия и термины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462067"/>
          </a:xfrm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endParaRPr lang="ru-RU" sz="2900" b="1" u="sng" dirty="0" smtClean="0">
              <a:solidFill>
                <a:schemeClr val="tx2">
                  <a:lumMod val="90000"/>
                </a:schemeClr>
              </a:solidFill>
            </a:endParaRP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sz="2900" b="1" u="sng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</a:rPr>
              <a:t>Бюджет</a:t>
            </a:r>
            <a:r>
              <a:rPr lang="en-US" sz="2900" b="1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en-US" sz="2900" b="1" dirty="0" smtClean="0">
                <a:latin typeface="Liberation Serif" panose="02020603050405020304" pitchFamily="18" charset="0"/>
              </a:rPr>
              <a:t>– </a:t>
            </a:r>
            <a:r>
              <a:rPr lang="ru-RU" sz="2900" b="1" dirty="0" smtClean="0">
                <a:latin typeface="Liberation Serif" panose="02020603050405020304" pitchFamily="18" charset="0"/>
              </a:rPr>
              <a:t>план расходов и доходов на определенный период</a:t>
            </a:r>
            <a:r>
              <a:rPr lang="en-US" sz="2900" b="1" dirty="0" smtClean="0">
                <a:latin typeface="Liberation Serif" panose="02020603050405020304" pitchFamily="18" charset="0"/>
              </a:rPr>
              <a:t>.</a:t>
            </a:r>
            <a:endParaRPr lang="ru-RU" sz="2900" b="1" dirty="0" smtClean="0">
              <a:latin typeface="Liberation Serif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sz="2900" b="1" u="sng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</a:rPr>
              <a:t>Доходы бюджета </a:t>
            </a:r>
            <a:r>
              <a:rPr lang="ru-RU" sz="2900" b="1" dirty="0" smtClean="0">
                <a:latin typeface="Liberation Serif" panose="02020603050405020304" pitchFamily="18" charset="0"/>
              </a:rPr>
              <a:t>– безвозмездные и безвозвратные поступления денежных средств в бюджет</a:t>
            </a:r>
            <a:r>
              <a:rPr lang="en-US" sz="2900" b="1" dirty="0" smtClean="0">
                <a:latin typeface="Liberation Serif" panose="02020603050405020304" pitchFamily="18" charset="0"/>
              </a:rPr>
              <a:t>.</a:t>
            </a:r>
            <a:endParaRPr lang="ru-RU" sz="2900" b="1" dirty="0" smtClean="0">
              <a:latin typeface="Liberation Serif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sz="2900" b="1" u="sng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</a:rPr>
              <a:t>Расходы бюджета </a:t>
            </a:r>
            <a:r>
              <a:rPr lang="ru-RU" sz="2900" b="1" dirty="0" smtClean="0">
                <a:latin typeface="Liberation Serif" panose="02020603050405020304" pitchFamily="18" charset="0"/>
              </a:rPr>
              <a:t>– выплачиваемые из бюджета денежные средства</a:t>
            </a:r>
            <a:r>
              <a:rPr lang="en-US" sz="2900" b="1" dirty="0" smtClean="0">
                <a:latin typeface="Liberation Serif" panose="02020603050405020304" pitchFamily="18" charset="0"/>
              </a:rPr>
              <a:t>.</a:t>
            </a:r>
            <a:endParaRPr lang="ru-RU" sz="2900" b="1" dirty="0" smtClean="0">
              <a:latin typeface="Liberation Serif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sz="2900" b="1" u="sng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</a:rPr>
              <a:t>Дефицит бюджета </a:t>
            </a:r>
            <a:r>
              <a:rPr lang="ru-RU" sz="2900" b="1" dirty="0" smtClean="0">
                <a:latin typeface="Liberation Serif" panose="02020603050405020304" pitchFamily="18" charset="0"/>
              </a:rPr>
              <a:t>– превышение расходов бюджета над его доходами</a:t>
            </a:r>
            <a:r>
              <a:rPr lang="en-US" sz="2900" b="1" dirty="0" smtClean="0">
                <a:latin typeface="Liberation Serif" panose="02020603050405020304" pitchFamily="18" charset="0"/>
              </a:rPr>
              <a:t>.</a:t>
            </a:r>
            <a:endParaRPr lang="ru-RU" sz="2900" b="1" dirty="0" smtClean="0">
              <a:latin typeface="Liberation Serif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ru-RU" sz="2900" b="1" u="sng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</a:rPr>
              <a:t>Профицит бюджета </a:t>
            </a:r>
            <a:r>
              <a:rPr lang="ru-RU" sz="2900" b="1" dirty="0">
                <a:latin typeface="Liberation Serif" panose="02020603050405020304" pitchFamily="18" charset="0"/>
              </a:rPr>
              <a:t>–</a:t>
            </a:r>
            <a:r>
              <a:rPr lang="ru-RU" sz="2900" b="1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2900" b="1" dirty="0">
                <a:latin typeface="Liberation Serif" panose="02020603050405020304" pitchFamily="18" charset="0"/>
              </a:rPr>
              <a:t>превышение </a:t>
            </a:r>
            <a:r>
              <a:rPr lang="ru-RU" sz="2900" b="1" dirty="0" smtClean="0">
                <a:latin typeface="Liberation Serif" panose="02020603050405020304" pitchFamily="18" charset="0"/>
              </a:rPr>
              <a:t>доходов </a:t>
            </a:r>
            <a:r>
              <a:rPr lang="ru-RU" sz="2900" b="1" dirty="0">
                <a:latin typeface="Liberation Serif" panose="02020603050405020304" pitchFamily="18" charset="0"/>
              </a:rPr>
              <a:t>бюджета над его </a:t>
            </a:r>
            <a:r>
              <a:rPr lang="ru-RU" sz="2900" b="1" dirty="0" smtClean="0">
                <a:latin typeface="Liberation Serif" panose="02020603050405020304" pitchFamily="18" charset="0"/>
              </a:rPr>
              <a:t>расходами</a:t>
            </a:r>
            <a:r>
              <a:rPr lang="en-US" sz="2900" b="1" dirty="0" smtClean="0">
                <a:latin typeface="Liberation Serif" panose="02020603050405020304" pitchFamily="18" charset="0"/>
              </a:rPr>
              <a:t>.</a:t>
            </a:r>
            <a:endParaRPr lang="ru-RU" sz="2900" b="1" dirty="0" smtClean="0">
              <a:latin typeface="Liberation Serif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ru-RU" sz="2900" b="1" u="sng" dirty="0" smtClean="0">
                <a:solidFill>
                  <a:schemeClr val="tx2">
                    <a:lumMod val="75000"/>
                  </a:schemeClr>
                </a:solidFill>
                <a:latin typeface="Liberation Serif" panose="02020603050405020304" pitchFamily="18" charset="0"/>
              </a:rPr>
              <a:t>Бюджетный кредит </a:t>
            </a:r>
            <a:r>
              <a:rPr lang="ru-RU" sz="2900" b="1" u="sng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–</a:t>
            </a:r>
            <a:r>
              <a:rPr lang="ru-RU" sz="2900" b="1" u="sng" dirty="0" smtClean="0">
                <a:solidFill>
                  <a:schemeClr val="tx2">
                    <a:lumMod val="75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2900" b="1" dirty="0">
                <a:latin typeface="Liberation Serif" panose="02020603050405020304" pitchFamily="18" charset="0"/>
              </a:rPr>
              <a:t> денежные средства, предоставляемые </a:t>
            </a:r>
            <a:r>
              <a:rPr lang="ru-RU" sz="2900" b="1" dirty="0" smtClean="0">
                <a:latin typeface="Liberation Serif" panose="02020603050405020304" pitchFamily="18" charset="0"/>
              </a:rPr>
              <a:t>областным бюджетом бюджету муниципального образования на </a:t>
            </a:r>
            <a:r>
              <a:rPr lang="ru-RU" sz="2900" b="1" dirty="0">
                <a:latin typeface="Liberation Serif" panose="02020603050405020304" pitchFamily="18" charset="0"/>
              </a:rPr>
              <a:t>возвратной и возмездной </a:t>
            </a:r>
            <a:r>
              <a:rPr lang="ru-RU" sz="2900" b="1" dirty="0" smtClean="0">
                <a:latin typeface="Liberation Serif" panose="02020603050405020304" pitchFamily="18" charset="0"/>
              </a:rPr>
              <a:t>основах.</a:t>
            </a:r>
            <a:endParaRPr lang="ru-RU" sz="2900" b="1" dirty="0">
              <a:latin typeface="Liberation Serif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ru-RU" sz="2900" b="1" u="sng" dirty="0" smtClean="0">
                <a:solidFill>
                  <a:schemeClr val="tx2">
                    <a:lumMod val="75000"/>
                  </a:schemeClr>
                </a:solidFill>
                <a:latin typeface="Liberation Serif" panose="02020603050405020304" pitchFamily="18" charset="0"/>
              </a:rPr>
              <a:t>Муниципальные гарантии </a:t>
            </a:r>
            <a:r>
              <a:rPr lang="ru-RU" sz="2900" b="1" dirty="0" smtClean="0">
                <a:latin typeface="Liberation Serif" panose="02020603050405020304" pitchFamily="18" charset="0"/>
              </a:rPr>
              <a:t>– </a:t>
            </a:r>
            <a:r>
              <a:rPr lang="ru-RU" sz="2900" b="1" dirty="0">
                <a:latin typeface="Liberation Serif" panose="02020603050405020304" pitchFamily="18" charset="0"/>
              </a:rPr>
              <a:t>способ обеспечения </a:t>
            </a:r>
            <a:r>
              <a:rPr lang="ru-RU" sz="2900" b="1" dirty="0" smtClean="0">
                <a:latin typeface="Liberation Serif" panose="02020603050405020304" pitchFamily="18" charset="0"/>
              </a:rPr>
              <a:t>гражданско-правовых </a:t>
            </a:r>
            <a:r>
              <a:rPr lang="ru-RU" sz="2900" b="1" dirty="0">
                <a:latin typeface="Liberation Serif" panose="02020603050405020304" pitchFamily="18" charset="0"/>
              </a:rPr>
              <a:t>обязательств, в силу которого </a:t>
            </a:r>
            <a:r>
              <a:rPr lang="ru-RU" sz="2900" b="1" dirty="0" smtClean="0">
                <a:latin typeface="Liberation Serif" panose="02020603050405020304" pitchFamily="18" charset="0"/>
              </a:rPr>
              <a:t>муниципальное образование </a:t>
            </a:r>
            <a:r>
              <a:rPr lang="ru-RU" sz="2900" b="1" dirty="0">
                <a:latin typeface="Liberation Serif" panose="02020603050405020304" pitchFamily="18" charset="0"/>
              </a:rPr>
              <a:t>(гарант) дает письменное обязательство отвечать за исполнение лицом, которому дается муниципальная гарантия, обязательства перед третьими </a:t>
            </a:r>
            <a:r>
              <a:rPr lang="ru-RU" sz="2900" b="1" dirty="0" smtClean="0">
                <a:latin typeface="Liberation Serif" panose="02020603050405020304" pitchFamily="18" charset="0"/>
              </a:rPr>
              <a:t>лицами полностью</a:t>
            </a:r>
            <a:r>
              <a:rPr lang="ru-RU" sz="2900" b="1" dirty="0">
                <a:latin typeface="Liberation Serif" panose="02020603050405020304" pitchFamily="18" charset="0"/>
              </a:rPr>
              <a:t> или частично</a:t>
            </a:r>
            <a:r>
              <a:rPr lang="ru-RU" sz="2900" b="1" dirty="0" smtClean="0">
                <a:latin typeface="Liberation Serif" panose="02020603050405020304" pitchFamily="18" charset="0"/>
              </a:rPr>
              <a:t>.</a:t>
            </a:r>
            <a:endParaRPr lang="ru-RU" sz="2900" b="1" dirty="0">
              <a:latin typeface="Liberation Serif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ru-RU" sz="2900" b="1" u="sng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</a:rPr>
              <a:t>Муниципальная программа</a:t>
            </a:r>
            <a:r>
              <a:rPr lang="ru-RU" sz="2900" b="1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2900" b="1" dirty="0">
                <a:latin typeface="Liberation Serif" panose="02020603050405020304" pitchFamily="18" charset="0"/>
              </a:rPr>
              <a:t>–</a:t>
            </a:r>
            <a:r>
              <a:rPr lang="ru-RU" sz="2900" b="1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2900" b="1" dirty="0">
                <a:latin typeface="Liberation Serif" panose="02020603050405020304" pitchFamily="18" charset="0"/>
              </a:rPr>
              <a:t>документ стратегического планирования, содержащий комплекс планируемых мероприятий, взаимоувязанных по задачам, срокам осуществления, исполнителям и ресурсам и обеспечивающих наиболее эффективное достижение целей и решение задач социально-экономического развития муниципального </a:t>
            </a:r>
            <a:r>
              <a:rPr lang="ru-RU" sz="2900" b="1" dirty="0" smtClean="0">
                <a:latin typeface="Liberation Serif" panose="02020603050405020304" pitchFamily="18" charset="0"/>
              </a:rPr>
              <a:t>образования. </a:t>
            </a:r>
            <a:endParaRPr lang="ru-RU" sz="2900" dirty="0">
              <a:solidFill>
                <a:schemeClr val="tx2">
                  <a:lumMod val="90000"/>
                </a:schemeClr>
              </a:solidFill>
              <a:latin typeface="Liberation Serif" panose="02020603050405020304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29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5235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600"/>
              </a:spcBef>
              <a:buClr>
                <a:schemeClr val="tx2"/>
              </a:buClr>
              <a:buSzPct val="73000"/>
              <a:buFont typeface="Wingdings 2" pitchFamily="18" charset="2"/>
              <a:buChar char="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F9B639"/>
              </a:buClr>
              <a:buSzPct val="80000"/>
              <a:buFont typeface="Wingdings 2" pitchFamily="18" charset="2"/>
              <a:buChar char=""/>
              <a:defRPr sz="2300">
                <a:solidFill>
                  <a:srgbClr val="6C6C6C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F9B639"/>
              </a:buClr>
              <a:buSzPct val="60000"/>
              <a:buFont typeface="Wingdings" pitchFamily="2" charset="2"/>
              <a:buChar char="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9B639"/>
              </a:buClr>
              <a:buSzPct val="80000"/>
              <a:buFont typeface="Wingdings 2" pitchFamily="18" charset="2"/>
              <a:buChar char=""/>
              <a:defRPr sz="2000">
                <a:solidFill>
                  <a:srgbClr val="6C6C6C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DA6FEC81-A931-469C-9135-9828A1CC9E44}" type="slidenum">
              <a:rPr lang="ru-RU" altLang="ru-RU" sz="1100" b="1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</a:t>
            </a:fld>
            <a:endParaRPr lang="ru-RU" altLang="ru-RU" sz="1100" b="1" smtClean="0"/>
          </a:p>
        </p:txBody>
      </p:sp>
    </p:spTree>
    <p:extLst>
      <p:ext uri="{BB962C8B-B14F-4D97-AF65-F5344CB8AC3E}">
        <p14:creationId xmlns:p14="http://schemas.microsoft.com/office/powerpoint/2010/main" val="2272261144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484" y="620688"/>
            <a:ext cx="8043343" cy="57606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Доходы   от   реализации   имущества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0034799"/>
              </p:ext>
            </p:extLst>
          </p:nvPr>
        </p:nvGraphicFramePr>
        <p:xfrm>
          <a:off x="539552" y="1412776"/>
          <a:ext cx="7610435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5599-B71D-41F3-8B25-72192D0EA9B2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5400000" flipV="1">
            <a:off x="5212212" y="3019265"/>
            <a:ext cx="6597353" cy="1080122"/>
          </a:xfrm>
          <a:prstGeom prst="rect">
            <a:avLst/>
          </a:prstGeom>
        </p:spPr>
        <p:txBody>
          <a:bodyPr vert="horz" wrap="square" lIns="45720" tIns="0" rIns="4572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2400" b="1" kern="1200" cap="all" baseline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  бюджета   по  доходам</a:t>
            </a:r>
            <a:endParaRPr lang="ru-RU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68492" y="6517646"/>
            <a:ext cx="33214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525599-B71D-41F3-8B25-72192D0EA9B2}" type="slidenum">
              <a:rPr lang="ru-RU" sz="1100">
                <a:solidFill>
                  <a:srgbClr val="B13F9A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0293999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50"/>
            <a:ext cx="8229600" cy="100811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Штрафы,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санкции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, возмещение ущерба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067847"/>
              </p:ext>
            </p:extLst>
          </p:nvPr>
        </p:nvGraphicFramePr>
        <p:xfrm>
          <a:off x="107504" y="1484784"/>
          <a:ext cx="8655411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5599-B71D-41F3-8B25-72192D0EA9B2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5400000" flipV="1">
            <a:off x="5212211" y="3019266"/>
            <a:ext cx="6597355" cy="1080123"/>
          </a:xfrm>
          <a:prstGeom prst="rect">
            <a:avLst/>
          </a:prstGeom>
        </p:spPr>
        <p:txBody>
          <a:bodyPr vert="horz" wrap="square" lIns="45720" tIns="0" rIns="4572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2400" b="1" kern="1200" cap="all" baseline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 бюджета  по  доходам</a:t>
            </a:r>
            <a:endParaRPr lang="ru-RU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206376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67544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Межбюджетные трансферты в общем объеме доходов 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5599-B71D-41F3-8B25-72192D0EA9B2}" type="slidenum">
              <a:rPr lang="ru-RU" smtClean="0"/>
              <a:pPr/>
              <a:t>22</a:t>
            </a:fld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02250217"/>
              </p:ext>
            </p:extLst>
          </p:nvPr>
        </p:nvGraphicFramePr>
        <p:xfrm>
          <a:off x="179512" y="1628800"/>
          <a:ext cx="4114800" cy="489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Объект 3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048709239"/>
              </p:ext>
            </p:extLst>
          </p:nvPr>
        </p:nvGraphicFramePr>
        <p:xfrm>
          <a:off x="4499992" y="1988840"/>
          <a:ext cx="3816424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Заголовок 1"/>
          <p:cNvSpPr txBox="1">
            <a:spLocks/>
          </p:cNvSpPr>
          <p:nvPr/>
        </p:nvSpPr>
        <p:spPr>
          <a:xfrm rot="5400000" flipV="1">
            <a:off x="5421010" y="3111433"/>
            <a:ext cx="6741368" cy="518508"/>
          </a:xfrm>
          <a:prstGeom prst="rect">
            <a:avLst/>
          </a:prstGeom>
        </p:spPr>
        <p:txBody>
          <a:bodyPr vert="horz" wrap="square" lIns="45720" tIns="0" rIns="4572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2400" b="1" kern="1200" cap="all" baseline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    отношения</a:t>
            </a:r>
            <a:endParaRPr lang="ru-RU" sz="2800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603721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931224" cy="122413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solidFill>
                  <a:schemeClr val="tx1"/>
                </a:solidFill>
              </a:rPr>
              <a:t>Динамика поступлений межбюджетных трансфертов, млн.руб.</a:t>
            </a:r>
            <a:endParaRPr lang="ru-RU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6001270"/>
              </p:ext>
            </p:extLst>
          </p:nvPr>
        </p:nvGraphicFramePr>
        <p:xfrm>
          <a:off x="107504" y="1844824"/>
          <a:ext cx="8424936" cy="4641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5599-B71D-41F3-8B25-72192D0EA9B2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5400000" flipV="1">
            <a:off x="5312998" y="3003421"/>
            <a:ext cx="6741368" cy="734532"/>
          </a:xfrm>
          <a:prstGeom prst="rect">
            <a:avLst/>
          </a:prstGeom>
        </p:spPr>
        <p:txBody>
          <a:bodyPr vert="horz" wrap="square" lIns="45720" tIns="0" rIns="4572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2400" b="1" kern="1200" cap="all" baseline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    отношения</a:t>
            </a:r>
            <a:endParaRPr lang="ru-RU" sz="2800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504134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Динамика безвозмездных поступлений в бюджет ГО город Ирбит</a:t>
            </a:r>
            <a:endParaRPr lang="ru-RU" sz="28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008270"/>
              </p:ext>
            </p:extLst>
          </p:nvPr>
        </p:nvGraphicFramePr>
        <p:xfrm>
          <a:off x="420632" y="1700808"/>
          <a:ext cx="7967792" cy="4744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 rot="5400000" flipV="1">
            <a:off x="5385006" y="3192058"/>
            <a:ext cx="6669360" cy="662524"/>
          </a:xfrm>
          <a:prstGeom prst="rect">
            <a:avLst/>
          </a:prstGeom>
        </p:spPr>
        <p:txBody>
          <a:bodyPr vert="horz" wrap="square" lIns="45720" tIns="0" rIns="4572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2400" b="1" kern="1200" cap="all" baseline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 бюджета  по  доходам</a:t>
            </a:r>
            <a:endParaRPr lang="ru-RU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177740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dirty="0" smtClean="0">
                <a:solidFill>
                  <a:schemeClr val="tx1"/>
                </a:solidFill>
              </a:rPr>
              <a:t>Объем </a:t>
            </a:r>
            <a:r>
              <a:rPr lang="ru-RU" sz="2800" dirty="0" smtClean="0">
                <a:solidFill>
                  <a:schemeClr val="tx1"/>
                </a:solidFill>
              </a:rPr>
              <a:t>безвозмездных</a:t>
            </a:r>
            <a:r>
              <a:rPr lang="ru-RU" sz="2800" b="0" dirty="0" smtClean="0">
                <a:solidFill>
                  <a:schemeClr val="tx1"/>
                </a:solidFill>
              </a:rPr>
              <a:t> поступлений в расчете на одного жителя в динамике</a:t>
            </a:r>
            <a:endParaRPr lang="ru-RU" sz="2800" b="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617818"/>
              </p:ext>
            </p:extLst>
          </p:nvPr>
        </p:nvGraphicFramePr>
        <p:xfrm>
          <a:off x="395536" y="1196752"/>
          <a:ext cx="7971338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5599-B71D-41F3-8B25-72192D0EA9B2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5400000" flipV="1">
            <a:off x="5270530" y="2960949"/>
            <a:ext cx="6480720" cy="1080121"/>
          </a:xfrm>
          <a:prstGeom prst="rect">
            <a:avLst/>
          </a:prstGeom>
        </p:spPr>
        <p:txBody>
          <a:bodyPr vert="horz" wrap="square" lIns="45720" tIns="0" rIns="4572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2400" b="1" kern="1200" cap="all" baseline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 бюджета   по   доходам</a:t>
            </a:r>
            <a:endParaRPr lang="ru-RU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517871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3187685"/>
              </p:ext>
            </p:extLst>
          </p:nvPr>
        </p:nvGraphicFramePr>
        <p:xfrm>
          <a:off x="323528" y="260648"/>
          <a:ext cx="8640960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772168230"/>
              </p:ext>
            </p:extLst>
          </p:nvPr>
        </p:nvGraphicFramePr>
        <p:xfrm>
          <a:off x="611560" y="620688"/>
          <a:ext cx="792088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62663209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404664"/>
            <a:ext cx="7704856" cy="77809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Динамика расходов бюджета в 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расчете на одного 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жителя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44033174"/>
              </p:ext>
            </p:extLst>
          </p:nvPr>
        </p:nvGraphicFramePr>
        <p:xfrm>
          <a:off x="323528" y="1412776"/>
          <a:ext cx="8496944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202267" y="6525344"/>
            <a:ext cx="588336" cy="228600"/>
          </a:xfrm>
        </p:spPr>
        <p:txBody>
          <a:bodyPr/>
          <a:lstStyle/>
          <a:p>
            <a:fld id="{39525599-B71D-41F3-8B25-72192D0EA9B2}" type="slidenum">
              <a:rPr lang="ru-RU" b="1" smtClean="0">
                <a:solidFill>
                  <a:schemeClr val="tx1"/>
                </a:solidFill>
              </a:rPr>
              <a:pPr/>
              <a:t>27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7338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2"/>
          <p:cNvSpPr>
            <a:spLocks noGrp="1"/>
          </p:cNvSpPr>
          <p:nvPr>
            <p:ph type="title"/>
          </p:nvPr>
        </p:nvSpPr>
        <p:spPr>
          <a:xfrm>
            <a:off x="107504" y="404664"/>
            <a:ext cx="8856984" cy="720079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   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Liberation Serif" panose="02020603050405020304" pitchFamily="18" charset="0"/>
              </a:rPr>
              <a:t>Структура расходов </a:t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Liberation Serif" panose="02020603050405020304" pitchFamily="18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Liberation Serif" panose="02020603050405020304" pitchFamily="18" charset="0"/>
              </a:rPr>
              <a:t>                                                                                                                                     (млн. руб.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Liberation Serif" panose="02020603050405020304" pitchFamily="18" charset="0"/>
              </a:rPr>
              <a:t>)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Liberation Serif" panose="02020603050405020304" pitchFamily="18" charset="0"/>
            </a:endParaRPr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20722636"/>
              </p:ext>
            </p:extLst>
          </p:nvPr>
        </p:nvGraphicFramePr>
        <p:xfrm>
          <a:off x="107504" y="1268760"/>
          <a:ext cx="345638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094256" y="6525344"/>
            <a:ext cx="588336" cy="228600"/>
          </a:xfrm>
        </p:spPr>
        <p:txBody>
          <a:bodyPr/>
          <a:lstStyle/>
          <a:p>
            <a:pPr>
              <a:defRPr/>
            </a:pPr>
            <a:fld id="{CB4FF0C6-20DE-4857-AF38-74CFDEB7A163}" type="slidenum">
              <a:rPr lang="ru-RU" b="1" smtClean="0">
                <a:solidFill>
                  <a:schemeClr val="tx1"/>
                </a:solidFill>
              </a:rPr>
              <a:pPr>
                <a:defRPr/>
              </a:pPr>
              <a:t>28</a:t>
            </a:fld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6741918"/>
              </p:ext>
            </p:extLst>
          </p:nvPr>
        </p:nvGraphicFramePr>
        <p:xfrm>
          <a:off x="3635893" y="1342800"/>
          <a:ext cx="5256586" cy="5195837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881988"/>
                <a:gridCol w="843651"/>
                <a:gridCol w="843649"/>
                <a:gridCol w="843649"/>
                <a:gridCol w="843649"/>
              </a:tblGrid>
              <a:tr h="511256">
                <a:tc>
                  <a:txBody>
                    <a:bodyPr/>
                    <a:lstStyle/>
                    <a:p>
                      <a:endParaRPr lang="ru-RU" sz="1100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Liberation Serif" panose="02020603050405020304" pitchFamily="18" charset="0"/>
                        </a:rPr>
                        <a:t>2022 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Liberation Serif" panose="02020603050405020304" pitchFamily="18" charset="0"/>
                        </a:rPr>
                        <a:t>год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Liberation Serif" panose="02020603050405020304" pitchFamily="18" charset="0"/>
                        </a:rPr>
                        <a:t>2023 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Liberation Serif" panose="02020603050405020304" pitchFamily="18" charset="0"/>
                        </a:rPr>
                        <a:t>год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Liberation Serif" panose="02020603050405020304" pitchFamily="18" charset="0"/>
                        </a:rPr>
                        <a:t>2024 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Liberation Serif" panose="02020603050405020304" pitchFamily="18" charset="0"/>
                        </a:rPr>
                        <a:t>год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Liberation Serif" panose="02020603050405020304" pitchFamily="18" charset="0"/>
                        </a:rPr>
                        <a:t>2025 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Liberation Serif" panose="02020603050405020304" pitchFamily="18" charset="0"/>
                        </a:rPr>
                        <a:t>год</a:t>
                      </a:r>
                    </a:p>
                  </a:txBody>
                  <a:tcPr>
                    <a:noFill/>
                  </a:tcPr>
                </a:tc>
              </a:tr>
              <a:tr h="5413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ВСЕГО РАСХОДОВ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2888" marR="6288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2 653,4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2 920,8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4 524,8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4 599,0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360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Общегосударственные вопросы</a:t>
                      </a:r>
                    </a:p>
                  </a:txBody>
                  <a:tcPr marL="62888" marR="62888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199,9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159,1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184,6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244,2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16230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Национальная безопасность и правоохранительная деятельность,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средства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массовой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информации, охрана окружающей среды,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 обслуживание муниципального долга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2888" marR="62888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20,6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30,7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117,9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66,7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308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Национальная экономика</a:t>
                      </a:r>
                    </a:p>
                  </a:txBody>
                  <a:tcPr marL="62888" marR="62888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340,1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280,8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510,7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364,9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60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Жилищно-коммунальное хозяйство</a:t>
                      </a:r>
                    </a:p>
                  </a:txBody>
                  <a:tcPr marL="62888" marR="62888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314,1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403,3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1 172,9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934,4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308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Образование</a:t>
                      </a:r>
                    </a:p>
                  </a:txBody>
                  <a:tcPr marL="62888" marR="62888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1 270,3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 1 470,8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1 917,2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2 178,9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60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Культура, кинематография</a:t>
                      </a:r>
                    </a:p>
                  </a:txBody>
                  <a:tcPr marL="62888" marR="6288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307,3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314,8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337,7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474,9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308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Социальная политика</a:t>
                      </a:r>
                    </a:p>
                  </a:txBody>
                  <a:tcPr marL="62888" marR="62888" marT="0" marB="0" anchor="ctr">
                    <a:solidFill>
                      <a:srgbClr val="CC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132,6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rgbClr val="CC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151,8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rgbClr val="CC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149,2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rgbClr val="CC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156,6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rgbClr val="CC3399"/>
                    </a:solidFill>
                  </a:tcPr>
                </a:tc>
              </a:tr>
              <a:tr h="360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Физическая культура и спорт</a:t>
                      </a:r>
                    </a:p>
                  </a:txBody>
                  <a:tcPr marL="62888" marR="62888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68,5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109,5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134,6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178,4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955797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224136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</a:pPr>
            <a:r>
              <a:rPr lang="ru-RU" sz="3200" b="1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Расходы в области национальной экономики </a:t>
            </a:r>
            <a:br>
              <a:rPr lang="ru-RU" sz="3200" b="1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3200" b="1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(в  млн.руб.)</a:t>
            </a:r>
            <a:endParaRPr lang="ru-RU" sz="3200" b="1" i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8052353"/>
              </p:ext>
            </p:extLst>
          </p:nvPr>
        </p:nvGraphicFramePr>
        <p:xfrm>
          <a:off x="179512" y="1412776"/>
          <a:ext cx="871296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3851920" y="6165304"/>
            <a:ext cx="1828800" cy="365125"/>
          </a:xfrm>
        </p:spPr>
        <p:txBody>
          <a:bodyPr/>
          <a:lstStyle/>
          <a:p>
            <a:fld id="{39525599-B71D-41F3-8B25-72192D0EA9B2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2066403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850" y="260350"/>
            <a:ext cx="8569325" cy="6337300"/>
          </a:xfrm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800" b="1" u="sng" dirty="0" smtClean="0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800" b="1" u="sng" dirty="0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800" b="1" u="sng" dirty="0" smtClean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Межбюджетные   </a:t>
            </a:r>
            <a:r>
              <a:rPr lang="ru-RU" sz="1800" b="1" u="sng" dirty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трансферты</a:t>
            </a:r>
            <a:r>
              <a:rPr lang="ru-RU" sz="1800" b="1" dirty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–    денежные    средства,    перечисляемые    из    одного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бюджета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бюджетной системы Российской Федерации другому (латинское 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transfero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 — переношу, перемещаю). </a:t>
            </a: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800" b="1" i="1" dirty="0">
              <a:solidFill>
                <a:srgbClr val="002060"/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800" b="1" i="1" dirty="0">
                <a:solidFill>
                  <a:srgbClr val="002060"/>
                </a:solidFill>
                <a:latin typeface="Liberation Serif" panose="02020603050405020304" pitchFamily="18" charset="0"/>
                <a:cs typeface="Times New Roman" pitchFamily="18" charset="0"/>
              </a:rPr>
              <a:t> </a:t>
            </a:r>
            <a:r>
              <a:rPr lang="ru-RU" sz="2400" b="1" u="sng" dirty="0" smtClean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Виды  </a:t>
            </a:r>
            <a:r>
              <a:rPr lang="ru-RU" sz="2400" b="1" u="sng" dirty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межбюджетных </a:t>
            </a:r>
            <a:r>
              <a:rPr lang="ru-RU" sz="2400" b="1" u="sng" dirty="0" smtClean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трансфертов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b="1" u="sng" dirty="0">
              <a:solidFill>
                <a:srgbClr val="002060"/>
              </a:solidFill>
              <a:latin typeface="Liberation Serif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800" b="1" u="sng" dirty="0" smtClean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Дотации</a:t>
            </a:r>
            <a:r>
              <a:rPr lang="ru-RU" sz="1800" b="1" u="sng" dirty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b="1" dirty="0" smtClean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1800" b="1" u="sng" dirty="0" smtClean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Субсидии</a:t>
            </a:r>
            <a:r>
              <a:rPr lang="ru-RU" sz="1800" b="1" dirty="0" smtClean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800" b="1" u="sng" dirty="0" smtClean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Субвенции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800" b="1" dirty="0">
              <a:solidFill>
                <a:schemeClr val="accent1">
                  <a:lumMod val="75000"/>
                </a:schemeClr>
              </a:solidFill>
              <a:latin typeface="Liberation Serif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b="1" dirty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дотации </a:t>
            </a:r>
            <a:r>
              <a:rPr lang="ru-RU" sz="1800" b="1" dirty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денежная помощь со стороны бюджета другого уровня не оговаривается никакими </a:t>
            </a:r>
            <a:r>
              <a:rPr lang="ru-RU" sz="1800" b="1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условиями</a:t>
            </a:r>
            <a:r>
              <a:rPr lang="en-US" sz="1800" b="1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(в переводе с латинского </a:t>
            </a:r>
            <a:r>
              <a:rPr lang="ru-RU" sz="1800" b="1" i="1" dirty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dotatio</a:t>
            </a:r>
            <a:r>
              <a:rPr lang="ru-RU" sz="1800" b="1" dirty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- дар, пожертвование</a:t>
            </a:r>
            <a:r>
              <a:rPr lang="ru-RU" sz="1800" b="1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b="1" dirty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субсидии </a:t>
            </a:r>
            <a:r>
              <a:rPr lang="ru-RU" sz="1800" b="1" dirty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средства предоставляются бюджету другого уровня на условиях долевого финансирования </a:t>
            </a:r>
            <a:r>
              <a:rPr lang="ru-RU" sz="1800" b="1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расходов (</a:t>
            </a:r>
            <a:r>
              <a:rPr lang="ru-RU" sz="1800" b="1" dirty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латинское </a:t>
            </a:r>
            <a:r>
              <a:rPr lang="ru-RU" sz="1800" b="1" i="1" dirty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subsidium</a:t>
            </a:r>
            <a:r>
              <a:rPr lang="ru-RU" sz="1800" b="1" dirty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- помощь, поддержка</a:t>
            </a:r>
            <a:r>
              <a:rPr lang="ru-RU" sz="1800" b="1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b="1" dirty="0">
                <a:solidFill>
                  <a:srgbClr val="00206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sz="1800" b="1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1800" b="1" dirty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стороны государства </a:t>
            </a:r>
            <a:r>
              <a:rPr lang="ru-RU" sz="1800" b="1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выделяются средства местному </a:t>
            </a:r>
            <a:r>
              <a:rPr lang="ru-RU" sz="1800" b="1" dirty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бюджету </a:t>
            </a:r>
            <a:r>
              <a:rPr lang="ru-RU" sz="1800" b="1" dirty="0" smtClean="0">
                <a:solidFill>
                  <a:schemeClr val="tx2">
                    <a:lumMod val="9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на исполнение переданных государственных полномочий. </a:t>
            </a:r>
            <a:endParaRPr lang="ru-RU" sz="1800" b="1" dirty="0">
              <a:solidFill>
                <a:schemeClr val="tx2">
                  <a:lumMod val="90000"/>
                </a:schemeClr>
              </a:solidFill>
              <a:latin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259" name="Номер слайда 8"/>
          <p:cNvSpPr>
            <a:spLocks noGrp="1"/>
          </p:cNvSpPr>
          <p:nvPr>
            <p:ph type="sldNum" sz="quarter" idx="12"/>
          </p:nvPr>
        </p:nvSpPr>
        <p:spPr bwMode="auto">
          <a:xfrm>
            <a:off x="8243888" y="6453188"/>
            <a:ext cx="450850" cy="331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600"/>
              </a:spcBef>
              <a:buClr>
                <a:schemeClr val="tx2"/>
              </a:buClr>
              <a:buSzPct val="73000"/>
              <a:buFont typeface="Wingdings 2" pitchFamily="18" charset="2"/>
              <a:buChar char="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F9B639"/>
              </a:buClr>
              <a:buSzPct val="80000"/>
              <a:buFont typeface="Wingdings 2" pitchFamily="18" charset="2"/>
              <a:buChar char=""/>
              <a:defRPr sz="2300">
                <a:solidFill>
                  <a:srgbClr val="6C6C6C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F9B639"/>
              </a:buClr>
              <a:buSzPct val="60000"/>
              <a:buFont typeface="Wingdings" pitchFamily="2" charset="2"/>
              <a:buChar char="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9B639"/>
              </a:buClr>
              <a:buSzPct val="80000"/>
              <a:buFont typeface="Wingdings 2" pitchFamily="18" charset="2"/>
              <a:buChar char=""/>
              <a:defRPr sz="2000">
                <a:solidFill>
                  <a:srgbClr val="6C6C6C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57E1EEA3-0D19-492D-BAD0-4BEBB06B20F6}" type="slidenum">
              <a:rPr lang="ru-RU" altLang="ru-RU" sz="1100" b="1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</a:t>
            </a:fld>
            <a:endParaRPr lang="ru-RU" altLang="ru-RU" sz="1100" b="1" smtClean="0"/>
          </a:p>
        </p:txBody>
      </p:sp>
    </p:spTree>
    <p:extLst>
      <p:ext uri="{BB962C8B-B14F-4D97-AF65-F5344CB8AC3E}">
        <p14:creationId xmlns:p14="http://schemas.microsoft.com/office/powerpoint/2010/main" val="2129668435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43204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</a:rPr>
              <a:t>Расходы   на    ЖКХ</a:t>
            </a:r>
            <a:r>
              <a:rPr lang="ru-RU" sz="2400" b="1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            </a:t>
            </a:r>
            <a:br>
              <a:rPr lang="ru-RU" sz="2400" b="1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400" b="1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 (в  млн.руб.)</a:t>
            </a:r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  <a:latin typeface="Liberation Serif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8026290"/>
              </p:ext>
            </p:extLst>
          </p:nvPr>
        </p:nvGraphicFramePr>
        <p:xfrm>
          <a:off x="107504" y="1124744"/>
          <a:ext cx="892899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5599-B71D-41F3-8B25-72192D0EA9B2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1446947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576064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2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</a:rPr>
              <a:t>Расходы  на  образование            </a:t>
            </a:r>
            <a:br>
              <a:rPr lang="ru-RU" sz="2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</a:rPr>
            </a:br>
            <a:r>
              <a:rPr lang="ru-RU" sz="2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</a:rPr>
              <a:t> (в млн.руб.)</a:t>
            </a:r>
            <a:endParaRPr lang="ru-RU" sz="2200" b="1" i="1" dirty="0">
              <a:solidFill>
                <a:schemeClr val="tx1">
                  <a:lumMod val="95000"/>
                  <a:lumOff val="5000"/>
                </a:schemeClr>
              </a:solidFill>
              <a:latin typeface="Liberation Serif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4862905"/>
              </p:ext>
            </p:extLst>
          </p:nvPr>
        </p:nvGraphicFramePr>
        <p:xfrm>
          <a:off x="-180528" y="708394"/>
          <a:ext cx="9324528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5599-B71D-41F3-8B25-72192D0EA9B2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763758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4624"/>
            <a:ext cx="7776864" cy="7647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Расходы на культуру  (в млн.руб.)</a:t>
            </a:r>
            <a:endParaRPr lang="ru-RU" sz="2800" b="1" i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3346854"/>
              </p:ext>
            </p:extLst>
          </p:nvPr>
        </p:nvGraphicFramePr>
        <p:xfrm>
          <a:off x="179512" y="764704"/>
          <a:ext cx="878497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5599-B71D-41F3-8B25-72192D0EA9B2}" type="slidenum">
              <a:rPr lang="ru-RU" smtClean="0"/>
              <a:pPr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5075403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357188"/>
            <a:ext cx="8501062" cy="71437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Times New Roman" pitchFamily="18" charset="0"/>
              </a:rPr>
              <a:t>Реализация Муниципальных программ </a:t>
            </a:r>
            <a:br>
              <a:rPr lang="ru-RU" sz="30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Times New Roman" pitchFamily="18" charset="0"/>
              </a:rPr>
              <a:t>в 202</a:t>
            </a:r>
            <a:r>
              <a:rPr lang="en-US" sz="30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Times New Roman" pitchFamily="18" charset="0"/>
              </a:rPr>
              <a:t>5</a:t>
            </a:r>
            <a:r>
              <a:rPr lang="ru-RU" sz="30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Times New Roman" pitchFamily="18" charset="0"/>
              </a:rPr>
              <a:t> году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0F0D1B-734A-4E9A-82F9-E172C11AFF5D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33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0" y="196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0" name="Rectangle 10"/>
          <p:cNvSpPr>
            <a:spLocks noChangeArrowheads="1"/>
          </p:cNvSpPr>
          <p:nvPr/>
        </p:nvSpPr>
        <p:spPr bwMode="auto">
          <a:xfrm>
            <a:off x="179388" y="1412875"/>
            <a:ext cx="87503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DBF5F9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DBF5F9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>
                <a:solidFill>
                  <a:srgbClr val="04617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400" dirty="0">
              <a:solidFill>
                <a:srgbClr val="04617B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6" name="Прямоугольник 8"/>
          <p:cNvSpPr>
            <a:spLocks noChangeArrowheads="1"/>
          </p:cNvSpPr>
          <p:nvPr/>
        </p:nvSpPr>
        <p:spPr bwMode="auto">
          <a:xfrm>
            <a:off x="2286000" y="2828925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7" name="Прямоугольник 9"/>
          <p:cNvSpPr>
            <a:spLocks noChangeArrowheads="1"/>
          </p:cNvSpPr>
          <p:nvPr/>
        </p:nvSpPr>
        <p:spPr bwMode="auto">
          <a:xfrm>
            <a:off x="285750" y="1071563"/>
            <a:ext cx="84296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6</a:t>
            </a:r>
            <a:r>
              <a:rPr lang="ru-RU" sz="2400" b="1" dirty="0" smtClean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 муниципальных программ (3</a:t>
            </a:r>
            <a:r>
              <a:rPr lang="en-US" sz="2400" b="1" dirty="0" smtClean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 подпрограммы)</a:t>
            </a:r>
            <a:r>
              <a:rPr lang="ru-RU" sz="2400" dirty="0" smtClean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, финансируемых из средств местного бюджета, в т.ч. </a:t>
            </a:r>
            <a:r>
              <a:rPr lang="ru-RU" sz="2400" b="1" dirty="0" smtClean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8 программ (17 подпрограмм) </a:t>
            </a:r>
            <a:r>
              <a:rPr lang="ru-RU" sz="2400" dirty="0" smtClean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обеспечены софинансированием из средств областного и федерального бюджетов.</a:t>
            </a:r>
            <a:endParaRPr lang="ru-RU" sz="2200" dirty="0" smtClean="0">
              <a:solidFill>
                <a:prstClr val="black"/>
              </a:solidFill>
              <a:latin typeface="Liberation Serif" panose="02020603050405020304" pitchFamily="18" charset="0"/>
              <a:cs typeface="Times New Roman" pitchFamily="18" charset="0"/>
            </a:endParaRPr>
          </a:p>
        </p:txBody>
      </p:sp>
      <p:graphicFrame>
        <p:nvGraphicFramePr>
          <p:cNvPr id="17444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264589"/>
              </p:ext>
            </p:extLst>
          </p:nvPr>
        </p:nvGraphicFramePr>
        <p:xfrm>
          <a:off x="357188" y="2857500"/>
          <a:ext cx="8572501" cy="3606890"/>
        </p:xfrm>
        <a:graphic>
          <a:graphicData uri="http://schemas.openxmlformats.org/drawingml/2006/table">
            <a:tbl>
              <a:tblPr/>
              <a:tblGrid>
                <a:gridCol w="4214813"/>
                <a:gridCol w="1500188"/>
                <a:gridCol w="1428750"/>
                <a:gridCol w="1428750"/>
              </a:tblGrid>
              <a:tr h="78574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Показатели</a:t>
                      </a:r>
                    </a:p>
                  </a:txBody>
                  <a:tcPr marL="91439" marR="91439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План </a:t>
                      </a:r>
                    </a:p>
                  </a:txBody>
                  <a:tcPr marL="91439" marR="91439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91439" marR="91439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Исполнение(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%)</a:t>
                      </a:r>
                    </a:p>
                  </a:txBody>
                  <a:tcPr marL="91439" marR="91439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</a:tr>
              <a:tr h="861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Общий объем финансирования программ, млн.руб.</a:t>
                      </a:r>
                    </a:p>
                  </a:txBody>
                  <a:tcPr marL="91439" marR="91439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4 170,7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4 104,2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98,4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</a:tr>
              <a:tr h="861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Средства местного бюджета,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млн. руб.</a:t>
                      </a:r>
                    </a:p>
                  </a:txBody>
                  <a:tcPr marL="91439" marR="91439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2 465,4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2 437,9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98,9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</a:tr>
              <a:tr h="109718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Средства областного и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федерального  бюджетов,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млн. руб.</a:t>
                      </a:r>
                    </a:p>
                  </a:txBody>
                  <a:tcPr marL="91439" marR="91439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1 705,3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1 666,3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97,7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4E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143364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Rectangle 5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Муниципальная программа «Развитие системы образования в Городском округе «город Ирбит» Свердловской области»</a:t>
            </a:r>
          </a:p>
        </p:txBody>
      </p:sp>
      <p:graphicFrame>
        <p:nvGraphicFramePr>
          <p:cNvPr id="18520" name="Group 8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954393598"/>
              </p:ext>
            </p:extLst>
          </p:nvPr>
        </p:nvGraphicFramePr>
        <p:xfrm>
          <a:off x="467544" y="1628800"/>
          <a:ext cx="8496942" cy="4650283"/>
        </p:xfrm>
        <a:graphic>
          <a:graphicData uri="http://schemas.openxmlformats.org/drawingml/2006/table">
            <a:tbl>
              <a:tblPr/>
              <a:tblGrid>
                <a:gridCol w="5969066"/>
                <a:gridCol w="1263164"/>
                <a:gridCol w="1264712"/>
              </a:tblGrid>
              <a:tr h="700757">
                <a:tc>
                  <a:txBody>
                    <a:bodyPr/>
                    <a:lstStyle/>
                    <a:p>
                      <a:pPr marL="857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Наименование подпрограммы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kumimoji="0" lang="en-US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 год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</a:tr>
              <a:tr h="479767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Подпрограмма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«Развитие системы дошкольного образования 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Liberation Serif" panose="02020603050405020304" pitchFamily="18" charset="0"/>
                        </a:rPr>
                        <a:t>Городском округе «город Ирбит» Свердловской области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837 053,8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885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934,8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</a:tr>
              <a:tr h="558626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Подпрограмма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«Развитие системы общего образования 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Liberation Serif" panose="02020603050405020304" pitchFamily="18" charset="0"/>
                        </a:rPr>
                        <a:t>Городском округе «город Ирбит» Свердловской области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839 343,0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973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676,6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</a:tr>
              <a:tr h="925517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Подпрограмма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«Развитие системы дополнительного образования,  системы отдыха и оздоровления детей и подростков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Liberation Serif" panose="02020603050405020304" pitchFamily="18" charset="0"/>
                        </a:rPr>
                        <a:t>Городском округе «город Ирбит» Свердловской области»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161 027,9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250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124,9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</a:tr>
              <a:tr h="73210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Подпрограмма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«Обеспечение реализации Муниципальной программы «Развитие системы образования 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Liberation Serif" panose="02020603050405020304" pitchFamily="18" charset="0"/>
                        </a:rPr>
                        <a:t>Городском округе «город Ирбит» Свердловской области»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45 941,8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56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759,1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</a:tr>
              <a:tr h="73210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Подпрограмма «Развитие образования в сфере физической культуры и спорта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Liberation Serif" panose="02020603050405020304" pitchFamily="18" charset="0"/>
                        </a:rPr>
                        <a:t>в Городском округе «город Ирбит» Свердловской области»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52 214,9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61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091,6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</a:tr>
              <a:tr h="290294"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ИТОГО: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1 935 581,4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2 227 587,0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50195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8544" name="Rectangle 176"/>
          <p:cNvSpPr>
            <a:spLocks noChangeArrowheads="1"/>
          </p:cNvSpPr>
          <p:nvPr/>
        </p:nvSpPr>
        <p:spPr bwMode="auto">
          <a:xfrm>
            <a:off x="7325226" y="1124744"/>
            <a:ext cx="15144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  <a:cs typeface="Times New Roman" pitchFamily="18" charset="0"/>
              </a:rPr>
              <a:t>тыс</a:t>
            </a:r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  <a:cs typeface="Times New Roman" pitchFamily="18" charset="0"/>
              </a:rPr>
              <a:t>. рублей</a:t>
            </a:r>
            <a:endParaRPr lang="ru-RU" b="1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Liberation Serif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537914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0" name="Group 5"/>
          <p:cNvGrpSpPr>
            <a:grpSpLocks/>
          </p:cNvGrpSpPr>
          <p:nvPr/>
        </p:nvGrpSpPr>
        <p:grpSpPr bwMode="auto">
          <a:xfrm>
            <a:off x="2482850" y="2133600"/>
            <a:ext cx="4176713" cy="4103688"/>
            <a:chOff x="1292" y="935"/>
            <a:chExt cx="2858" cy="2813"/>
          </a:xfrm>
        </p:grpSpPr>
        <p:sp>
          <p:nvSpPr>
            <p:cNvPr id="4119" name="Oval 6"/>
            <p:cNvSpPr>
              <a:spLocks noChangeArrowheads="1"/>
            </p:cNvSpPr>
            <p:nvPr/>
          </p:nvSpPr>
          <p:spPr bwMode="auto">
            <a:xfrm>
              <a:off x="2018" y="935"/>
              <a:ext cx="1406" cy="1452"/>
            </a:xfrm>
            <a:prstGeom prst="ellipse">
              <a:avLst/>
            </a:prstGeom>
            <a:solidFill>
              <a:srgbClr val="66FF66">
                <a:alpha val="89803"/>
              </a:srgbClr>
            </a:solidFill>
            <a:ln w="38100">
              <a:solidFill>
                <a:srgbClr val="66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dirty="0" smtClean="0">
                <a:solidFill>
                  <a:srgbClr val="000000"/>
                </a:solidFill>
              </a:endParaRPr>
            </a:p>
          </p:txBody>
        </p:sp>
        <p:sp>
          <p:nvSpPr>
            <p:cNvPr id="4120" name="Oval 7"/>
            <p:cNvSpPr>
              <a:spLocks noChangeArrowheads="1"/>
            </p:cNvSpPr>
            <p:nvPr/>
          </p:nvSpPr>
          <p:spPr bwMode="auto">
            <a:xfrm>
              <a:off x="2744" y="1570"/>
              <a:ext cx="1406" cy="1452"/>
            </a:xfrm>
            <a:prstGeom prst="ellipse">
              <a:avLst/>
            </a:prstGeom>
            <a:solidFill>
              <a:srgbClr val="CC66FF">
                <a:alpha val="89803"/>
              </a:srgbClr>
            </a:solidFill>
            <a:ln w="38100">
              <a:solidFill>
                <a:srgbClr val="CC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dirty="0" smtClean="0">
                <a:solidFill>
                  <a:srgbClr val="000000"/>
                </a:solidFill>
              </a:endParaRPr>
            </a:p>
          </p:txBody>
        </p:sp>
        <p:sp>
          <p:nvSpPr>
            <p:cNvPr id="4121" name="Oval 8"/>
            <p:cNvSpPr>
              <a:spLocks noChangeArrowheads="1"/>
            </p:cNvSpPr>
            <p:nvPr/>
          </p:nvSpPr>
          <p:spPr bwMode="auto">
            <a:xfrm>
              <a:off x="2018" y="2296"/>
              <a:ext cx="1406" cy="1452"/>
            </a:xfrm>
            <a:prstGeom prst="ellipse">
              <a:avLst/>
            </a:prstGeom>
            <a:solidFill>
              <a:srgbClr val="3366FF">
                <a:alpha val="89803"/>
              </a:srgbClr>
            </a:solidFill>
            <a:ln w="38100">
              <a:solidFill>
                <a:srgbClr val="3366FF">
                  <a:alpha val="89803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dirty="0" smtClean="0">
                <a:solidFill>
                  <a:srgbClr val="000000"/>
                </a:solidFill>
              </a:endParaRPr>
            </a:p>
          </p:txBody>
        </p:sp>
        <p:sp>
          <p:nvSpPr>
            <p:cNvPr id="4122" name="Oval 9"/>
            <p:cNvSpPr>
              <a:spLocks noChangeArrowheads="1"/>
            </p:cNvSpPr>
            <p:nvPr/>
          </p:nvSpPr>
          <p:spPr bwMode="auto">
            <a:xfrm>
              <a:off x="1292" y="1570"/>
              <a:ext cx="1406" cy="1452"/>
            </a:xfrm>
            <a:prstGeom prst="ellipse">
              <a:avLst/>
            </a:prstGeom>
            <a:solidFill>
              <a:srgbClr val="FF9900">
                <a:alpha val="89803"/>
              </a:srgbClr>
            </a:solidFill>
            <a:ln w="38100">
              <a:solidFill>
                <a:srgbClr val="FF9900">
                  <a:alpha val="89803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dirty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467544" y="332656"/>
            <a:ext cx="7488237" cy="99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1000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iberation Serif" pitchFamily="18" charset="0"/>
                <a:cs typeface="Arial" charset="0"/>
              </a:rPr>
              <a:t>СИСТЕМА ОБРАЗОВАНИЯ </a:t>
            </a:r>
          </a:p>
          <a:p>
            <a:pPr algn="ctr" fontAlgn="base">
              <a:spcBef>
                <a:spcPct val="1000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iberation Serif" pitchFamily="18" charset="0"/>
                <a:cs typeface="Arial" charset="0"/>
              </a:rPr>
              <a:t>     </a:t>
            </a: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iberation Serif" pitchFamily="18" charset="0"/>
                <a:cs typeface="Arial" charset="0"/>
              </a:rPr>
              <a:t>ГО </a:t>
            </a:r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iberation Serif" pitchFamily="18" charset="0"/>
                <a:cs typeface="Arial" charset="0"/>
              </a:rPr>
              <a:t>город ИРБИТ</a:t>
            </a:r>
          </a:p>
        </p:txBody>
      </p:sp>
      <p:sp>
        <p:nvSpPr>
          <p:cNvPr id="4101" name="WordArt 10"/>
          <p:cNvSpPr>
            <a:spLocks noChangeArrowheads="1" noChangeShapeType="1" noTextEdit="1"/>
          </p:cNvSpPr>
          <p:nvPr/>
        </p:nvSpPr>
        <p:spPr bwMode="auto">
          <a:xfrm>
            <a:off x="4356100" y="2636912"/>
            <a:ext cx="442913" cy="465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kern="10" dirty="0" smtClean="0">
                <a:solidFill>
                  <a:srgbClr val="FFFFFF"/>
                </a:solidFill>
                <a:latin typeface="Liberation Serif" pitchFamily="18" charset="0"/>
              </a:rPr>
              <a:t>8</a:t>
            </a:r>
          </a:p>
        </p:txBody>
      </p:sp>
      <p:sp>
        <p:nvSpPr>
          <p:cNvPr id="4102" name="Text Box 11"/>
          <p:cNvSpPr txBox="1">
            <a:spLocks noChangeArrowheads="1"/>
          </p:cNvSpPr>
          <p:nvPr/>
        </p:nvSpPr>
        <p:spPr bwMode="auto">
          <a:xfrm>
            <a:off x="2627784" y="1340768"/>
            <a:ext cx="35274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1600" b="1" i="1" dirty="0" smtClean="0">
                <a:solidFill>
                  <a:srgbClr val="FF6600"/>
                </a:solidFill>
                <a:latin typeface="Liberation Serif" pitchFamily="18" charset="0"/>
                <a:cs typeface="Arial" pitchFamily="34" charset="0"/>
              </a:rPr>
              <a:t>ОБЩЕОБРАЗОВАТЕЛЬНЫЕ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i="1" dirty="0" smtClean="0">
                <a:solidFill>
                  <a:srgbClr val="FF6600"/>
                </a:solidFill>
                <a:latin typeface="Liberation Serif" pitchFamily="18" charset="0"/>
                <a:cs typeface="Arial" pitchFamily="34" charset="0"/>
              </a:rPr>
              <a:t>ОРГАНИЗАЦИИ</a:t>
            </a:r>
          </a:p>
        </p:txBody>
      </p:sp>
      <p:sp>
        <p:nvSpPr>
          <p:cNvPr id="4103" name="Text Box 12"/>
          <p:cNvSpPr txBox="1">
            <a:spLocks noChangeArrowheads="1"/>
          </p:cNvSpPr>
          <p:nvPr/>
        </p:nvSpPr>
        <p:spPr bwMode="auto">
          <a:xfrm>
            <a:off x="6012160" y="3501008"/>
            <a:ext cx="352742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1600" b="1" i="1" dirty="0">
                <a:solidFill>
                  <a:srgbClr val="FF6600"/>
                </a:solidFill>
                <a:latin typeface="Liberation Serif" pitchFamily="18" charset="0"/>
                <a:cs typeface="Arial" pitchFamily="34" charset="0"/>
              </a:rPr>
              <a:t>ДОШКОЛЬНЫЕ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i="1" dirty="0">
                <a:solidFill>
                  <a:srgbClr val="FF6600"/>
                </a:solidFill>
                <a:latin typeface="Liberation Serif" pitchFamily="18" charset="0"/>
                <a:cs typeface="Arial" pitchFamily="34" charset="0"/>
              </a:rPr>
              <a:t>ОБРАЗОВАТЕЛЬНЫЕ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i="1" dirty="0">
                <a:solidFill>
                  <a:srgbClr val="FF6600"/>
                </a:solidFill>
                <a:latin typeface="Liberation Serif" pitchFamily="18" charset="0"/>
                <a:cs typeface="Arial" pitchFamily="34" charset="0"/>
              </a:rPr>
              <a:t>ОРГАНИЗАЦИИ</a:t>
            </a:r>
          </a:p>
        </p:txBody>
      </p:sp>
      <p:sp>
        <p:nvSpPr>
          <p:cNvPr id="4104" name="Text Box 13"/>
          <p:cNvSpPr txBox="1">
            <a:spLocks noChangeArrowheads="1"/>
          </p:cNvSpPr>
          <p:nvPr/>
        </p:nvSpPr>
        <p:spPr bwMode="auto">
          <a:xfrm>
            <a:off x="-468313" y="3860800"/>
            <a:ext cx="3527426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1600" b="1" i="1" dirty="0" smtClean="0">
                <a:solidFill>
                  <a:srgbClr val="FF6600"/>
                </a:solidFill>
                <a:latin typeface="Liberation Serif" pitchFamily="18" charset="0"/>
                <a:cs typeface="Arial" pitchFamily="34" charset="0"/>
              </a:rPr>
              <a:t>ОРГАНИЗАЦИИ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i="1" dirty="0" smtClean="0">
                <a:solidFill>
                  <a:srgbClr val="FF6600"/>
                </a:solidFill>
                <a:latin typeface="Liberation Serif" pitchFamily="18" charset="0"/>
                <a:cs typeface="Arial" pitchFamily="34" charset="0"/>
              </a:rPr>
              <a:t>ДОПОЛНИТЕЛЬНОГО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i="1" dirty="0" smtClean="0">
                <a:solidFill>
                  <a:srgbClr val="FF6600"/>
                </a:solidFill>
                <a:latin typeface="Liberation Serif" pitchFamily="18" charset="0"/>
                <a:cs typeface="Arial" pitchFamily="34" charset="0"/>
              </a:rPr>
              <a:t>ОБРАЗОВАНИЯ</a:t>
            </a:r>
          </a:p>
        </p:txBody>
      </p:sp>
      <p:sp>
        <p:nvSpPr>
          <p:cNvPr id="4105" name="Text Box 14"/>
          <p:cNvSpPr txBox="1">
            <a:spLocks noChangeArrowheads="1"/>
          </p:cNvSpPr>
          <p:nvPr/>
        </p:nvSpPr>
        <p:spPr bwMode="auto">
          <a:xfrm>
            <a:off x="2808288" y="6237288"/>
            <a:ext cx="35274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1600" b="1" i="1" dirty="0" smtClean="0">
                <a:solidFill>
                  <a:srgbClr val="FF6600"/>
                </a:solidFill>
                <a:latin typeface="Liberation Serif" pitchFamily="18" charset="0"/>
                <a:cs typeface="Arial" pitchFamily="34" charset="0"/>
              </a:rPr>
              <a:t>УЧРЕЖДЕНИЕ СОПРОВОЖДЕНИЯ</a:t>
            </a:r>
            <a:endParaRPr lang="ru-RU" altLang="ru-RU" sz="1600" b="1" i="1" dirty="0">
              <a:solidFill>
                <a:srgbClr val="FF6600"/>
              </a:solidFill>
              <a:latin typeface="Liberation Serif" pitchFamily="18" charset="0"/>
              <a:cs typeface="Arial" pitchFamily="34" charset="0"/>
            </a:endParaRPr>
          </a:p>
        </p:txBody>
      </p:sp>
      <p:sp>
        <p:nvSpPr>
          <p:cNvPr id="4106" name="WordArt 15"/>
          <p:cNvSpPr>
            <a:spLocks noChangeArrowheads="1" noChangeShapeType="1" noTextEdit="1"/>
          </p:cNvSpPr>
          <p:nvPr/>
        </p:nvSpPr>
        <p:spPr bwMode="auto">
          <a:xfrm>
            <a:off x="5579913" y="3789040"/>
            <a:ext cx="576263" cy="465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kern="10" dirty="0" smtClean="0">
                <a:solidFill>
                  <a:srgbClr val="FFFFFF"/>
                </a:solidFill>
                <a:latin typeface="Liberation Serif" pitchFamily="18" charset="0"/>
              </a:rPr>
              <a:t>2</a:t>
            </a:r>
            <a:r>
              <a:rPr lang="ru-RU" sz="3600" b="1" i="1" kern="10" dirty="0">
                <a:solidFill>
                  <a:srgbClr val="FFFFFF"/>
                </a:solidFill>
                <a:latin typeface="Liberation Serif" pitchFamily="18" charset="0"/>
              </a:rPr>
              <a:t>0</a:t>
            </a:r>
            <a:endParaRPr lang="ru-RU" sz="3600" b="1" i="1" kern="10" dirty="0" smtClean="0">
              <a:solidFill>
                <a:srgbClr val="FFFFFF"/>
              </a:solidFill>
              <a:latin typeface="Liberation Serif" pitchFamily="18" charset="0"/>
            </a:endParaRPr>
          </a:p>
        </p:txBody>
      </p:sp>
      <p:sp>
        <p:nvSpPr>
          <p:cNvPr id="4107" name="WordArt 16"/>
          <p:cNvSpPr>
            <a:spLocks noChangeArrowheads="1" noChangeShapeType="1" noTextEdit="1"/>
          </p:cNvSpPr>
          <p:nvPr/>
        </p:nvSpPr>
        <p:spPr bwMode="auto">
          <a:xfrm>
            <a:off x="3131840" y="3861048"/>
            <a:ext cx="288925" cy="465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kern="10" dirty="0" smtClean="0">
                <a:solidFill>
                  <a:srgbClr val="FFFFFF"/>
                </a:solidFill>
                <a:latin typeface="Liberation Serif" pitchFamily="18" charset="0"/>
              </a:rPr>
              <a:t>3</a:t>
            </a:r>
          </a:p>
        </p:txBody>
      </p:sp>
      <p:sp>
        <p:nvSpPr>
          <p:cNvPr id="4108" name="WordArt 17"/>
          <p:cNvSpPr>
            <a:spLocks noChangeArrowheads="1" noChangeShapeType="1" noTextEdit="1"/>
          </p:cNvSpPr>
          <p:nvPr/>
        </p:nvSpPr>
        <p:spPr bwMode="auto">
          <a:xfrm>
            <a:off x="4427091" y="5157788"/>
            <a:ext cx="288925" cy="465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kern="10" dirty="0" smtClean="0">
                <a:solidFill>
                  <a:srgbClr val="FFFFFF"/>
                </a:solidFill>
                <a:latin typeface="Liberation Serif" pitchFamily="18" charset="0"/>
              </a:rPr>
              <a:t>1</a:t>
            </a:r>
          </a:p>
        </p:txBody>
      </p:sp>
      <p:pic>
        <p:nvPicPr>
          <p:cNvPr id="27" name="Picture 4" descr="irbit_city_c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22" y="313070"/>
            <a:ext cx="814388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70" descr="D:\Desktop\Упр._образ._лого_fin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50018"/>
            <a:ext cx="1908175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Рисунок 28" descr="D:\desktop\5aef6ad4-95de-4508-974e-cdadb10a047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" t="22195" r="5882" b="3284"/>
          <a:stretch/>
        </p:blipFill>
        <p:spPr bwMode="auto">
          <a:xfrm>
            <a:off x="5580112" y="1707060"/>
            <a:ext cx="2252177" cy="1145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D:\desktop\photo_5364061343071722838_y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6" t="16326" r="7402"/>
          <a:stretch/>
        </p:blipFill>
        <p:spPr bwMode="auto">
          <a:xfrm>
            <a:off x="6804248" y="2466231"/>
            <a:ext cx="2160240" cy="1106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\\Server\обмен\!-Сохранено\Для Старковой Т.И\!!!!!!СЭД 2024\Слайды 2024\Фото\Xmy8HEGmHzk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6" t="29367" r="17844"/>
          <a:stretch/>
        </p:blipFill>
        <p:spPr bwMode="auto">
          <a:xfrm>
            <a:off x="7120141" y="4365104"/>
            <a:ext cx="1772339" cy="147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\\Server\обмен\!-Сохранено\Для Старковой Т.И\!!!!!!СЭД 2024\Слайды 2024\Фото\vAWhJq9UMOE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3" t="29048" b="12650"/>
          <a:stretch/>
        </p:blipFill>
        <p:spPr bwMode="auto">
          <a:xfrm>
            <a:off x="5616450" y="5445224"/>
            <a:ext cx="2771974" cy="128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Server\обмен\!-Сохранено\Для Старковой Т.И\!!!!!!СЭД 2024\Слайды 2024\Фото\6OtPU6Yn8ls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5" t="9377" r="12642" b="16592"/>
          <a:stretch/>
        </p:blipFill>
        <p:spPr bwMode="auto">
          <a:xfrm>
            <a:off x="1207841" y="5349913"/>
            <a:ext cx="2236824" cy="139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Server\обмен\!-Сохранено\Для Старковой Т.И\!!!!!!СЭД 2024\Слайды 2024\Фото\nZ31cjRbQ4k4iSLNx54VByqhngo4R_tCqB8kwoNmDwAucsnmCOtKlf9QC60K0qgyiUZT-qZ7rTcoQvKdiDMJ7B88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7" r="11153" b="14555"/>
          <a:stretch/>
        </p:blipFill>
        <p:spPr bwMode="auto">
          <a:xfrm>
            <a:off x="228509" y="4637775"/>
            <a:ext cx="1353049" cy="210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s://sun9-61.userapi.com/impg/igK-M5fsGqslbaFV728rBrAtpuzLBzN0uSnvZw/iUXcYYy57-A.jpg?size=1280x960&amp;quality=95&amp;sign=446c2f368aafac329abb115395c49bea&amp;type=albu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67"/>
          <a:stretch/>
        </p:blipFill>
        <p:spPr bwMode="auto">
          <a:xfrm>
            <a:off x="107504" y="2616792"/>
            <a:ext cx="1993196" cy="124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https://sun3-5.userapi.com/impg/5Wp2bzO4enImcbFsGb37CiS7S3Os92nbUnggKQ/gqkfIbS0vh8.jpg?size=1280x960&amp;quality=95&amp;sign=7b53ef118d9aeb9ddd24bef48a9f0c6c&amp;type=album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74" r="218"/>
          <a:stretch/>
        </p:blipFill>
        <p:spPr bwMode="auto">
          <a:xfrm>
            <a:off x="1306760" y="1687245"/>
            <a:ext cx="2129924" cy="133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8350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3" name="Rectangle 7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323850" y="3068638"/>
            <a:ext cx="842486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90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endParaRPr lang="ru-RU" sz="15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195" name="Picture 4" descr="irbit_city_c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475"/>
            <a:ext cx="814388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48" name="Picture 70" descr="D:\Desktop\Упр._образ._лого_fin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50018"/>
            <a:ext cx="1908175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>
            <a:extLst>
              <a:ext uri="{FF2B5EF4-FFF2-40B4-BE49-F238E27FC236}"/>
            </a:extLst>
          </p:cNvPr>
          <p:cNvSpPr/>
          <p:nvPr/>
        </p:nvSpPr>
        <p:spPr>
          <a:xfrm>
            <a:off x="1259632" y="150018"/>
            <a:ext cx="6048375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kern="0" dirty="0">
                <a:solidFill>
                  <a:srgbClr val="0000FF"/>
                </a:solidFill>
                <a:latin typeface="Liberation Serif" pitchFamily="18" charset="0"/>
                <a:ea typeface="+mj-ea"/>
                <a:cs typeface="Times New Roman" pitchFamily="18" charset="0"/>
              </a:rPr>
              <a:t>Система образования </a:t>
            </a:r>
            <a:r>
              <a:rPr lang="ru-RU" sz="2400" b="1" kern="0" dirty="0" smtClean="0">
                <a:solidFill>
                  <a:srgbClr val="0000FF"/>
                </a:solidFill>
                <a:latin typeface="Liberation Serif" pitchFamily="18" charset="0"/>
                <a:ea typeface="+mj-ea"/>
                <a:cs typeface="Times New Roman" pitchFamily="18" charset="0"/>
              </a:rPr>
              <a:t>Городского округа «город Ирбит» Свердловской области </a:t>
            </a:r>
            <a:endParaRPr lang="ru-RU" sz="2000" dirty="0">
              <a:solidFill>
                <a:srgbClr val="0000FF"/>
              </a:solidFill>
              <a:latin typeface="Liberation Serif" pitchFamily="18" charset="0"/>
              <a:cs typeface="Times New Roman" pitchFamily="18" charset="0"/>
            </a:endParaRPr>
          </a:p>
        </p:txBody>
      </p:sp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1547664" y="1136351"/>
            <a:ext cx="5310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000" b="1" dirty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Показатели развития системы образования 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418262"/>
              </p:ext>
            </p:extLst>
          </p:nvPr>
        </p:nvGraphicFramePr>
        <p:xfrm>
          <a:off x="203200" y="1628775"/>
          <a:ext cx="8785225" cy="5105659"/>
        </p:xfrm>
        <a:graphic>
          <a:graphicData uri="http://schemas.openxmlformats.org/drawingml/2006/table">
            <a:tbl>
              <a:tblPr/>
              <a:tblGrid>
                <a:gridCol w="7392988"/>
                <a:gridCol w="1392237"/>
              </a:tblGrid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Показатель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на 31.12.2025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1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Количество организаций, подведомственных Управлению образованием 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Городского округа «город Ирбит» Свердловской области, из них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32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детские сады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20 (19)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школы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организации дополнительного образования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учреждение сопровождения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Количество обучающихся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 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в детских садах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1901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в школах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4 884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в организациях дополнительного образования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1 974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Общее количество работников в организациях, из них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1 532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в детских садах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872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в школах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543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в организациях дополнительного образования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78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в учреждении сопровождения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39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Количество педагогических работников в, из них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756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в детских садах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340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в школах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365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в организациях дополнительного образования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826" marR="52826" marT="1044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51</a:t>
                      </a:r>
                      <a:endParaRPr lang="ru-RU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610" marR="5461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23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2E1102F-D260-4386-A788-E35154DB7629}" type="slidenum">
              <a:rPr lang="ru-RU" altLang="ru-RU"/>
              <a:pPr/>
              <a:t>37</a:t>
            </a:fld>
            <a:endParaRPr lang="ru-RU" altLang="ru-RU"/>
          </a:p>
        </p:txBody>
      </p:sp>
      <p:sp>
        <p:nvSpPr>
          <p:cNvPr id="8" name="Прямоугольник 7">
            <a:extLst>
              <a:ext uri="{FF2B5EF4-FFF2-40B4-BE49-F238E27FC236}"/>
            </a:extLst>
          </p:cNvPr>
          <p:cNvSpPr/>
          <p:nvPr/>
        </p:nvSpPr>
        <p:spPr>
          <a:xfrm>
            <a:off x="1475656" y="396875"/>
            <a:ext cx="6048375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kern="0" dirty="0">
                <a:solidFill>
                  <a:srgbClr val="0000FF"/>
                </a:solidFill>
                <a:latin typeface="Liberation Serif" pitchFamily="18" charset="0"/>
                <a:ea typeface="+mj-ea"/>
                <a:cs typeface="Times New Roman" pitchFamily="18" charset="0"/>
              </a:rPr>
              <a:t>Изменение контингента обучающихся </a:t>
            </a:r>
          </a:p>
          <a:p>
            <a:pPr algn="ctr" eaLnBrk="1" hangingPunct="1">
              <a:defRPr/>
            </a:pPr>
            <a:r>
              <a:rPr lang="ru-RU" sz="2400" b="1" kern="0" dirty="0">
                <a:solidFill>
                  <a:srgbClr val="0000FF"/>
                </a:solidFill>
                <a:latin typeface="Liberation Serif" pitchFamily="18" charset="0"/>
                <a:ea typeface="+mj-ea"/>
                <a:cs typeface="Times New Roman" pitchFamily="18" charset="0"/>
              </a:rPr>
              <a:t>за три года</a:t>
            </a:r>
            <a:endParaRPr lang="ru-RU" sz="2000" dirty="0">
              <a:solidFill>
                <a:srgbClr val="0000FF"/>
              </a:solidFill>
              <a:latin typeface="Liberation Serif" pitchFamily="18" charset="0"/>
              <a:cs typeface="Times New Roman" pitchFamily="18" charset="0"/>
            </a:endParaRPr>
          </a:p>
        </p:txBody>
      </p:sp>
      <p:pic>
        <p:nvPicPr>
          <p:cNvPr id="9" name="Picture 4" descr="irbit_city_c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3199"/>
            <a:ext cx="814388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F:\Desktop\Упр._образ._лого_fin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90726"/>
            <a:ext cx="1782092" cy="124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674743537"/>
              </p:ext>
            </p:extLst>
          </p:nvPr>
        </p:nvGraphicFramePr>
        <p:xfrm>
          <a:off x="467544" y="1397000"/>
          <a:ext cx="8228666" cy="48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978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3" name="Rectangle 7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87424" y="2904458"/>
            <a:ext cx="842486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90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endParaRPr lang="ru-RU" sz="15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9219" name="Picture 4" descr="irbit_city_c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475"/>
            <a:ext cx="814388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7"/>
          <p:cNvSpPr txBox="1">
            <a:spLocks noChangeArrowheads="1"/>
          </p:cNvSpPr>
          <p:nvPr/>
        </p:nvSpPr>
        <p:spPr bwMode="auto">
          <a:xfrm>
            <a:off x="1258888" y="115888"/>
            <a:ext cx="5976937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b="1" dirty="0">
                <a:solidFill>
                  <a:srgbClr val="0000FF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Развитие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b="1" dirty="0">
                <a:solidFill>
                  <a:srgbClr val="0000FF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материально-технической базы образовательных организаций</a:t>
            </a:r>
          </a:p>
        </p:txBody>
      </p:sp>
      <p:sp>
        <p:nvSpPr>
          <p:cNvPr id="9221" name="TextBox 1"/>
          <p:cNvSpPr txBox="1">
            <a:spLocks noChangeArrowheads="1"/>
          </p:cNvSpPr>
          <p:nvPr/>
        </p:nvSpPr>
        <p:spPr bwMode="auto">
          <a:xfrm>
            <a:off x="251520" y="1789386"/>
            <a:ext cx="187325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Бюджет системы образования (руб.)</a:t>
            </a:r>
          </a:p>
        </p:txBody>
      </p:sp>
      <p:sp>
        <p:nvSpPr>
          <p:cNvPr id="9222" name="TextBox 8"/>
          <p:cNvSpPr txBox="1">
            <a:spLocks noChangeArrowheads="1"/>
          </p:cNvSpPr>
          <p:nvPr/>
        </p:nvSpPr>
        <p:spPr bwMode="auto">
          <a:xfrm>
            <a:off x="138734" y="4221087"/>
            <a:ext cx="61856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Участие образовательных организаций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в реализации целевой программы</a:t>
            </a:r>
          </a:p>
        </p:txBody>
      </p:sp>
      <p:pic>
        <p:nvPicPr>
          <p:cNvPr id="9259" name="Picture 70" descr="D:\Desktop\Упр._образ._лого_fin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98450"/>
            <a:ext cx="1908175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099186"/>
              </p:ext>
            </p:extLst>
          </p:nvPr>
        </p:nvGraphicFramePr>
        <p:xfrm>
          <a:off x="179512" y="4869160"/>
          <a:ext cx="6096000" cy="1774731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19529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Наименование МП</a:t>
                      </a:r>
                    </a:p>
                  </a:txBody>
                  <a:tcPr marL="7684" marR="7684" marT="7686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Уровень бюджета</a:t>
                      </a:r>
                    </a:p>
                  </a:txBody>
                  <a:tcPr marL="7684" marR="7684" marT="7686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 marL="7684" marR="7684" marT="7686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7684" marR="7684" marT="7686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2025 год</a:t>
                      </a:r>
                    </a:p>
                  </a:txBody>
                  <a:tcPr marL="7684" marR="7684" marT="7686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456">
                <a:tc row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Муниципальная программа «Развитие системы образования в Городском округе «город Ирбит» Свердловской области»</a:t>
                      </a:r>
                    </a:p>
                  </a:txBody>
                  <a:tcPr marL="7684" marR="7684" marT="7686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Федеральный</a:t>
                      </a:r>
                    </a:p>
                  </a:txBody>
                  <a:tcPr marL="7684" marR="7684" marT="7686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45 427,41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66 080,41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65 536,30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Областной</a:t>
                      </a:r>
                    </a:p>
                  </a:txBody>
                  <a:tcPr marL="7684" marR="7684" marT="7686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767 704,62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990 012,70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1 122 155,00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9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Местный</a:t>
                      </a:r>
                    </a:p>
                  </a:txBody>
                  <a:tcPr marL="7684" marR="7684" marT="7686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640 740,00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731 447,72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910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737,29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93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ВСЕГО по годам</a:t>
                      </a:r>
                    </a:p>
                  </a:txBody>
                  <a:tcPr marL="7684" marR="7684" marT="7686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1 453 872,03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1 787 540,84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2 098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428,59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6" name="Picture 2" descr="\\server\Обмен\!-Сохранено\Русинова Е.К\!!!!!!! Точка роста для конференции 2024 год\фото шк. 9\ТР МАОУ Школа №9\кабинет биологии\фото 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0" y="2222863"/>
            <a:ext cx="2664298" cy="199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s://af.attachmail.ru/cgi-bin/readmsg?id=17246530911668654743;0;1&amp;mode=attachment&amp;email=info@uoirbit.ru&amp;ct=image%2fjpeg&amp;cn=IMG20240820152902.jpg&amp;cte=binary&amp;rid=641099365804590010542491851001172882197308293880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09"/>
          <a:stretch/>
        </p:blipFill>
        <p:spPr bwMode="auto">
          <a:xfrm>
            <a:off x="6516216" y="5013176"/>
            <a:ext cx="2404379" cy="155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\\Server\ОБМЕН\!-Сохранено\Полянская Н. С\НУГ\Фото ремонты 2024\фото для Н.С. Полянской от ДОУ 22\группа № 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3" r="32053" b="1685"/>
          <a:stretch/>
        </p:blipFill>
        <p:spPr bwMode="auto">
          <a:xfrm>
            <a:off x="6516216" y="2056616"/>
            <a:ext cx="2376264" cy="137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6" t="19020" r="24815" b="31479"/>
          <a:stretch/>
        </p:blipFill>
        <p:spPr bwMode="auto">
          <a:xfrm>
            <a:off x="6516216" y="3574049"/>
            <a:ext cx="2376264" cy="1295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899274"/>
              </p:ext>
            </p:extLst>
          </p:nvPr>
        </p:nvGraphicFramePr>
        <p:xfrm>
          <a:off x="-75381" y="2056617"/>
          <a:ext cx="4071317" cy="1948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23287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581848"/>
              </p:ext>
            </p:extLst>
          </p:nvPr>
        </p:nvGraphicFramePr>
        <p:xfrm>
          <a:off x="250825" y="1989138"/>
          <a:ext cx="8583613" cy="402336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611282">
                  <a:extLst>
                    <a:ext uri="{9D8B030D-6E8A-4147-A177-3AD203B41FA5}"/>
                  </a:extLst>
                </a:gridCol>
                <a:gridCol w="2014149">
                  <a:extLst>
                    <a:ext uri="{9D8B030D-6E8A-4147-A177-3AD203B41FA5}"/>
                  </a:extLst>
                </a:gridCol>
                <a:gridCol w="1958182">
                  <a:extLst>
                    <a:ext uri="{9D8B030D-6E8A-4147-A177-3AD203B41FA5}"/>
                  </a:extLst>
                </a:gridCol>
              </a:tblGrid>
              <a:tr h="7314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Общеобразовательное учреждение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Количество экземпляров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Сумма, руб.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/>
                </a:extLst>
              </a:tr>
              <a:tr h="3657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МАОУ </a:t>
                      </a:r>
                      <a:r>
                        <a:rPr kumimoji="0" lang="ru-RU" sz="2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«Школа № 1»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2207</a:t>
                      </a:r>
                      <a:endParaRPr lang="ru-RU" sz="4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83185"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1 518 195,14</a:t>
                      </a:r>
                      <a:endParaRPr lang="ru-RU" sz="4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3657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МАОУ </a:t>
                      </a:r>
                      <a:r>
                        <a:rPr kumimoji="0" lang="ru-RU" sz="2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«Школа № 3»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780</a:t>
                      </a:r>
                      <a:endParaRPr lang="ru-RU" sz="4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83185"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642 144,80</a:t>
                      </a:r>
                      <a:endParaRPr lang="ru-RU" sz="4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3657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МАОУ </a:t>
                      </a:r>
                      <a:r>
                        <a:rPr kumimoji="0" lang="ru-RU" sz="2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«Школа № 5»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655</a:t>
                      </a:r>
                      <a:endParaRPr lang="ru-RU" sz="4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579 278,92</a:t>
                      </a:r>
                      <a:endParaRPr lang="ru-RU" sz="4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3657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МАОУ «Школа </a:t>
                      </a:r>
                      <a:r>
                        <a:rPr kumimoji="0" lang="ru-RU" sz="2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2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8»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1557</a:t>
                      </a:r>
                      <a:endParaRPr lang="ru-RU" sz="4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1 271 757, 63</a:t>
                      </a:r>
                      <a:endParaRPr lang="ru-RU" sz="4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3657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МАОУ «Школа № 9»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2304</a:t>
                      </a:r>
                      <a:endParaRPr lang="ru-RU" sz="4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1 636 016,16</a:t>
                      </a:r>
                      <a:endParaRPr lang="ru-RU" sz="4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3657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МАОУ «Школа № 10»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2951</a:t>
                      </a:r>
                      <a:endParaRPr lang="ru-RU" sz="4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2 065 232,95</a:t>
                      </a:r>
                      <a:endParaRPr lang="ru-RU" sz="4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3657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МАОУ «Школа № 13»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1570</a:t>
                      </a:r>
                      <a:endParaRPr lang="ru-RU" sz="4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83185"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1 217 018,70</a:t>
                      </a:r>
                      <a:endParaRPr lang="ru-RU" sz="4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3657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МАОУ </a:t>
                      </a:r>
                      <a:r>
                        <a:rPr kumimoji="0" lang="ru-RU" sz="2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«Школа № 18»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1839</a:t>
                      </a:r>
                      <a:endParaRPr lang="ru-RU" sz="4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83185"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 b="0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1 441 804,54 </a:t>
                      </a:r>
                      <a:endParaRPr lang="ru-RU" sz="4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3657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Итого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 b="1" dirty="0" smtClean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13 863</a:t>
                      </a:r>
                      <a:endParaRPr lang="ru-RU" sz="4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ru-RU" sz="2400" b="1" dirty="0"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10 371 448,84</a:t>
                      </a:r>
                      <a:endParaRPr lang="ru-RU" sz="4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5" name="Picture 4" descr="irbit_city_c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3695"/>
            <a:ext cx="814388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F:\Desktop\Упр._образ._лого_fin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64762"/>
            <a:ext cx="1782092" cy="124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068710" y="145157"/>
            <a:ext cx="6743650" cy="141163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altLang="ru-RU" sz="3200" b="1" dirty="0" smtClean="0">
                <a:solidFill>
                  <a:srgbClr val="0000FF"/>
                </a:solidFill>
                <a:latin typeface="Liberation Serif" pitchFamily="18" charset="0"/>
              </a:rPr>
              <a:t>Приобретение учебников </a:t>
            </a:r>
            <a:br>
              <a:rPr lang="ru-RU" altLang="ru-RU" sz="3200" b="1" dirty="0" smtClean="0">
                <a:solidFill>
                  <a:srgbClr val="0000FF"/>
                </a:solidFill>
                <a:latin typeface="Liberation Serif" pitchFamily="18" charset="0"/>
              </a:rPr>
            </a:br>
            <a:r>
              <a:rPr lang="ru-RU" altLang="ru-RU" sz="3200" b="1" dirty="0" smtClean="0">
                <a:solidFill>
                  <a:srgbClr val="0000FF"/>
                </a:solidFill>
                <a:latin typeface="Liberation Serif" pitchFamily="18" charset="0"/>
              </a:rPr>
              <a:t>в 2025 году</a:t>
            </a:r>
            <a:endParaRPr lang="ru-RU" altLang="ru-RU" sz="3200" dirty="0" smtClean="0">
              <a:solidFill>
                <a:srgbClr val="0000FF"/>
              </a:solidFill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Прямоугольник 1"/>
          <p:cNvSpPr>
            <a:spLocks noChangeArrowheads="1"/>
          </p:cNvSpPr>
          <p:nvPr/>
        </p:nvSpPr>
        <p:spPr bwMode="auto">
          <a:xfrm>
            <a:off x="1547813" y="488950"/>
            <a:ext cx="66246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ДОХОДЫ БЮДЖЕТА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537" y="1412776"/>
            <a:ext cx="2376264" cy="91847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balanced" dir="t"/>
          </a:scene3d>
          <a:sp3d prstMaterial="flat">
            <a:bevelT w="0" h="0" prst="angle"/>
            <a:bevelB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3340" tIns="53340" rIns="53340" bIns="53340" spcCol="1270" anchor="ctr"/>
          <a:lstStyle/>
          <a:p>
            <a:pPr algn="ctr" defTabSz="6223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i="1" dirty="0">
                <a:solidFill>
                  <a:schemeClr val="bg1">
                    <a:lumMod val="95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Налоговые доходы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47865" y="1412776"/>
            <a:ext cx="2448272" cy="9184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>
              <a:rot lat="0" lon="0" rev="7800000"/>
            </a:lightRig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3340" tIns="53340" rIns="53340" bIns="53340" spcCol="1270" anchor="ctr"/>
          <a:lstStyle/>
          <a:p>
            <a:pPr algn="ctr" defTabSz="6223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i="1" dirty="0">
                <a:solidFill>
                  <a:schemeClr val="bg1">
                    <a:lumMod val="95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Неналоговые доходы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228185" y="1412776"/>
            <a:ext cx="2520280" cy="9043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>
              <a:rot lat="0" lon="0" rev="7800000"/>
            </a:lightRig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3340" tIns="53340" rIns="53340" bIns="53340" spcCol="1270" anchor="ctr"/>
          <a:lstStyle/>
          <a:p>
            <a:pPr algn="ctr" defTabSz="62230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i="1" dirty="0">
                <a:solidFill>
                  <a:schemeClr val="bg1">
                    <a:lumMod val="95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Безвозмездные поступления</a:t>
            </a: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468313" y="2781300"/>
            <a:ext cx="2590800" cy="3816350"/>
          </a:xfrm>
          <a:prstGeom prst="roundRect">
            <a:avLst/>
          </a:prstGeom>
          <a:gradFill rotWithShape="1">
            <a:gsLst>
              <a:gs pos="0">
                <a:srgbClr val="CCFFFF"/>
              </a:gs>
              <a:gs pos="100000">
                <a:srgbClr val="CCFFFF">
                  <a:gamma/>
                  <a:shade val="89804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Поступления от уплаты</a:t>
            </a:r>
          </a:p>
          <a:p>
            <a:pPr algn="ctr" eaLnBrk="0" hangingPunct="0">
              <a:defRPr/>
            </a:pPr>
            <a:r>
              <a:rPr lang="ru-RU" sz="1400" b="1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налогов и сборов,</a:t>
            </a:r>
          </a:p>
          <a:p>
            <a:pPr algn="ctr" eaLnBrk="0" hangingPunct="0">
              <a:defRPr/>
            </a:pPr>
            <a:r>
              <a:rPr lang="ru-RU" sz="1400" b="1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предусмотренных Налоговым</a:t>
            </a:r>
          </a:p>
          <a:p>
            <a:pPr algn="ctr" eaLnBrk="0" hangingPunct="0">
              <a:defRPr/>
            </a:pPr>
            <a:r>
              <a:rPr lang="ru-RU" sz="1400" b="1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Кодексом РФ, </a:t>
            </a:r>
            <a:r>
              <a:rPr lang="ru-RU" sz="1400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например:</a:t>
            </a: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1400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налог на доходы физических лиц,</a:t>
            </a: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1400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акцизы,</a:t>
            </a: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1400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земельный налог,</a:t>
            </a: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1400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налог на имущество физических лиц,</a:t>
            </a: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1400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государственная пошлина,</a:t>
            </a: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1400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другие налоги.</a:t>
            </a: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3348038" y="2708275"/>
            <a:ext cx="2592387" cy="3889375"/>
          </a:xfrm>
          <a:prstGeom prst="roundRect">
            <a:avLst/>
          </a:prstGeom>
          <a:gradFill rotWithShape="1">
            <a:gsLst>
              <a:gs pos="0">
                <a:srgbClr val="CCFFFF"/>
              </a:gs>
              <a:gs pos="100000">
                <a:srgbClr val="CCFFFF">
                  <a:gamma/>
                  <a:shade val="89804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 eaLnBrk="0" hangingPunct="0">
              <a:defRPr/>
            </a:pPr>
            <a:r>
              <a:rPr lang="ru-RU" sz="1300" b="1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Поступления от уплаты пошлин, сборов, установленных законодательством РФ, а также штрафов за нарушение законодательства, </a:t>
            </a:r>
            <a:r>
              <a:rPr lang="ru-RU" sz="1300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например:</a:t>
            </a:r>
          </a:p>
          <a:p>
            <a:pPr marL="284400" indent="-285750" eaLnBrk="0" hangingPunct="0">
              <a:buFontTx/>
              <a:buChar char="-"/>
              <a:defRPr/>
            </a:pPr>
            <a:r>
              <a:rPr lang="ru-RU" sz="1300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доходы от использования и продажи муниципального имущества и земли,</a:t>
            </a:r>
          </a:p>
          <a:p>
            <a:pPr marL="284400" indent="-285750" eaLnBrk="0" hangingPunct="0">
              <a:buFontTx/>
              <a:buChar char="-"/>
              <a:defRPr/>
            </a:pPr>
            <a:r>
              <a:rPr lang="ru-RU" sz="1300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доходы от  оказания платных услуг,</a:t>
            </a:r>
          </a:p>
          <a:p>
            <a:pPr marL="284400" indent="-285750" eaLnBrk="0" hangingPunct="0">
              <a:buFontTx/>
              <a:buChar char="-"/>
              <a:defRPr/>
            </a:pPr>
            <a:r>
              <a:rPr lang="ru-RU" sz="1300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штрафные санкции,</a:t>
            </a:r>
          </a:p>
          <a:p>
            <a:pPr marL="284400" indent="-285750" eaLnBrk="0" hangingPunct="0">
              <a:buFontTx/>
              <a:buChar char="-"/>
              <a:defRPr/>
            </a:pPr>
            <a:r>
              <a:rPr lang="ru-RU" sz="1300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иные неналоговые доходы</a:t>
            </a:r>
          </a:p>
        </p:txBody>
      </p:sp>
      <p:sp>
        <p:nvSpPr>
          <p:cNvPr id="97294" name="Скругленный прямоугольник 13"/>
          <p:cNvSpPr>
            <a:spLocks noChangeArrowheads="1"/>
          </p:cNvSpPr>
          <p:nvPr/>
        </p:nvSpPr>
        <p:spPr bwMode="auto">
          <a:xfrm>
            <a:off x="6246441" y="2708275"/>
            <a:ext cx="2592387" cy="38163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B7E5E5"/>
              </a:gs>
            </a:gsLst>
            <a:path path="rect">
              <a:fillToRect l="50000" t="50000" r="50000" b="50000"/>
            </a:path>
          </a:gra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tx2"/>
              </a:buClr>
              <a:buSzPct val="73000"/>
              <a:buFont typeface="Wingdings 2" pitchFamily="18" charset="2"/>
              <a:buChar char="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F9B639"/>
              </a:buClr>
              <a:buSzPct val="80000"/>
              <a:buFont typeface="Wingdings 2" pitchFamily="18" charset="2"/>
              <a:buChar char=""/>
              <a:defRPr sz="2300">
                <a:solidFill>
                  <a:srgbClr val="6C6C6C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F9B639"/>
              </a:buClr>
              <a:buSzPct val="60000"/>
              <a:buFont typeface="Wingdings" pitchFamily="2" charset="2"/>
              <a:buChar char="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9B639"/>
              </a:buClr>
              <a:buSzPct val="80000"/>
              <a:buFont typeface="Wingdings 2" pitchFamily="18" charset="2"/>
              <a:buChar char=""/>
              <a:defRPr sz="2000">
                <a:solidFill>
                  <a:srgbClr val="6C6C6C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dirty="0">
                <a:solidFill>
                  <a:srgbClr val="0000FF"/>
                </a:solidFill>
                <a:latin typeface="Liberation Serif" panose="02020603050405020304" pitchFamily="18" charset="0"/>
                <a:cs typeface="Times New Roman" pitchFamily="18" charset="0"/>
              </a:rPr>
              <a:t>Межбюджетные трансферты</a:t>
            </a:r>
          </a:p>
        </p:txBody>
      </p:sp>
    </p:spTree>
    <p:extLst>
      <p:ext uri="{BB962C8B-B14F-4D97-AF65-F5344CB8AC3E}">
        <p14:creationId xmlns:p14="http://schemas.microsoft.com/office/powerpoint/2010/main" val="3819960776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irbit_city_c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475"/>
            <a:ext cx="814388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7"/>
          <p:cNvSpPr txBox="1">
            <a:spLocks noChangeArrowheads="1"/>
          </p:cNvSpPr>
          <p:nvPr/>
        </p:nvSpPr>
        <p:spPr bwMode="auto">
          <a:xfrm>
            <a:off x="611584" y="188640"/>
            <a:ext cx="74168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b="1" dirty="0">
                <a:solidFill>
                  <a:srgbClr val="0000FF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Единый государственный экзамен</a:t>
            </a:r>
          </a:p>
        </p:txBody>
      </p:sp>
      <p:sp>
        <p:nvSpPr>
          <p:cNvPr id="10244" name="TextBox 23"/>
          <p:cNvSpPr txBox="1">
            <a:spLocks noChangeArrowheads="1"/>
          </p:cNvSpPr>
          <p:nvPr/>
        </p:nvSpPr>
        <p:spPr bwMode="auto">
          <a:xfrm>
            <a:off x="1357313" y="620688"/>
            <a:ext cx="5597525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400" dirty="0" smtClean="0">
                <a:solidFill>
                  <a:schemeClr val="tx1"/>
                </a:solidFill>
                <a:latin typeface="Liberation Serif" pitchFamily="18" charset="0"/>
              </a:rPr>
              <a:t>Результаты независимой экспертизы оценки качества образования выпускников общеобразовательных учреждений города Ирбита на протяжении рада лет сопоставимы или выше </a:t>
            </a:r>
            <a:r>
              <a:rPr lang="ru-RU" altLang="ru-RU" sz="1400" dirty="0" err="1" smtClean="0">
                <a:solidFill>
                  <a:schemeClr val="tx1"/>
                </a:solidFill>
                <a:latin typeface="Liberation Serif" pitchFamily="18" charset="0"/>
              </a:rPr>
              <a:t>среднеобластных</a:t>
            </a:r>
            <a:r>
              <a:rPr lang="ru-RU" altLang="ru-RU" sz="1400" dirty="0" smtClean="0">
                <a:solidFill>
                  <a:schemeClr val="tx1"/>
                </a:solidFill>
                <a:latin typeface="Liberation Serif" pitchFamily="18" charset="0"/>
              </a:rPr>
              <a:t> и общероссийских. Самыми востребованными предметами для выпускников 11-х классов являются математика профильная и  обществознание</a:t>
            </a:r>
            <a:r>
              <a:rPr lang="ru-RU" altLang="ru-RU" sz="1400" dirty="0">
                <a:solidFill>
                  <a:schemeClr val="tx1"/>
                </a:solidFill>
                <a:latin typeface="Liberation Serif" pitchFamily="18" charset="0"/>
              </a:rPr>
              <a:t>. </a:t>
            </a:r>
            <a:r>
              <a:rPr lang="ru-RU" altLang="ru-RU" sz="1400" dirty="0" smtClean="0">
                <a:solidFill>
                  <a:schemeClr val="tx1"/>
                </a:solidFill>
                <a:latin typeface="Liberation Serif" pitchFamily="18" charset="0"/>
              </a:rPr>
              <a:t>Число </a:t>
            </a:r>
            <a:r>
              <a:rPr lang="ru-RU" altLang="ru-RU" sz="1400" dirty="0">
                <a:solidFill>
                  <a:schemeClr val="tx1"/>
                </a:solidFill>
                <a:latin typeface="Liberation Serif" pitchFamily="18" charset="0"/>
              </a:rPr>
              <a:t>выпускников, выбирающих химию, биологию, физику, информатику, историю примерно одинаково: 19-23 человека.</a:t>
            </a:r>
            <a:endParaRPr lang="ru-RU" altLang="ru-RU" sz="1300" dirty="0">
              <a:solidFill>
                <a:schemeClr val="tx1"/>
              </a:solidFill>
              <a:latin typeface="Liberation Serif" pitchFamily="18" charset="0"/>
            </a:endParaRPr>
          </a:p>
        </p:txBody>
      </p:sp>
      <p:pic>
        <p:nvPicPr>
          <p:cNvPr id="10369" name="Picture 70" descr="D:\Desktop\Упр._образ._лого_fin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98450"/>
            <a:ext cx="1908175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-347" y="2204864"/>
            <a:ext cx="38893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600" b="1" dirty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Выпускники, награжденные медалями </a:t>
            </a:r>
          </a:p>
          <a:p>
            <a:pPr algn="ctr" eaLnBrk="1" hangingPunct="1"/>
            <a:r>
              <a:rPr lang="ru-RU" altLang="ru-RU" sz="1600" b="1" dirty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«За особые  успехи в учении»</a:t>
            </a:r>
          </a:p>
        </p:txBody>
      </p:sp>
      <p:graphicFrame>
        <p:nvGraphicFramePr>
          <p:cNvPr id="13" name="Таблица 12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692474"/>
              </p:ext>
            </p:extLst>
          </p:nvPr>
        </p:nvGraphicFramePr>
        <p:xfrm>
          <a:off x="279052" y="2780928"/>
          <a:ext cx="3330575" cy="1796600"/>
        </p:xfrm>
        <a:graphic>
          <a:graphicData uri="http://schemas.openxmlformats.org/drawingml/2006/table">
            <a:tbl>
              <a:tblPr/>
              <a:tblGrid>
                <a:gridCol w="692548">
                  <a:extLst>
                    <a:ext uri="{9D8B030D-6E8A-4147-A177-3AD203B41FA5}"/>
                  </a:extLst>
                </a:gridCol>
                <a:gridCol w="1944216">
                  <a:extLst>
                    <a:ext uri="{9D8B030D-6E8A-4147-A177-3AD203B41FA5}"/>
                  </a:extLst>
                </a:gridCol>
                <a:gridCol w="693811">
                  <a:extLst>
                    <a:ext uri="{9D8B030D-6E8A-4147-A177-3AD203B41FA5}"/>
                  </a:extLst>
                </a:gridCol>
              </a:tblGrid>
              <a:tr h="201284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defRPr sz="2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chemeClr val="accent2"/>
                        </a:buClr>
                        <a:buSzPct val="76000"/>
                        <a:buFont typeface="Wingdings 3" pitchFamily="18" charset="2"/>
                        <a:defRPr sz="2100">
                          <a:solidFill>
                            <a:schemeClr val="tx2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ts val="500"/>
                        </a:spcBef>
                        <a:buClr>
                          <a:srgbClr val="BCBCBC"/>
                        </a:buClr>
                        <a:buSzPct val="76000"/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ts val="400"/>
                        </a:spcBef>
                        <a:buClr>
                          <a:srgbClr val="A94543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defRPr sz="2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chemeClr val="accent2"/>
                        </a:buClr>
                        <a:buSzPct val="76000"/>
                        <a:buFont typeface="Wingdings 3" pitchFamily="18" charset="2"/>
                        <a:defRPr sz="2100">
                          <a:solidFill>
                            <a:schemeClr val="tx2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ts val="500"/>
                        </a:spcBef>
                        <a:buClr>
                          <a:srgbClr val="BCBCBC"/>
                        </a:buClr>
                        <a:buSzPct val="76000"/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ts val="400"/>
                        </a:spcBef>
                        <a:buClr>
                          <a:srgbClr val="A94543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defRPr sz="2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chemeClr val="accent2"/>
                        </a:buClr>
                        <a:buSzPct val="76000"/>
                        <a:buFont typeface="Wingdings 3" pitchFamily="18" charset="2"/>
                        <a:defRPr sz="2100">
                          <a:solidFill>
                            <a:schemeClr val="tx2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ts val="500"/>
                        </a:spcBef>
                        <a:buClr>
                          <a:srgbClr val="BCBCBC"/>
                        </a:buClr>
                        <a:buSzPct val="76000"/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ts val="400"/>
                        </a:spcBef>
                        <a:buClr>
                          <a:srgbClr val="A94543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15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2020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13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9,35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2021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10,46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2022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13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13,97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2023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10,67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2024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15 (из них  </a:t>
                      </a:r>
                      <a:r>
                        <a:rPr kumimoji="0" lang="en-US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 степени – 9,</a:t>
                      </a:r>
                      <a:r>
                        <a:rPr kumimoji="0" lang="en-US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 степени - 6)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15,15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2025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10 (из них  </a:t>
                      </a:r>
                      <a:r>
                        <a:rPr kumimoji="0" lang="en-US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 степени – 7,</a:t>
                      </a:r>
                      <a:r>
                        <a:rPr kumimoji="0" lang="en-US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 степени - 3)</a:t>
                      </a: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9,01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4169847" y="2063936"/>
            <a:ext cx="4546634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550" b="1" dirty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Учащиеся, набравшие наивысшие баллы по предметам в </a:t>
            </a:r>
            <a:r>
              <a:rPr lang="ru-RU" altLang="ru-RU" sz="1550" b="1" dirty="0" smtClean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2025 </a:t>
            </a:r>
            <a:r>
              <a:rPr lang="ru-RU" altLang="ru-RU" sz="1550" b="1" dirty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году</a:t>
            </a: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379572" y="5081409"/>
            <a:ext cx="73231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/>
            <a:r>
              <a:rPr lang="ru-RU" altLang="ru-RU" sz="1600" b="1" dirty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Результаты ЕГЭ по </a:t>
            </a:r>
            <a:r>
              <a:rPr lang="ru-RU" altLang="ru-RU" sz="1600" b="1" dirty="0" smtClean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русскому языку выпускников </a:t>
            </a:r>
            <a:r>
              <a:rPr lang="ru-RU" altLang="ru-RU" sz="1600" b="1" dirty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города Ирбита 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88697"/>
              </p:ext>
            </p:extLst>
          </p:nvPr>
        </p:nvGraphicFramePr>
        <p:xfrm>
          <a:off x="899592" y="5373216"/>
          <a:ext cx="7129462" cy="1223764"/>
        </p:xfrm>
        <a:graphic>
          <a:graphicData uri="http://schemas.openxmlformats.org/drawingml/2006/table">
            <a:tbl>
              <a:tblPr/>
              <a:tblGrid>
                <a:gridCol w="865187"/>
                <a:gridCol w="1584325"/>
                <a:gridCol w="1295400"/>
                <a:gridCol w="1368425"/>
                <a:gridCol w="1008063"/>
                <a:gridCol w="1008062"/>
              </a:tblGrid>
              <a:tr h="5760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Учебный год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Кол-во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сдававших предмет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Не преодолели минимального порога, чел.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Средний балл по 100-балльной шкале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Набрали 81 и более баллов, чел.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0"/>
                        <a:defRPr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charset="0"/>
                        <a:defRPr sz="14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Набрали 81 и более баллов, %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2022-2023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103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71,63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30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cs typeface="Times New Roman" pitchFamily="18" charset="0"/>
                        </a:rPr>
                        <a:t>29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ea typeface="+mn-ea"/>
                          <a:cs typeface="Times New Roman" pitchFamily="18" charset="0"/>
                        </a:rPr>
                        <a:t>2023-2024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ea typeface="+mn-ea"/>
                          <a:cs typeface="Times New Roman" pitchFamily="18" charset="0"/>
                        </a:rPr>
                        <a:t>99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ea typeface="+mn-ea"/>
                          <a:cs typeface="Times New Roman" pitchFamily="18" charset="0"/>
                        </a:rPr>
                        <a:t>68,83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ea typeface="+mn-ea"/>
                          <a:cs typeface="Times New Roman" pitchFamily="18" charset="0"/>
                        </a:rPr>
                        <a:t>20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ea typeface="+mn-ea"/>
                          <a:cs typeface="Times New Roman" pitchFamily="18" charset="0"/>
                        </a:rPr>
                        <a:t>20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ea typeface="+mn-ea"/>
                          <a:cs typeface="Times New Roman" pitchFamily="18" charset="0"/>
                        </a:rPr>
                        <a:t>2024-2025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ea typeface="+mn-ea"/>
                          <a:cs typeface="Times New Roman" pitchFamily="18" charset="0"/>
                        </a:rPr>
                        <a:t>111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ea typeface="+mn-ea"/>
                          <a:cs typeface="Times New Roman" pitchFamily="18" charset="0"/>
                        </a:rPr>
                        <a:t>64,51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  <a:ea typeface="+mn-ea"/>
                          <a:cs typeface="Times New Roman" pitchFamily="18" charset="0"/>
                        </a:rPr>
                        <a:t>8,1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787143"/>
              </p:ext>
            </p:extLst>
          </p:nvPr>
        </p:nvGraphicFramePr>
        <p:xfrm>
          <a:off x="3923267" y="2636912"/>
          <a:ext cx="5039793" cy="2500057"/>
        </p:xfrm>
        <a:graphic>
          <a:graphicData uri="http://schemas.openxmlformats.org/drawingml/2006/table">
            <a:tbl>
              <a:tblPr/>
              <a:tblGrid>
                <a:gridCol w="1547789"/>
                <a:gridCol w="504056"/>
                <a:gridCol w="1440160"/>
                <a:gridCol w="1547788"/>
              </a:tblGrid>
              <a:tr h="301213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Предмет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Баллы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Фамилия Имя 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Образовательное учреждение</a:t>
                      </a:r>
                      <a:endParaRPr lang="ru-RU" sz="1100" b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95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Русский язык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Liberation Serif" panose="02020603050405020304" pitchFamily="18" charset="0"/>
                          <a:ea typeface="Calibri"/>
                          <a:cs typeface="Arial"/>
                        </a:rPr>
                        <a:t>97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Calibri"/>
                          <a:cs typeface="Arial"/>
                        </a:rPr>
                        <a:t>Долматова</a:t>
                      </a:r>
                      <a:r>
                        <a:rPr lang="ru-RU" sz="1100" b="0" baseline="0" dirty="0" smtClean="0">
                          <a:effectLst/>
                          <a:latin typeface="Liberation Serif" panose="02020603050405020304" pitchFamily="18" charset="0"/>
                          <a:ea typeface="Calibri"/>
                          <a:cs typeface="Arial"/>
                        </a:rPr>
                        <a:t> Арина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МАОУ «Школа № </a:t>
                      </a:r>
                      <a:r>
                        <a:rPr lang="ru-RU" sz="1100" b="0" kern="1200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9»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95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Литература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Times New Roman"/>
                          <a:cs typeface="Arial"/>
                        </a:rPr>
                        <a:t>94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Calibri"/>
                          <a:cs typeface="Arial"/>
                        </a:rPr>
                        <a:t>Долматова</a:t>
                      </a:r>
                      <a:r>
                        <a:rPr lang="ru-RU" sz="1100" b="0" baseline="0" dirty="0" smtClean="0">
                          <a:effectLst/>
                          <a:latin typeface="Liberation Serif" panose="02020603050405020304" pitchFamily="18" charset="0"/>
                          <a:ea typeface="Calibri"/>
                          <a:cs typeface="Arial"/>
                        </a:rPr>
                        <a:t> Арина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МАОУ «Школа № </a:t>
                      </a:r>
                      <a:r>
                        <a:rPr lang="ru-RU" sz="1100" b="0" kern="1200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9»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95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Математика</a:t>
                      </a:r>
                      <a:r>
                        <a:rPr lang="ru-RU" sz="1100" b="0" kern="1200" baseline="0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 </a:t>
                      </a:r>
                      <a:r>
                        <a:rPr lang="ru-RU" sz="1100" b="0" kern="1200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(профиль</a:t>
                      </a: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)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Calibri"/>
                          <a:cs typeface="Arial"/>
                        </a:rPr>
                        <a:t>94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dirty="0" err="1" smtClean="0">
                          <a:effectLst/>
                          <a:latin typeface="Liberation Serif" panose="02020603050405020304" pitchFamily="18" charset="0"/>
                          <a:ea typeface="Times New Roman"/>
                          <a:cs typeface="Arial"/>
                        </a:rPr>
                        <a:t>Ловкова</a:t>
                      </a:r>
                      <a:r>
                        <a:rPr lang="ru-RU" sz="1100" b="0" baseline="0" dirty="0" smtClean="0">
                          <a:effectLst/>
                          <a:latin typeface="Liberation Serif" panose="02020603050405020304" pitchFamily="18" charset="0"/>
                          <a:ea typeface="Times New Roman"/>
                          <a:cs typeface="Arial"/>
                        </a:rPr>
                        <a:t> Анна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МАОУ «Школа № </a:t>
                      </a:r>
                      <a:r>
                        <a:rPr lang="ru-RU" sz="1100" b="0" kern="1200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10»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95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Физика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Liberation Serif" panose="02020603050405020304" pitchFamily="18" charset="0"/>
                          <a:ea typeface="Calibri"/>
                          <a:cs typeface="Arial"/>
                        </a:rPr>
                        <a:t>100</a:t>
                      </a:r>
                      <a:endParaRPr lang="ru-RU" sz="1100" b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dirty="0" err="1" smtClean="0">
                          <a:effectLst/>
                          <a:latin typeface="Liberation Serif" panose="02020603050405020304" pitchFamily="18" charset="0"/>
                          <a:ea typeface="Times New Roman"/>
                          <a:cs typeface="Arial"/>
                        </a:rPr>
                        <a:t>Ловкова</a:t>
                      </a:r>
                      <a:r>
                        <a:rPr lang="ru-RU" sz="1100" b="0" baseline="0" dirty="0" smtClean="0">
                          <a:effectLst/>
                          <a:latin typeface="Liberation Serif" panose="02020603050405020304" pitchFamily="18" charset="0"/>
                          <a:ea typeface="Times New Roman"/>
                          <a:cs typeface="Arial"/>
                        </a:rPr>
                        <a:t> Анна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МАОУ «Школа № </a:t>
                      </a:r>
                      <a:r>
                        <a:rPr lang="ru-RU" sz="1100" b="0" kern="1200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10»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935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Химия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Times New Roman"/>
                          <a:cs typeface="Arial"/>
                        </a:rPr>
                        <a:t>100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Times New Roman"/>
                          <a:cs typeface="Arial"/>
                        </a:rPr>
                        <a:t>99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Times New Roman"/>
                          <a:cs typeface="Arial"/>
                        </a:rPr>
                        <a:t>99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Calibri"/>
                          <a:cs typeface="Arial"/>
                        </a:rPr>
                        <a:t>Васильева Виктория</a:t>
                      </a: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dirty="0" err="1" smtClean="0"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Тюстин</a:t>
                      </a: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 Ярослав</a:t>
                      </a: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dirty="0" err="1" smtClean="0"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Кинев</a:t>
                      </a: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 Никита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МАОУ «Школа № 8»</a:t>
                      </a:r>
                      <a:endParaRPr lang="ru-RU" sz="1100" b="0" kern="1200" dirty="0" smtClean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МАОУ «Школа № 8»</a:t>
                      </a:r>
                      <a:endParaRPr lang="ru-RU" sz="1100" b="0" dirty="0" smtClean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МАОУ «Школа № 9»</a:t>
                      </a:r>
                      <a:endParaRPr lang="ru-RU" sz="1100" b="0" dirty="0" smtClean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95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Обществознание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Calibri"/>
                          <a:cs typeface="Arial"/>
                        </a:rPr>
                        <a:t>92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Calibri"/>
                          <a:cs typeface="Arial"/>
                        </a:rPr>
                        <a:t>Ландышева Светлана 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МАОУ «Школа № 9»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95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История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Calibri"/>
                          <a:cs typeface="Arial"/>
                        </a:rPr>
                        <a:t>93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Calibri"/>
                          <a:cs typeface="Arial"/>
                        </a:rPr>
                        <a:t>Ландышева Светлана 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МАОУ «Школа № 9»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95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Биология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Liberation Serif" panose="02020603050405020304" pitchFamily="18" charset="0"/>
                          <a:ea typeface="Calibri"/>
                          <a:cs typeface="Arial"/>
                        </a:rPr>
                        <a:t>93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Liberation Serif" panose="02020603050405020304" pitchFamily="18" charset="0"/>
                          <a:ea typeface="Calibri"/>
                          <a:cs typeface="Arial"/>
                        </a:rPr>
                        <a:t>Олюнина Ульяна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МАОУ «Школа № 13</a:t>
                      </a:r>
                      <a:r>
                        <a:rPr lang="ru-RU" sz="1100" b="0" kern="1200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»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42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Информатика и ИКТ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Times New Roman"/>
                          <a:cs typeface="Arial"/>
                        </a:rPr>
                        <a:t>85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Liberation Serif" panose="02020603050405020304" pitchFamily="18" charset="0"/>
                          <a:ea typeface="Times New Roman"/>
                        </a:rPr>
                        <a:t>Карпов Никита</a:t>
                      </a:r>
                      <a:endParaRPr lang="ru-RU" sz="1100" b="0" dirty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/>
                        </a:rPr>
                        <a:t>МАОУ «Школа № 13»</a:t>
                      </a:r>
                      <a:endParaRPr lang="ru-RU" sz="1100" b="0" dirty="0" smtClean="0">
                        <a:effectLst/>
                        <a:latin typeface="Liberation Serif" panose="02020603050405020304" pitchFamily="18" charset="0"/>
                        <a:ea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669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3" name="Rectangle 7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323850" y="3068638"/>
            <a:ext cx="842486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9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endParaRPr lang="ru-RU" sz="15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267" name="Picture 4" descr="irbit_city_c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475"/>
            <a:ext cx="814388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Прямоугольник 7"/>
          <p:cNvSpPr>
            <a:spLocks noChangeArrowheads="1"/>
          </p:cNvSpPr>
          <p:nvPr/>
        </p:nvSpPr>
        <p:spPr bwMode="auto">
          <a:xfrm>
            <a:off x="1691653" y="188913"/>
            <a:ext cx="518443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b="1" dirty="0">
                <a:solidFill>
                  <a:srgbClr val="0000FF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Достижения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b="1" dirty="0">
                <a:solidFill>
                  <a:srgbClr val="0000FF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педагогов и обучающихся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b="1" dirty="0">
                <a:solidFill>
                  <a:srgbClr val="0000FF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образовательных организаций</a:t>
            </a:r>
          </a:p>
        </p:txBody>
      </p:sp>
      <p:pic>
        <p:nvPicPr>
          <p:cNvPr id="11275" name="Picture 70" descr="D:\Desktop\Упр._образ._лого_fin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4" y="307670"/>
            <a:ext cx="1908175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16049" y="1556792"/>
            <a:ext cx="43719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C00000"/>
                </a:solidFill>
                <a:latin typeface="Liberation Serif" pitchFamily="18" charset="0"/>
              </a:rPr>
              <a:t>Участие педагогов города Ирбита в конкурсах профессионального мастерства </a:t>
            </a:r>
          </a:p>
        </p:txBody>
      </p:sp>
      <p:sp>
        <p:nvSpPr>
          <p:cNvPr id="13" name="Прямоугольник 11"/>
          <p:cNvSpPr>
            <a:spLocks noChangeArrowheads="1"/>
          </p:cNvSpPr>
          <p:nvPr/>
        </p:nvSpPr>
        <p:spPr bwMode="auto">
          <a:xfrm>
            <a:off x="251520" y="2132856"/>
            <a:ext cx="5400600" cy="432426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 smtClean="0">
                <a:latin typeface="Liberation Serif" panose="02020603050405020304" pitchFamily="18" charset="0"/>
                <a:cs typeface="Times New Roman" pitchFamily="18" charset="0"/>
              </a:rPr>
              <a:t>Конкурс </a:t>
            </a:r>
            <a:r>
              <a:rPr lang="ru-RU" sz="1200" b="1" dirty="0">
                <a:latin typeface="Liberation Serif" panose="02020603050405020304" pitchFamily="18" charset="0"/>
                <a:cs typeface="Times New Roman" pitchFamily="18" charset="0"/>
              </a:rPr>
              <a:t>воспитательных практик образовательных организаций в рамках V фестиваля «Успешные практики воспитательной работы в образовательной организации</a:t>
            </a:r>
            <a:r>
              <a:rPr lang="ru-RU" sz="1200" b="1" dirty="0" smtClean="0">
                <a:latin typeface="Liberation Serif" panose="02020603050405020304" pitchFamily="18" charset="0"/>
                <a:cs typeface="Times New Roman" pitchFamily="18" charset="0"/>
              </a:rPr>
              <a:t>»</a:t>
            </a:r>
          </a:p>
          <a:p>
            <a:pPr>
              <a:defRPr/>
            </a:pPr>
            <a:r>
              <a:rPr lang="ru-RU" sz="1200" i="1" dirty="0" smtClean="0">
                <a:latin typeface="Liberation Serif" pitchFamily="18" charset="0"/>
              </a:rPr>
              <a:t>Лауреаты </a:t>
            </a:r>
            <a:r>
              <a:rPr lang="ru-RU" sz="1200" i="1" dirty="0">
                <a:latin typeface="Liberation Serif" pitchFamily="18" charset="0"/>
              </a:rPr>
              <a:t>I степени:</a:t>
            </a:r>
            <a:r>
              <a:rPr lang="ru-RU" sz="1200" dirty="0">
                <a:latin typeface="Liberation Serif" pitchFamily="18" charset="0"/>
              </a:rPr>
              <a:t> коллективная работа </a:t>
            </a:r>
            <a:r>
              <a:rPr lang="ru-RU" sz="1200" dirty="0" smtClean="0">
                <a:latin typeface="Liberation Serif" pitchFamily="18" charset="0"/>
              </a:rPr>
              <a:t>старших воспитателей </a:t>
            </a:r>
            <a:r>
              <a:rPr lang="ru-RU" sz="1200" dirty="0" err="1" smtClean="0">
                <a:latin typeface="Liberation Serif" pitchFamily="18" charset="0"/>
              </a:rPr>
              <a:t>Кейль</a:t>
            </a:r>
            <a:r>
              <a:rPr lang="ru-RU" sz="1200" dirty="0" smtClean="0">
                <a:latin typeface="Liberation Serif" pitchFamily="18" charset="0"/>
              </a:rPr>
              <a:t> </a:t>
            </a:r>
            <a:r>
              <a:rPr lang="ru-RU" sz="1200" dirty="0">
                <a:latin typeface="Liberation Serif" pitchFamily="18" charset="0"/>
              </a:rPr>
              <a:t>Наталья </a:t>
            </a:r>
            <a:r>
              <a:rPr lang="ru-RU" sz="1200" dirty="0" smtClean="0">
                <a:latin typeface="Liberation Serif" pitchFamily="18" charset="0"/>
              </a:rPr>
              <a:t>Леонидовна (МАДОУ </a:t>
            </a:r>
            <a:r>
              <a:rPr lang="ru-RU" sz="1200" dirty="0">
                <a:latin typeface="Liberation Serif" pitchFamily="18" charset="0"/>
              </a:rPr>
              <a:t>«Детский сад № 13</a:t>
            </a:r>
            <a:r>
              <a:rPr lang="ru-RU" sz="1200" dirty="0" smtClean="0">
                <a:latin typeface="Liberation Serif" pitchFamily="18" charset="0"/>
              </a:rPr>
              <a:t>»), </a:t>
            </a:r>
            <a:r>
              <a:rPr lang="ru-RU" sz="1200" dirty="0">
                <a:latin typeface="Liberation Serif" pitchFamily="18" charset="0"/>
              </a:rPr>
              <a:t>Реутова Надежда </a:t>
            </a:r>
            <a:r>
              <a:rPr lang="ru-RU" sz="1200" dirty="0" smtClean="0">
                <a:latin typeface="Liberation Serif" pitchFamily="18" charset="0"/>
              </a:rPr>
              <a:t>Анатольевна (МБДОУ </a:t>
            </a:r>
            <a:r>
              <a:rPr lang="ru-RU" sz="1200" dirty="0">
                <a:latin typeface="Liberation Serif" pitchFamily="18" charset="0"/>
              </a:rPr>
              <a:t>«Детский сад № 22</a:t>
            </a:r>
            <a:r>
              <a:rPr lang="ru-RU" sz="1200" dirty="0" smtClean="0">
                <a:latin typeface="Liberation Serif" pitchFamily="18" charset="0"/>
              </a:rPr>
              <a:t>»), </a:t>
            </a:r>
            <a:r>
              <a:rPr lang="ru-RU" sz="1200" dirty="0">
                <a:latin typeface="Liberation Serif" pitchFamily="18" charset="0"/>
              </a:rPr>
              <a:t>Черепанова Ольга </a:t>
            </a:r>
            <a:r>
              <a:rPr lang="ru-RU" sz="1200" dirty="0" smtClean="0">
                <a:latin typeface="Liberation Serif" pitchFamily="18" charset="0"/>
              </a:rPr>
              <a:t>Александровна (МАДОУ </a:t>
            </a:r>
            <a:r>
              <a:rPr lang="ru-RU" sz="1200" dirty="0">
                <a:latin typeface="Liberation Serif" pitchFamily="18" charset="0"/>
              </a:rPr>
              <a:t>«Детский сад № 6</a:t>
            </a:r>
            <a:r>
              <a:rPr lang="ru-RU" sz="1200" dirty="0" smtClean="0">
                <a:latin typeface="Liberation Serif" pitchFamily="18" charset="0"/>
              </a:rPr>
              <a:t>»); Быкова </a:t>
            </a:r>
            <a:r>
              <a:rPr lang="ru-RU" sz="1200" dirty="0">
                <a:latin typeface="Liberation Serif" pitchFamily="18" charset="0"/>
              </a:rPr>
              <a:t>Анастасия Сергеевна, воспитатель </a:t>
            </a:r>
            <a:r>
              <a:rPr lang="ru-RU" sz="1200" dirty="0" smtClean="0">
                <a:latin typeface="Liberation Serif" pitchFamily="18" charset="0"/>
              </a:rPr>
              <a:t>(МБДОУ </a:t>
            </a:r>
            <a:r>
              <a:rPr lang="ru-RU" sz="1200" dirty="0">
                <a:latin typeface="Liberation Serif" pitchFamily="18" charset="0"/>
              </a:rPr>
              <a:t>«Детский сад № 22</a:t>
            </a:r>
            <a:r>
              <a:rPr lang="ru-RU" sz="1200" dirty="0" smtClean="0">
                <a:latin typeface="Liberation Serif" pitchFamily="18" charset="0"/>
              </a:rPr>
              <a:t>»). </a:t>
            </a:r>
          </a:p>
          <a:p>
            <a:pPr>
              <a:defRPr/>
            </a:pPr>
            <a:r>
              <a:rPr lang="ru-RU" sz="1200" dirty="0" smtClean="0">
                <a:latin typeface="Liberation Serif" pitchFamily="18" charset="0"/>
              </a:rPr>
              <a:t> </a:t>
            </a:r>
            <a:r>
              <a:rPr lang="ru-RU" sz="1200" i="1" dirty="0" smtClean="0">
                <a:latin typeface="Liberation Serif" pitchFamily="18" charset="0"/>
              </a:rPr>
              <a:t>Лауреаты </a:t>
            </a:r>
            <a:r>
              <a:rPr lang="ru-RU" sz="1200" i="1" dirty="0">
                <a:latin typeface="Liberation Serif" pitchFamily="18" charset="0"/>
              </a:rPr>
              <a:t>II степени: </a:t>
            </a:r>
            <a:r>
              <a:rPr lang="ru-RU" sz="1200" dirty="0" err="1">
                <a:latin typeface="Liberation Serif" pitchFamily="18" charset="0"/>
              </a:rPr>
              <a:t>Бачерикова</a:t>
            </a:r>
            <a:r>
              <a:rPr lang="ru-RU" sz="1200" dirty="0">
                <a:latin typeface="Liberation Serif" pitchFamily="18" charset="0"/>
              </a:rPr>
              <a:t> Анна Викторовна, учитель-логопед </a:t>
            </a:r>
            <a:r>
              <a:rPr lang="ru-RU" sz="1200" dirty="0" smtClean="0">
                <a:latin typeface="Liberation Serif" pitchFamily="18" charset="0"/>
              </a:rPr>
              <a:t>(МАДОУ </a:t>
            </a:r>
            <a:r>
              <a:rPr lang="ru-RU" sz="1200" dirty="0">
                <a:latin typeface="Liberation Serif" pitchFamily="18" charset="0"/>
              </a:rPr>
              <a:t>«Детский сад № 14</a:t>
            </a:r>
            <a:r>
              <a:rPr lang="ru-RU" sz="1200" dirty="0" smtClean="0">
                <a:latin typeface="Liberation Serif" pitchFamily="18" charset="0"/>
              </a:rPr>
              <a:t>»).</a:t>
            </a:r>
            <a:endParaRPr lang="ru-RU" sz="1200" dirty="0">
              <a:latin typeface="Liberation Serif" pitchFamily="18" charset="0"/>
            </a:endParaRPr>
          </a:p>
          <a:p>
            <a:pPr>
              <a:defRPr/>
            </a:pPr>
            <a:endParaRPr lang="ru-RU" sz="700" b="1" dirty="0">
              <a:latin typeface="Liberation Serif" panose="02020603050405020304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200" b="1" dirty="0">
                <a:latin typeface="Liberation Serif" pitchFamily="18" charset="0"/>
              </a:rPr>
              <a:t>Конкурс на присуждение премий лучшим учителям за достижения в педагогической деятельности в Свердловской области в 2025 году </a:t>
            </a:r>
            <a:r>
              <a:rPr lang="ru-RU" altLang="ru-RU" sz="1200" dirty="0">
                <a:latin typeface="Liberation Serif" pitchFamily="18" charset="0"/>
              </a:rPr>
              <a:t>                                                                                                                           Победитель – Кошелев Данил Анатольевич, учитель (физическая культура) МАОУ «Школа № 10»</a:t>
            </a:r>
            <a:endParaRPr lang="ru-RU" altLang="ru-RU" sz="900" dirty="0">
              <a:latin typeface="Liberation Serif" pitchFamily="18" charset="0"/>
            </a:endParaRPr>
          </a:p>
          <a:p>
            <a:pPr>
              <a:defRPr/>
            </a:pPr>
            <a:endParaRPr lang="ru-RU" sz="700" b="1" dirty="0" smtClean="0">
              <a:latin typeface="Liberation Serif" panose="02020603050405020304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200" b="1" dirty="0" smtClean="0">
                <a:latin typeface="Liberation Serif" panose="02020603050405020304" pitchFamily="18" charset="0"/>
                <a:cs typeface="Times New Roman" pitchFamily="18" charset="0"/>
              </a:rPr>
              <a:t>Городской </a:t>
            </a:r>
            <a:r>
              <a:rPr lang="ru-RU" sz="1200" b="1" dirty="0">
                <a:latin typeface="Liberation Serif" panose="02020603050405020304" pitchFamily="18" charset="0"/>
                <a:cs typeface="Times New Roman" pitchFamily="18" charset="0"/>
              </a:rPr>
              <a:t>конкурс </a:t>
            </a:r>
            <a:endParaRPr lang="ru-RU" sz="1200" b="1" dirty="0" smtClean="0">
              <a:latin typeface="Liberation Serif" panose="02020603050405020304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200" b="1" dirty="0" smtClean="0">
                <a:latin typeface="Liberation Serif" panose="02020603050405020304" pitchFamily="18" charset="0"/>
                <a:cs typeface="Times New Roman" pitchFamily="18" charset="0"/>
              </a:rPr>
              <a:t>«Учитель года» </a:t>
            </a:r>
          </a:p>
          <a:p>
            <a:pPr>
              <a:defRPr/>
            </a:pPr>
            <a:r>
              <a:rPr lang="ru-RU" sz="1200" b="1" dirty="0" smtClean="0">
                <a:latin typeface="Liberation Serif" panose="02020603050405020304" pitchFamily="18" charset="0"/>
                <a:cs typeface="Times New Roman" pitchFamily="18" charset="0"/>
              </a:rPr>
              <a:t>(</a:t>
            </a:r>
            <a:r>
              <a:rPr lang="ru-RU" sz="1200" b="1" dirty="0">
                <a:latin typeface="Liberation Serif" panose="02020603050405020304" pitchFamily="18" charset="0"/>
                <a:cs typeface="Times New Roman" pitchFamily="18" charset="0"/>
              </a:rPr>
              <a:t>среди </a:t>
            </a:r>
            <a:r>
              <a:rPr lang="ru-RU" sz="1200" b="1" dirty="0" smtClean="0">
                <a:latin typeface="Liberation Serif" panose="02020603050405020304" pitchFamily="18" charset="0"/>
                <a:cs typeface="Times New Roman" pitchFamily="18" charset="0"/>
              </a:rPr>
              <a:t>педагогов школ)</a:t>
            </a:r>
            <a:endParaRPr lang="ru-RU" sz="1200" b="1" dirty="0">
              <a:latin typeface="Liberation Serif" panose="02020603050405020304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200" dirty="0" smtClean="0">
                <a:latin typeface="Liberation Serif" panose="02020603050405020304" pitchFamily="18" charset="0"/>
                <a:cs typeface="Times New Roman" pitchFamily="18" charset="0"/>
              </a:rPr>
              <a:t>Абсолютный </a:t>
            </a:r>
            <a:r>
              <a:rPr lang="ru-RU" sz="1200" dirty="0">
                <a:latin typeface="Liberation Serif" panose="02020603050405020304" pitchFamily="18" charset="0"/>
                <a:cs typeface="Times New Roman" pitchFamily="18" charset="0"/>
              </a:rPr>
              <a:t>победитель – </a:t>
            </a:r>
            <a:endParaRPr lang="ru-RU" sz="1200" dirty="0" smtClean="0">
              <a:latin typeface="Liberation Serif" panose="02020603050405020304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200" dirty="0" err="1" smtClean="0">
                <a:latin typeface="Liberation Serif" panose="02020603050405020304" pitchFamily="18" charset="0"/>
                <a:cs typeface="Times New Roman" pitchFamily="18" charset="0"/>
              </a:rPr>
              <a:t>Дудырев</a:t>
            </a:r>
            <a:r>
              <a:rPr lang="ru-RU" sz="1200" dirty="0" smtClean="0">
                <a:latin typeface="Liberation Serif" panose="02020603050405020304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Liberation Serif" panose="02020603050405020304" pitchFamily="18" charset="0"/>
                <a:cs typeface="Times New Roman" pitchFamily="18" charset="0"/>
              </a:rPr>
              <a:t>Артем Сергеевич, </a:t>
            </a:r>
            <a:endParaRPr lang="ru-RU" sz="1200" dirty="0" smtClean="0">
              <a:latin typeface="Liberation Serif" panose="02020603050405020304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200" dirty="0" smtClean="0">
                <a:latin typeface="Liberation Serif" panose="02020603050405020304" pitchFamily="18" charset="0"/>
                <a:cs typeface="Times New Roman" pitchFamily="18" charset="0"/>
              </a:rPr>
              <a:t>учитель (</a:t>
            </a:r>
            <a:r>
              <a:rPr lang="ru-RU" sz="1200" dirty="0">
                <a:latin typeface="Liberation Serif" panose="02020603050405020304" pitchFamily="18" charset="0"/>
                <a:cs typeface="Times New Roman" pitchFamily="18" charset="0"/>
              </a:rPr>
              <a:t>физическая культура) </a:t>
            </a:r>
            <a:endParaRPr lang="ru-RU" sz="1200" dirty="0" smtClean="0">
              <a:latin typeface="Liberation Serif" panose="02020603050405020304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200" dirty="0" smtClean="0">
                <a:latin typeface="Liberation Serif" panose="02020603050405020304" pitchFamily="18" charset="0"/>
                <a:cs typeface="Times New Roman" pitchFamily="18" charset="0"/>
              </a:rPr>
              <a:t>МАОУ </a:t>
            </a:r>
            <a:r>
              <a:rPr lang="ru-RU" sz="1200" dirty="0">
                <a:latin typeface="Liberation Serif" panose="02020603050405020304" pitchFamily="18" charset="0"/>
                <a:cs typeface="Times New Roman" pitchFamily="18" charset="0"/>
              </a:rPr>
              <a:t>«Школа № 9</a:t>
            </a:r>
            <a:r>
              <a:rPr lang="ru-RU" sz="1200" dirty="0" smtClean="0">
                <a:latin typeface="Liberation Serif" panose="02020603050405020304" pitchFamily="18" charset="0"/>
                <a:cs typeface="Times New Roman" pitchFamily="18" charset="0"/>
              </a:rPr>
              <a:t>»</a:t>
            </a:r>
          </a:p>
          <a:p>
            <a:pPr>
              <a:defRPr/>
            </a:pPr>
            <a:endParaRPr lang="ru-RU" altLang="ru-RU" sz="900" b="1" dirty="0" smtClean="0">
              <a:latin typeface="Liberation Serif" pitchFamily="18" charset="0"/>
            </a:endParaRP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5219253" y="1625628"/>
            <a:ext cx="4105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C00000"/>
                </a:solidFill>
                <a:latin typeface="Liberation Serif" pitchFamily="18" charset="0"/>
              </a:rPr>
              <a:t>Учащиеся - обладатели премии Губернатора Свердловской области</a:t>
            </a:r>
          </a:p>
        </p:txBody>
      </p:sp>
      <p:sp>
        <p:nvSpPr>
          <p:cNvPr id="15" name="TextBox 28"/>
          <p:cNvSpPr txBox="1">
            <a:spLocks noChangeArrowheads="1"/>
          </p:cNvSpPr>
          <p:nvPr/>
        </p:nvSpPr>
        <p:spPr bwMode="auto">
          <a:xfrm>
            <a:off x="5698108" y="2100912"/>
            <a:ext cx="3554412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fontAlgn="base"/>
            <a:r>
              <a:rPr lang="ru-RU" altLang="ru-RU" sz="1200" dirty="0">
                <a:latin typeface="Liberation Serif" pitchFamily="18" charset="0"/>
              </a:rPr>
              <a:t>2022 год</a:t>
            </a:r>
            <a:r>
              <a:rPr lang="ru-RU" sz="1200" dirty="0">
                <a:latin typeface="Liberation Serif" panose="02020603050405020304" pitchFamily="18" charset="0"/>
              </a:rPr>
              <a:t>   </a:t>
            </a:r>
            <a:r>
              <a:rPr lang="ru-RU" sz="1200" dirty="0" err="1">
                <a:latin typeface="Liberation Serif" panose="02020603050405020304" pitchFamily="18" charset="0"/>
              </a:rPr>
              <a:t>Деринг</a:t>
            </a:r>
            <a:r>
              <a:rPr lang="ru-RU" sz="1200" dirty="0">
                <a:latin typeface="Liberation Serif" panose="02020603050405020304" pitchFamily="18" charset="0"/>
              </a:rPr>
              <a:t> Дарья, ОУ № 10, </a:t>
            </a:r>
          </a:p>
          <a:p>
            <a:pPr fontAlgn="base"/>
            <a:r>
              <a:rPr lang="ru-RU" sz="1200" dirty="0">
                <a:latin typeface="Liberation Serif" panose="02020603050405020304" pitchFamily="18" charset="0"/>
              </a:rPr>
              <a:t>                  Кузнецова Светлана, ОУ № 13,</a:t>
            </a:r>
          </a:p>
          <a:p>
            <a:pPr fontAlgn="base"/>
            <a:r>
              <a:rPr lang="ru-RU" sz="1200" dirty="0"/>
              <a:t>                  Ильин Максим, ОУ № 13,</a:t>
            </a:r>
          </a:p>
          <a:p>
            <a:pPr fontAlgn="base"/>
            <a:r>
              <a:rPr lang="ru-RU" sz="1200" dirty="0"/>
              <a:t>                  Киселев Кирилл, ОУ № 13,</a:t>
            </a:r>
          </a:p>
          <a:p>
            <a:pPr fontAlgn="base"/>
            <a:r>
              <a:rPr lang="ru-RU" sz="1200" dirty="0"/>
              <a:t>                  Кривоногов Дмитрий, ОУ № 18</a:t>
            </a:r>
          </a:p>
          <a:p>
            <a:pPr lvl="0" fontAlgn="base"/>
            <a:r>
              <a:rPr lang="ru-RU" sz="1200" dirty="0">
                <a:latin typeface="Liberation Serif" panose="02020603050405020304" pitchFamily="18" charset="0"/>
              </a:rPr>
              <a:t>2023 год   </a:t>
            </a:r>
            <a:r>
              <a:rPr lang="ru-RU" sz="1200" dirty="0">
                <a:latin typeface="Liberation Serif" pitchFamily="18" charset="0"/>
                <a:ea typeface="Calibri" pitchFamily="34" charset="0"/>
                <a:cs typeface="Calibri" pitchFamily="34" charset="0"/>
              </a:rPr>
              <a:t>Дреева Екатерина, ОУ № 10,</a:t>
            </a:r>
          </a:p>
          <a:p>
            <a:pPr lvl="0" fontAlgn="base"/>
            <a:r>
              <a:rPr lang="ru-RU" sz="1200" dirty="0">
                <a:latin typeface="Liberation Serif" pitchFamily="18" charset="0"/>
                <a:ea typeface="Calibri" pitchFamily="34" charset="0"/>
                <a:cs typeface="Calibri" pitchFamily="34" charset="0"/>
              </a:rPr>
              <a:t>                  </a:t>
            </a:r>
            <a:r>
              <a:rPr lang="ru-RU" sz="1200" dirty="0" err="1">
                <a:latin typeface="Liberation Serif" pitchFamily="18" charset="0"/>
                <a:ea typeface="Calibri" pitchFamily="34" charset="0"/>
                <a:cs typeface="Calibri" pitchFamily="34" charset="0"/>
              </a:rPr>
              <a:t>Удинцев</a:t>
            </a:r>
            <a:r>
              <a:rPr lang="ru-RU" sz="1200" dirty="0">
                <a:latin typeface="Liberation Serif" pitchFamily="18" charset="0"/>
                <a:ea typeface="Calibri" pitchFamily="34" charset="0"/>
                <a:cs typeface="Calibri" pitchFamily="34" charset="0"/>
              </a:rPr>
              <a:t> Олег, ОУ № 13,</a:t>
            </a:r>
          </a:p>
          <a:p>
            <a:pPr fontAlgn="base"/>
            <a:r>
              <a:rPr lang="ru-RU" sz="1200" dirty="0">
                <a:latin typeface="Liberation Serif" pitchFamily="18" charset="0"/>
                <a:ea typeface="Calibri" pitchFamily="34" charset="0"/>
                <a:cs typeface="Calibri" pitchFamily="34" charset="0"/>
              </a:rPr>
              <a:t>                  Кузнецова Светлана, ОУ № 13,</a:t>
            </a:r>
          </a:p>
          <a:p>
            <a:pPr lvl="0" fontAlgn="base"/>
            <a:r>
              <a:rPr lang="ru-RU" sz="1200" dirty="0">
                <a:latin typeface="Liberation Serif" pitchFamily="18" charset="0"/>
                <a:ea typeface="Calibri" pitchFamily="34" charset="0"/>
                <a:cs typeface="Calibri" pitchFamily="34" charset="0"/>
              </a:rPr>
              <a:t>                  </a:t>
            </a:r>
            <a:r>
              <a:rPr lang="ru-RU" sz="1200" dirty="0" err="1">
                <a:latin typeface="Liberation Serif" pitchFamily="18" charset="0"/>
                <a:ea typeface="Calibri" pitchFamily="34" charset="0"/>
                <a:cs typeface="Calibri" pitchFamily="34" charset="0"/>
              </a:rPr>
              <a:t>Кофанов</a:t>
            </a:r>
            <a:r>
              <a:rPr lang="ru-RU" sz="1200" dirty="0">
                <a:latin typeface="Liberation Serif" pitchFamily="18" charset="0"/>
                <a:ea typeface="Calibri" pitchFamily="34" charset="0"/>
                <a:cs typeface="Calibri" pitchFamily="34" charset="0"/>
              </a:rPr>
              <a:t> Роман, ОУ № 13</a:t>
            </a:r>
          </a:p>
          <a:p>
            <a:pPr fontAlgn="base"/>
            <a:r>
              <a:rPr lang="ru-RU" sz="1200" dirty="0">
                <a:latin typeface="Liberation Serif" panose="02020603050405020304" pitchFamily="18" charset="0"/>
              </a:rPr>
              <a:t>2024 год   </a:t>
            </a:r>
            <a:r>
              <a:rPr lang="ru-RU" sz="1200" dirty="0" err="1">
                <a:latin typeface="Liberation Serif" panose="02020603050405020304" pitchFamily="18" charset="0"/>
              </a:rPr>
              <a:t>Вольский</a:t>
            </a:r>
            <a:r>
              <a:rPr lang="ru-RU" sz="1200" dirty="0">
                <a:latin typeface="Liberation Serif" panose="02020603050405020304" pitchFamily="18" charset="0"/>
              </a:rPr>
              <a:t> Виталий, ОУ № 8,</a:t>
            </a:r>
          </a:p>
          <a:p>
            <a:pPr fontAlgn="base"/>
            <a:r>
              <a:rPr lang="ru-RU" sz="1200" dirty="0">
                <a:latin typeface="Liberation Serif" panose="02020603050405020304" pitchFamily="18" charset="0"/>
              </a:rPr>
              <a:t>                  Ветлугина Дарья, ОУ № 8,</a:t>
            </a:r>
          </a:p>
          <a:p>
            <a:pPr fontAlgn="base"/>
            <a:r>
              <a:rPr lang="ru-RU" sz="1200" dirty="0">
                <a:latin typeface="Liberation Serif" panose="02020603050405020304" pitchFamily="18" charset="0"/>
              </a:rPr>
              <a:t>                  Томилов Вадим, ОУ № 10</a:t>
            </a:r>
          </a:p>
          <a:p>
            <a:pPr fontAlgn="base"/>
            <a:r>
              <a:rPr lang="ru-RU" sz="1200" dirty="0">
                <a:latin typeface="Liberation Serif" panose="02020603050405020304" pitchFamily="18" charset="0"/>
              </a:rPr>
              <a:t>                  </a:t>
            </a:r>
            <a:r>
              <a:rPr lang="ru-RU" sz="1200" dirty="0" err="1">
                <a:latin typeface="Liberation Serif" panose="02020603050405020304" pitchFamily="18" charset="0"/>
              </a:rPr>
              <a:t>Медведков</a:t>
            </a:r>
            <a:r>
              <a:rPr lang="ru-RU" sz="1200" dirty="0">
                <a:latin typeface="Liberation Serif" panose="02020603050405020304" pitchFamily="18" charset="0"/>
              </a:rPr>
              <a:t> Данил, ОУ 13</a:t>
            </a:r>
          </a:p>
          <a:p>
            <a:pPr fontAlgn="base"/>
            <a:r>
              <a:rPr lang="ru-RU" sz="1200" dirty="0">
                <a:latin typeface="Liberation Serif" panose="02020603050405020304" pitchFamily="18" charset="0"/>
              </a:rPr>
              <a:t>2025 год   Щербакова Варвара, ОУ № 8,</a:t>
            </a:r>
          </a:p>
          <a:p>
            <a:pPr fontAlgn="base"/>
            <a:r>
              <a:rPr lang="ru-RU" sz="1200" dirty="0">
                <a:latin typeface="Liberation Serif" panose="02020603050405020304" pitchFamily="18" charset="0"/>
              </a:rPr>
              <a:t>                  Филинкова Надежда, ОУ № 9</a:t>
            </a:r>
          </a:p>
          <a:p>
            <a:pPr fontAlgn="base"/>
            <a:r>
              <a:rPr lang="ru-RU" sz="1200" dirty="0">
                <a:latin typeface="Liberation Serif" panose="02020603050405020304" pitchFamily="18" charset="0"/>
              </a:rPr>
              <a:t>                  Клепикова Виктория, ОУ № 13,</a:t>
            </a:r>
          </a:p>
          <a:p>
            <a:pPr fontAlgn="base"/>
            <a:r>
              <a:rPr lang="ru-RU" sz="1200" dirty="0">
                <a:latin typeface="Liberation Serif" panose="02020603050405020304" pitchFamily="18" charset="0"/>
              </a:rPr>
              <a:t>                  </a:t>
            </a:r>
            <a:r>
              <a:rPr lang="ru-RU" sz="1200" dirty="0" err="1">
                <a:latin typeface="Liberation Serif" panose="02020603050405020304" pitchFamily="18" charset="0"/>
              </a:rPr>
              <a:t>Медведков</a:t>
            </a:r>
            <a:r>
              <a:rPr lang="ru-RU" sz="1200" dirty="0">
                <a:latin typeface="Liberation Serif" panose="02020603050405020304" pitchFamily="18" charset="0"/>
              </a:rPr>
              <a:t> Данил, ОУ 13</a:t>
            </a: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5458019" y="5229200"/>
            <a:ext cx="367240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1600" b="1" dirty="0" smtClean="0">
                <a:solidFill>
                  <a:srgbClr val="C00000"/>
                </a:solidFill>
                <a:latin typeface="Liberation Serif" pitchFamily="18" charset="0"/>
              </a:rPr>
              <a:t>Педагоги </a:t>
            </a:r>
            <a:r>
              <a:rPr lang="ru-RU" altLang="ru-RU" sz="1600" b="1" dirty="0">
                <a:solidFill>
                  <a:srgbClr val="C00000"/>
                </a:solidFill>
                <a:latin typeface="Liberation Serif" pitchFamily="18" charset="0"/>
              </a:rPr>
              <a:t>- обладатели премии Губернатора Свердловской области</a:t>
            </a:r>
          </a:p>
        </p:txBody>
      </p:sp>
      <p:pic>
        <p:nvPicPr>
          <p:cNvPr id="2" name="Picture 2" descr="D:\перенос\с\Мои документы\6. Учитель года, Пед. дебют, Учительница первая моя, Образ. подкаст\2025-2026 учебный год\Фото. Финал Учитель года\011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" t="17600" r="2796"/>
          <a:stretch/>
        </p:blipFill>
        <p:spPr bwMode="auto">
          <a:xfrm>
            <a:off x="2411760" y="4781125"/>
            <a:ext cx="2854300" cy="167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28"/>
          <p:cNvSpPr txBox="1">
            <a:spLocks noChangeArrowheads="1"/>
          </p:cNvSpPr>
          <p:nvPr/>
        </p:nvSpPr>
        <p:spPr bwMode="auto">
          <a:xfrm>
            <a:off x="5227016" y="5733256"/>
            <a:ext cx="390341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lvl="0" fontAlgn="base"/>
            <a:r>
              <a:rPr lang="ru-RU" sz="1200" dirty="0" smtClean="0">
                <a:latin typeface="Liberation Serif" panose="02020603050405020304" pitchFamily="18" charset="0"/>
              </a:rPr>
              <a:t>2025 год   </a:t>
            </a:r>
            <a:r>
              <a:rPr lang="ru-RU" sz="1200" dirty="0" err="1" smtClean="0">
                <a:latin typeface="Liberation Serif" pitchFamily="18" charset="0"/>
                <a:ea typeface="Calibri" pitchFamily="34" charset="0"/>
                <a:cs typeface="Calibri" pitchFamily="34" charset="0"/>
              </a:rPr>
              <a:t>Курмачев</a:t>
            </a:r>
            <a:r>
              <a:rPr lang="ru-RU" sz="1200" dirty="0" smtClean="0">
                <a:latin typeface="Liberation Serif" pitchFamily="18" charset="0"/>
                <a:ea typeface="Calibri" pitchFamily="34" charset="0"/>
                <a:cs typeface="Calibri" pitchFamily="34" charset="0"/>
              </a:rPr>
              <a:t> Александр Владимирович, </a:t>
            </a:r>
            <a:r>
              <a:rPr lang="ru-RU" sz="1200" dirty="0">
                <a:latin typeface="Liberation Serif" pitchFamily="18" charset="0"/>
                <a:ea typeface="Calibri" pitchFamily="34" charset="0"/>
                <a:cs typeface="Calibri" pitchFamily="34" charset="0"/>
              </a:rPr>
              <a:t>ОУ № 8</a:t>
            </a:r>
            <a:endParaRPr lang="ru-RU" sz="1200" dirty="0" smtClean="0">
              <a:latin typeface="Liberation Serif" pitchFamily="18" charset="0"/>
              <a:ea typeface="Calibri" pitchFamily="34" charset="0"/>
              <a:cs typeface="Calibri" pitchFamily="34" charset="0"/>
            </a:endParaRPr>
          </a:p>
          <a:p>
            <a:pPr fontAlgn="base"/>
            <a:r>
              <a:rPr lang="ru-RU" sz="1200" dirty="0">
                <a:latin typeface="Liberation Serif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1200" dirty="0" smtClean="0">
                <a:latin typeface="Liberation Serif" pitchFamily="18" charset="0"/>
                <a:ea typeface="Calibri" pitchFamily="34" charset="0"/>
                <a:cs typeface="Calibri" pitchFamily="34" charset="0"/>
              </a:rPr>
              <a:t>                 </a:t>
            </a:r>
            <a:r>
              <a:rPr lang="ru-RU" sz="1200" dirty="0" err="1" smtClean="0">
                <a:latin typeface="Liberation Serif" pitchFamily="18" charset="0"/>
                <a:ea typeface="Calibri" pitchFamily="34" charset="0"/>
                <a:cs typeface="Calibri" pitchFamily="34" charset="0"/>
              </a:rPr>
              <a:t>Дудырев</a:t>
            </a:r>
            <a:r>
              <a:rPr lang="ru-RU" sz="1200" dirty="0" smtClean="0">
                <a:latin typeface="Liberation Serif" pitchFamily="18" charset="0"/>
                <a:ea typeface="Calibri" pitchFamily="34" charset="0"/>
                <a:cs typeface="Calibri" pitchFamily="34" charset="0"/>
              </a:rPr>
              <a:t> Артем Сергеевич, </a:t>
            </a:r>
            <a:r>
              <a:rPr lang="ru-RU" sz="1200" dirty="0">
                <a:latin typeface="Liberation Serif" pitchFamily="18" charset="0"/>
                <a:ea typeface="Calibri" pitchFamily="34" charset="0"/>
                <a:cs typeface="Calibri" pitchFamily="34" charset="0"/>
              </a:rPr>
              <a:t>ОУ № </a:t>
            </a:r>
            <a:r>
              <a:rPr lang="ru-RU" sz="1200" dirty="0" smtClean="0">
                <a:latin typeface="Liberation Serif" pitchFamily="18" charset="0"/>
                <a:ea typeface="Calibri" pitchFamily="34" charset="0"/>
                <a:cs typeface="Calibri" pitchFamily="34" charset="0"/>
              </a:rPr>
              <a:t>9,</a:t>
            </a:r>
            <a:endParaRPr lang="ru-RU" sz="1200" dirty="0">
              <a:latin typeface="Liberation Serif" pitchFamily="18" charset="0"/>
              <a:ea typeface="Calibri" pitchFamily="34" charset="0"/>
              <a:cs typeface="Calibri" pitchFamily="34" charset="0"/>
            </a:endParaRPr>
          </a:p>
          <a:p>
            <a:pPr lvl="0" fontAlgn="base"/>
            <a:r>
              <a:rPr lang="ru-RU" sz="1200" dirty="0">
                <a:latin typeface="Liberation Serif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1200" dirty="0" smtClean="0">
                <a:latin typeface="Liberation Serif" pitchFamily="18" charset="0"/>
                <a:ea typeface="Calibri" pitchFamily="34" charset="0"/>
                <a:cs typeface="Calibri" pitchFamily="34" charset="0"/>
              </a:rPr>
              <a:t>                 Толмачев </a:t>
            </a:r>
            <a:r>
              <a:rPr lang="ru-RU" sz="1200" dirty="0">
                <a:latin typeface="Liberation Serif" pitchFamily="18" charset="0"/>
                <a:ea typeface="Calibri" pitchFamily="34" charset="0"/>
                <a:cs typeface="Calibri" pitchFamily="34" charset="0"/>
              </a:rPr>
              <a:t>Владислав </a:t>
            </a:r>
            <a:r>
              <a:rPr lang="ru-RU" sz="1200" dirty="0" smtClean="0">
                <a:latin typeface="Liberation Serif" pitchFamily="18" charset="0"/>
                <a:ea typeface="Calibri" pitchFamily="34" charset="0"/>
                <a:cs typeface="Calibri" pitchFamily="34" charset="0"/>
              </a:rPr>
              <a:t>Григорьевич, ОУ № 13 </a:t>
            </a:r>
          </a:p>
          <a:p>
            <a:pPr lvl="0" fontAlgn="base"/>
            <a:r>
              <a:rPr lang="ru-RU" sz="1200" dirty="0">
                <a:latin typeface="Liberation Serif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1200" dirty="0" smtClean="0">
                <a:latin typeface="Liberation Serif" pitchFamily="18" charset="0"/>
                <a:ea typeface="Calibri" pitchFamily="34" charset="0"/>
                <a:cs typeface="Calibri" pitchFamily="34" charset="0"/>
              </a:rPr>
              <a:t>                 </a:t>
            </a:r>
            <a:r>
              <a:rPr lang="ru-RU" sz="1200" dirty="0" err="1" smtClean="0">
                <a:latin typeface="Liberation Serif" pitchFamily="18" charset="0"/>
                <a:ea typeface="Calibri" pitchFamily="34" charset="0"/>
                <a:cs typeface="Calibri" pitchFamily="34" charset="0"/>
              </a:rPr>
              <a:t>Шушарин</a:t>
            </a:r>
            <a:r>
              <a:rPr lang="ru-RU" sz="1200" dirty="0" smtClean="0">
                <a:latin typeface="Liberation Serif" pitchFamily="18" charset="0"/>
                <a:ea typeface="Calibri" pitchFamily="34" charset="0"/>
                <a:cs typeface="Calibri" pitchFamily="34" charset="0"/>
              </a:rPr>
              <a:t> Владимир Валентинович, ОУ № 13                                   </a:t>
            </a:r>
            <a:endParaRPr lang="ru-RU" sz="1200" dirty="0">
              <a:latin typeface="Liberation Serif" pitchFamily="18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3" name="Rectangle 7">
            <a:extLst/>
          </p:cNvPr>
          <p:cNvSpPr>
            <a:spLocks noChangeArrowheads="1"/>
          </p:cNvSpPr>
          <p:nvPr/>
        </p:nvSpPr>
        <p:spPr bwMode="auto">
          <a:xfrm>
            <a:off x="323850" y="3068638"/>
            <a:ext cx="842486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90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endParaRPr lang="ru-RU" sz="15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2292" name="Picture 4" descr="irbit_city_c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475"/>
            <a:ext cx="814388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7"/>
          <p:cNvSpPr txBox="1">
            <a:spLocks noChangeArrowheads="1"/>
          </p:cNvSpPr>
          <p:nvPr/>
        </p:nvSpPr>
        <p:spPr bwMode="auto">
          <a:xfrm>
            <a:off x="1258888" y="142875"/>
            <a:ext cx="5741987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b="1" dirty="0">
                <a:solidFill>
                  <a:srgbClr val="0000FF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Организация отдыха детей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b="1" dirty="0">
                <a:solidFill>
                  <a:srgbClr val="0000FF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и их оздоровления</a:t>
            </a:r>
          </a:p>
        </p:txBody>
      </p:sp>
      <p:pic>
        <p:nvPicPr>
          <p:cNvPr id="12296" name="Picture 70" descr="D:\Desktop\Упр._образ._лого_fin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98450"/>
            <a:ext cx="1908175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23"/>
          <p:cNvSpPr txBox="1">
            <a:spLocks noChangeArrowheads="1"/>
          </p:cNvSpPr>
          <p:nvPr/>
        </p:nvSpPr>
        <p:spPr bwMode="auto">
          <a:xfrm>
            <a:off x="1331640" y="1086090"/>
            <a:ext cx="524033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" eaLnBrk="1" hangingPunct="1"/>
            <a:r>
              <a:rPr lang="ru-RU" altLang="ru-RU" sz="1300" dirty="0">
                <a:latin typeface="Liberation Serif" pitchFamily="18" charset="0"/>
              </a:rPr>
              <a:t>Эффективная организация отдыха детей и их оздоровления, развитие системы внеурочной, сезонной занятости несовершеннолетних в Городском округе «город Ирбит» Свердловской области является одной из наиболее актуальных задач.</a:t>
            </a:r>
          </a:p>
        </p:txBody>
      </p:sp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107950" y="1906588"/>
            <a:ext cx="4248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C00000"/>
                </a:solidFill>
                <a:latin typeface="Liberation Serif" pitchFamily="18" charset="0"/>
              </a:rPr>
              <a:t>Финансирование  оздоровительной </a:t>
            </a:r>
            <a:r>
              <a:rPr lang="ru-RU" altLang="ru-RU" sz="1400" b="1" dirty="0" smtClean="0">
                <a:solidFill>
                  <a:srgbClr val="C00000"/>
                </a:solidFill>
                <a:latin typeface="Liberation Serif" pitchFamily="18" charset="0"/>
              </a:rPr>
              <a:t>кампании (</a:t>
            </a:r>
            <a:r>
              <a:rPr lang="ru-RU" altLang="ru-RU" sz="1400" b="1" dirty="0" err="1" smtClean="0">
                <a:solidFill>
                  <a:srgbClr val="C00000"/>
                </a:solidFill>
                <a:latin typeface="Liberation Serif" pitchFamily="18" charset="0"/>
              </a:rPr>
              <a:t>тыс.руб</a:t>
            </a:r>
            <a:r>
              <a:rPr lang="ru-RU" altLang="ru-RU" sz="1400" b="1" dirty="0" smtClean="0">
                <a:solidFill>
                  <a:srgbClr val="C00000"/>
                </a:solidFill>
                <a:latin typeface="Liberation Serif" pitchFamily="18" charset="0"/>
              </a:rPr>
              <a:t>.)</a:t>
            </a:r>
            <a:endParaRPr lang="ru-RU" altLang="ru-RU" sz="1400" b="1" dirty="0">
              <a:solidFill>
                <a:srgbClr val="C00000"/>
              </a:solidFill>
              <a:latin typeface="Liberation Serif" pitchFamily="18" charset="0"/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179388" y="4634904"/>
            <a:ext cx="50403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0000CC"/>
                </a:solidFill>
                <a:latin typeface="Liberation Serif" pitchFamily="18" charset="0"/>
              </a:rPr>
              <a:t>Развитие материально-технической базы </a:t>
            </a:r>
          </a:p>
          <a:p>
            <a:pPr algn="ctr" eaLnBrk="1" hangingPunct="1"/>
            <a:r>
              <a:rPr lang="ru-RU" altLang="ru-RU" sz="1400" b="1" dirty="0">
                <a:solidFill>
                  <a:srgbClr val="0000CC"/>
                </a:solidFill>
                <a:latin typeface="Liberation Serif" pitchFamily="18" charset="0"/>
              </a:rPr>
              <a:t>муниципального загородного лагеря (</a:t>
            </a:r>
            <a:r>
              <a:rPr lang="ru-RU" altLang="ru-RU" sz="1400" b="1" dirty="0" err="1">
                <a:solidFill>
                  <a:srgbClr val="0000CC"/>
                </a:solidFill>
                <a:latin typeface="Liberation Serif" pitchFamily="18" charset="0"/>
              </a:rPr>
              <a:t>тыс.руб</a:t>
            </a:r>
            <a:r>
              <a:rPr lang="ru-RU" altLang="ru-RU" sz="1400" b="1" dirty="0">
                <a:solidFill>
                  <a:srgbClr val="0000CC"/>
                </a:solidFill>
                <a:latin typeface="Liberation Serif" pitchFamily="18" charset="0"/>
              </a:rPr>
              <a:t>.)</a:t>
            </a:r>
          </a:p>
        </p:txBody>
      </p:sp>
      <p:pic>
        <p:nvPicPr>
          <p:cNvPr id="1032" name="Picture 8" descr="https://irbitsalut.ru/uploadedFiles/images/2022/6_smena_novosti/LJmZD7R46jCOhkeNT-ozNivs2h82Oet-_tHep0L3Z9FzanW1Ddl_0AXwCN7CzWHUKWJ-SJh013IPG6CbHEkhJlMb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3" t="30861" r="6323" b="12055"/>
          <a:stretch/>
        </p:blipFill>
        <p:spPr bwMode="auto">
          <a:xfrm>
            <a:off x="6406058" y="5111427"/>
            <a:ext cx="2607793" cy="162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4354513" y="1772816"/>
            <a:ext cx="4897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C00000"/>
                </a:solidFill>
                <a:latin typeface="Liberation Serif" pitchFamily="18" charset="0"/>
              </a:rPr>
              <a:t>Основные формы </a:t>
            </a:r>
          </a:p>
          <a:p>
            <a:pPr algn="ctr" eaLnBrk="1" hangingPunct="1"/>
            <a:r>
              <a:rPr lang="ru-RU" altLang="ru-RU" sz="1400" b="1" dirty="0">
                <a:solidFill>
                  <a:srgbClr val="C00000"/>
                </a:solidFill>
                <a:latin typeface="Liberation Serif" pitchFamily="18" charset="0"/>
              </a:rPr>
              <a:t>организации отдыха и оздоровления детей</a:t>
            </a: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5582524"/>
              </p:ext>
            </p:extLst>
          </p:nvPr>
        </p:nvGraphicFramePr>
        <p:xfrm>
          <a:off x="179388" y="2341249"/>
          <a:ext cx="4385856" cy="1942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33476" y="4221088"/>
            <a:ext cx="15680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Областной бюджет</a:t>
            </a:r>
            <a:endParaRPr lang="ru-RU" sz="11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493136" y="4221088"/>
            <a:ext cx="14478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Местный бюджет</a:t>
            </a:r>
            <a:endParaRPr lang="ru-RU" sz="1100" b="1" dirty="0"/>
          </a:p>
        </p:txBody>
      </p:sp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7834945"/>
              </p:ext>
            </p:extLst>
          </p:nvPr>
        </p:nvGraphicFramePr>
        <p:xfrm>
          <a:off x="4733925" y="2310139"/>
          <a:ext cx="3942531" cy="2172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980658"/>
              </p:ext>
            </p:extLst>
          </p:nvPr>
        </p:nvGraphicFramePr>
        <p:xfrm>
          <a:off x="323850" y="5373216"/>
          <a:ext cx="5888864" cy="1008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9250"/>
                <a:gridCol w="961848"/>
                <a:gridCol w="1040366"/>
                <a:gridCol w="912774"/>
                <a:gridCol w="814626"/>
              </a:tblGrid>
              <a:tr h="25202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Уровень бюджета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2022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2023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2024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2025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/>
                      </a:endParaRPr>
                    </a:p>
                  </a:txBody>
                  <a:tcPr marL="9525" marR="9525" marT="9525" marB="0" anchor="ctr"/>
                </a:tc>
              </a:tr>
              <a:tr h="25202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Местный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16 637,30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54 022,51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42 738,15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81 073,55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5202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>
                          <a:effectLst/>
                        </a:rPr>
                        <a:t>Областной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Liberation Serif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1 693,96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21 126,72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8 638,10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5202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ВСЕГО по годам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18 331,27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75 149,23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51 376,25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81 073,55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7118284"/>
      </p:ext>
    </p:extLst>
  </p:cSld>
  <p:clrMapOvr>
    <a:masterClrMapping/>
  </p:clrMapOvr>
  <p:transition>
    <p:comb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1835150" y="438150"/>
            <a:ext cx="547315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00FF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Деятельность </a:t>
            </a:r>
          </a:p>
          <a:p>
            <a:pPr algn="ctr"/>
            <a:r>
              <a:rPr lang="ru-RU" altLang="ru-RU" sz="2400" b="1" dirty="0">
                <a:solidFill>
                  <a:srgbClr val="0000FF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МАОУ ДО «Спортивная школа»</a:t>
            </a:r>
            <a:r>
              <a:rPr lang="ru-RU" altLang="ru-RU" sz="2400" b="1" dirty="0">
                <a:solidFill>
                  <a:srgbClr val="0000FF"/>
                </a:solidFill>
                <a:latin typeface="Liberation Serif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4" descr="irbit_city_c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4474"/>
            <a:ext cx="814388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user7\Desktop\МЕДИА\ФОТО\эмблема нова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882" y="1628800"/>
            <a:ext cx="769598" cy="122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1"/>
          <p:cNvSpPr txBox="1">
            <a:spLocks/>
          </p:cNvSpPr>
          <p:nvPr/>
        </p:nvSpPr>
        <p:spPr bwMode="auto">
          <a:xfrm>
            <a:off x="179512" y="1487033"/>
            <a:ext cx="8372682" cy="4892586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o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+mn-lt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o"/>
              <a:defRPr sz="2300">
                <a:solidFill>
                  <a:schemeClr val="tx1"/>
                </a:solidFill>
                <a:latin typeface="+mn-lt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511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0083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655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9227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09728" indent="0">
              <a:buNone/>
              <a:defRPr/>
            </a:pPr>
            <a:r>
              <a:rPr lang="ru-RU" sz="1900" dirty="0">
                <a:latin typeface="Liberation Serif" pitchFamily="18" charset="0"/>
                <a:cs typeface="Times New Roman" pitchFamily="18" charset="0"/>
              </a:rPr>
              <a:t>    </a:t>
            </a:r>
            <a:r>
              <a:rPr lang="ru-RU" sz="2400" b="1" dirty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Результаты участия в соревнованиях за </a:t>
            </a:r>
            <a:r>
              <a:rPr lang="ru-RU" sz="2400" b="1" dirty="0" smtClean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2025 </a:t>
            </a:r>
            <a:r>
              <a:rPr lang="ru-RU" sz="2400" b="1" dirty="0">
                <a:solidFill>
                  <a:srgbClr val="C00000"/>
                </a:solidFill>
                <a:latin typeface="Liberation Serif" pitchFamily="18" charset="0"/>
                <a:cs typeface="Times New Roman" pitchFamily="18" charset="0"/>
              </a:rPr>
              <a:t>год:</a:t>
            </a:r>
          </a:p>
          <a:p>
            <a:pPr marL="109728" indent="0">
              <a:buNone/>
              <a:defRPr/>
            </a:pPr>
            <a:r>
              <a:rPr lang="ru-RU" sz="1900" dirty="0" smtClean="0">
                <a:latin typeface="Liberation Serif" pitchFamily="18" charset="0"/>
                <a:cs typeface="Times New Roman" pitchFamily="18" charset="0"/>
              </a:rPr>
              <a:t>•  Чемпионат </a:t>
            </a:r>
            <a:r>
              <a:rPr lang="ru-RU" sz="1900" dirty="0">
                <a:latin typeface="Liberation Serif" pitchFamily="18" charset="0"/>
                <a:cs typeface="Times New Roman" pitchFamily="18" charset="0"/>
              </a:rPr>
              <a:t>и Первенство России, Всероссийские соревнования, Кубок России – 22 победителя и призера.</a:t>
            </a:r>
          </a:p>
          <a:p>
            <a:pPr marL="109728" indent="0">
              <a:buNone/>
              <a:defRPr/>
            </a:pPr>
            <a:r>
              <a:rPr lang="ru-RU" sz="1900" dirty="0" smtClean="0">
                <a:latin typeface="Liberation Serif" pitchFamily="18" charset="0"/>
                <a:cs typeface="Times New Roman" pitchFamily="18" charset="0"/>
              </a:rPr>
              <a:t>•  Первенства </a:t>
            </a:r>
            <a:r>
              <a:rPr lang="ru-RU" sz="1900" dirty="0">
                <a:latin typeface="Liberation Serif" pitchFamily="18" charset="0"/>
                <a:cs typeface="Times New Roman" pitchFamily="18" charset="0"/>
              </a:rPr>
              <a:t>Уральского федерального округа – 16 победителей и призеров.</a:t>
            </a:r>
          </a:p>
          <a:p>
            <a:pPr marL="109728" indent="0">
              <a:buNone/>
              <a:defRPr/>
            </a:pPr>
            <a:r>
              <a:rPr lang="ru-RU" sz="1900" dirty="0" smtClean="0">
                <a:latin typeface="Liberation Serif" pitchFamily="18" charset="0"/>
                <a:cs typeface="Times New Roman" pitchFamily="18" charset="0"/>
              </a:rPr>
              <a:t>•  Учащиеся</a:t>
            </a:r>
            <a:r>
              <a:rPr lang="ru-RU" sz="1900" dirty="0">
                <a:latin typeface="Liberation Serif" pitchFamily="18" charset="0"/>
                <a:cs typeface="Times New Roman" pitchFamily="18" charset="0"/>
              </a:rPr>
              <a:t>, вошедшие в состав сборных команд Свердловской области по видам спорта – 73 человек.</a:t>
            </a:r>
          </a:p>
          <a:p>
            <a:pPr marL="109728" indent="0">
              <a:buNone/>
              <a:defRPr/>
            </a:pPr>
            <a:r>
              <a:rPr lang="ru-RU" sz="1900" dirty="0">
                <a:latin typeface="Liberation Serif" pitchFamily="18" charset="0"/>
                <a:cs typeface="Times New Roman" pitchFamily="18" charset="0"/>
              </a:rPr>
              <a:t>Присвоение спортивных разрядов и званий: </a:t>
            </a:r>
          </a:p>
          <a:p>
            <a:pPr marL="109728" indent="0">
              <a:buNone/>
              <a:defRPr/>
            </a:pPr>
            <a:r>
              <a:rPr lang="ru-RU" sz="1900" dirty="0" smtClean="0">
                <a:latin typeface="Liberation Serif" pitchFamily="18" charset="0"/>
                <a:cs typeface="Times New Roman" pitchFamily="18" charset="0"/>
              </a:rPr>
              <a:t>•  юношеские </a:t>
            </a:r>
            <a:r>
              <a:rPr lang="ru-RU" sz="1900" dirty="0">
                <a:latin typeface="Liberation Serif" pitchFamily="18" charset="0"/>
                <a:cs typeface="Times New Roman" pitchFamily="18" charset="0"/>
              </a:rPr>
              <a:t>разряды – 200 чел.;</a:t>
            </a:r>
          </a:p>
          <a:p>
            <a:pPr marL="109728" indent="0">
              <a:buNone/>
              <a:defRPr/>
            </a:pPr>
            <a:r>
              <a:rPr lang="ru-RU" sz="1900" dirty="0" smtClean="0">
                <a:latin typeface="Liberation Serif" pitchFamily="18" charset="0"/>
                <a:cs typeface="Times New Roman" pitchFamily="18" charset="0"/>
              </a:rPr>
              <a:t>•  II-III </a:t>
            </a:r>
            <a:r>
              <a:rPr lang="ru-RU" sz="1900" dirty="0">
                <a:latin typeface="Liberation Serif" pitchFamily="18" charset="0"/>
                <a:cs typeface="Times New Roman" pitchFamily="18" charset="0"/>
              </a:rPr>
              <a:t>спортивные разряды – 73 чел.;</a:t>
            </a:r>
          </a:p>
          <a:p>
            <a:pPr marL="109728" indent="0">
              <a:buNone/>
              <a:defRPr/>
            </a:pPr>
            <a:r>
              <a:rPr lang="ru-RU" sz="1900" dirty="0" smtClean="0">
                <a:latin typeface="Liberation Serif" pitchFamily="18" charset="0"/>
                <a:cs typeface="Times New Roman" pitchFamily="18" charset="0"/>
              </a:rPr>
              <a:t>•  I </a:t>
            </a:r>
            <a:r>
              <a:rPr lang="ru-RU" sz="1900" dirty="0">
                <a:latin typeface="Liberation Serif" pitchFamily="18" charset="0"/>
                <a:cs typeface="Times New Roman" pitchFamily="18" charset="0"/>
              </a:rPr>
              <a:t>спортивный разряд – 3 чел.;</a:t>
            </a:r>
          </a:p>
          <a:p>
            <a:pPr marL="109728" indent="0">
              <a:buNone/>
              <a:defRPr/>
            </a:pPr>
            <a:r>
              <a:rPr lang="ru-RU" sz="1900" dirty="0" smtClean="0">
                <a:latin typeface="Liberation Serif" pitchFamily="18" charset="0"/>
                <a:cs typeface="Times New Roman" pitchFamily="18" charset="0"/>
              </a:rPr>
              <a:t>•  КМС </a:t>
            </a:r>
            <a:r>
              <a:rPr lang="ru-RU" sz="1900" dirty="0">
                <a:latin typeface="Liberation Serif" pitchFamily="18" charset="0"/>
                <a:cs typeface="Times New Roman" pitchFamily="18" charset="0"/>
              </a:rPr>
              <a:t>– 2 чел</a:t>
            </a:r>
            <a:r>
              <a:rPr lang="ru-RU" sz="1900" dirty="0" smtClean="0">
                <a:latin typeface="Liberation Serif" pitchFamily="18" charset="0"/>
                <a:cs typeface="Times New Roman" pitchFamily="18" charset="0"/>
              </a:rPr>
              <a:t>.</a:t>
            </a:r>
            <a:endParaRPr lang="ru-RU" sz="1900" dirty="0">
              <a:latin typeface="Liberation Serif" pitchFamily="18" charset="0"/>
              <a:cs typeface="Times New Roman" pitchFamily="18" charset="0"/>
            </a:endParaRPr>
          </a:p>
        </p:txBody>
      </p:sp>
      <p:pic>
        <p:nvPicPr>
          <p:cNvPr id="11" name="Picture 2" descr="F:\Desktop\Упр._образ._лого_fin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44474"/>
            <a:ext cx="1782092" cy="124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277300"/>
            <a:ext cx="2489752" cy="16601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5006244"/>
            <a:ext cx="2808312" cy="18725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013176"/>
            <a:ext cx="2867744" cy="18448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253" y="5013176"/>
            <a:ext cx="2702931" cy="180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52832"/>
      </p:ext>
    </p:extLst>
  </p:cSld>
  <p:clrMapOvr>
    <a:masterClrMapping/>
  </p:clrMapOvr>
  <p:transition>
    <p:comb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1403648" y="438150"/>
            <a:ext cx="5976664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00FF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Деятельность </a:t>
            </a:r>
          </a:p>
          <a:p>
            <a:pPr algn="ctr"/>
            <a:r>
              <a:rPr lang="ru-RU" altLang="ru-RU" sz="2400" b="1" dirty="0">
                <a:solidFill>
                  <a:srgbClr val="0000FF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МАОУ ДО «Центр детского творчества»</a:t>
            </a:r>
            <a:r>
              <a:rPr lang="ru-RU" altLang="ru-RU" sz="2400" b="1" dirty="0">
                <a:solidFill>
                  <a:srgbClr val="0000FF"/>
                </a:solidFill>
                <a:latin typeface="Liberation Serif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 descr="irbit_city_c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4474"/>
            <a:ext cx="814388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1"/>
          <p:cNvSpPr txBox="1"/>
          <p:nvPr/>
        </p:nvSpPr>
        <p:spPr bwMode="auto">
          <a:xfrm>
            <a:off x="323528" y="1606800"/>
            <a:ext cx="7560840" cy="3046335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25000" lnSpcReduction="20000"/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8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+mn-lt"/>
              </a:defRPr>
            </a:lvl2pPr>
            <a:lvl3pPr marL="1304925" indent="-39560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</a:defRPr>
            </a:lvl3pPr>
            <a:lvl4pPr marL="1694180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94230" indent="-39878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51430" indent="-398780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008630" indent="-398780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65830" indent="-398780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923030" indent="-398780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09855" indent="0">
              <a:buNone/>
              <a:defRPr/>
            </a:pPr>
            <a:r>
              <a:rPr lang="ru-RU" sz="8000" b="1" dirty="0">
                <a:solidFill>
                  <a:srgbClr val="C00000"/>
                </a:solidFill>
                <a:latin typeface="Liberation Serif" pitchFamily="18" charset="0"/>
                <a:cs typeface="Times New Roman" panose="02020603050405020304" pitchFamily="18" charset="0"/>
              </a:rPr>
              <a:t>Результаты участия коллективов в конкурсах за </a:t>
            </a:r>
            <a:r>
              <a:rPr lang="ru-RU" sz="8000" b="1" dirty="0" smtClean="0">
                <a:solidFill>
                  <a:srgbClr val="C00000"/>
                </a:solidFill>
                <a:latin typeface="Liberation Serif" pitchFamily="18" charset="0"/>
                <a:cs typeface="Times New Roman" panose="02020603050405020304" pitchFamily="18" charset="0"/>
              </a:rPr>
              <a:t>2025 </a:t>
            </a:r>
            <a:r>
              <a:rPr lang="ru-RU" sz="8000" b="1" dirty="0">
                <a:solidFill>
                  <a:srgbClr val="C00000"/>
                </a:solidFill>
                <a:latin typeface="Liberation Serif" pitchFamily="18" charset="0"/>
                <a:cs typeface="Times New Roman" panose="02020603050405020304" pitchFamily="18" charset="0"/>
              </a:rPr>
              <a:t>год:</a:t>
            </a:r>
          </a:p>
          <a:p>
            <a:pPr marL="452755" indent="-342900">
              <a:buFont typeface="Arial" panose="020B0604020202020204" pitchFamily="34" charset="0"/>
              <a:buChar char="•"/>
              <a:defRPr/>
            </a:pPr>
            <a:endParaRPr lang="ru-RU" sz="19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marL="109855" indent="0">
              <a:buNone/>
              <a:defRPr/>
            </a:pPr>
            <a:r>
              <a:rPr lang="ru-RU" sz="6400" dirty="0" smtClean="0">
                <a:latin typeface="Liberation Serif" pitchFamily="18" charset="0"/>
                <a:cs typeface="Times New Roman" panose="02020603050405020304" pitchFamily="18" charset="0"/>
              </a:rPr>
              <a:t>•   Участие </a:t>
            </a:r>
            <a:r>
              <a:rPr lang="ru-RU" sz="6400" dirty="0">
                <a:latin typeface="Liberation Serif" pitchFamily="18" charset="0"/>
                <a:cs typeface="Times New Roman" panose="02020603050405020304" pitchFamily="18" charset="0"/>
              </a:rPr>
              <a:t>обучающихся художественной направленности в конкурсах </a:t>
            </a:r>
            <a:endParaRPr lang="ru-RU" sz="6400" dirty="0" smtClean="0">
              <a:latin typeface="Liberation Serif" pitchFamily="18" charset="0"/>
              <a:cs typeface="Times New Roman" panose="02020603050405020304" pitchFamily="18" charset="0"/>
            </a:endParaRPr>
          </a:p>
          <a:p>
            <a:pPr marL="109855" indent="0">
              <a:buNone/>
              <a:defRPr/>
            </a:pPr>
            <a:r>
              <a:rPr lang="ru-RU" sz="6400" dirty="0" smtClean="0">
                <a:latin typeface="Liberation Serif" pitchFamily="18" charset="0"/>
                <a:cs typeface="Times New Roman" panose="02020603050405020304" pitchFamily="18" charset="0"/>
              </a:rPr>
              <a:t>различного </a:t>
            </a:r>
            <a:r>
              <a:rPr lang="ru-RU" sz="6400" dirty="0">
                <a:latin typeface="Liberation Serif" pitchFamily="18" charset="0"/>
                <a:cs typeface="Times New Roman" panose="02020603050405020304" pitchFamily="18" charset="0"/>
              </a:rPr>
              <a:t>уровня – 12 конкурсов / 197 победителей;</a:t>
            </a:r>
          </a:p>
          <a:p>
            <a:pPr marL="109855" indent="0">
              <a:buNone/>
              <a:defRPr/>
            </a:pPr>
            <a:r>
              <a:rPr lang="ru-RU" sz="6400" dirty="0" smtClean="0">
                <a:latin typeface="Liberation Serif" pitchFamily="18" charset="0"/>
                <a:cs typeface="Times New Roman" panose="02020603050405020304" pitchFamily="18" charset="0"/>
              </a:rPr>
              <a:t>•   Всероссийские </a:t>
            </a:r>
            <a:r>
              <a:rPr lang="ru-RU" sz="6400" dirty="0">
                <a:latin typeface="Liberation Serif" pitchFamily="18" charset="0"/>
                <a:cs typeface="Times New Roman" panose="02020603050405020304" pitchFamily="18" charset="0"/>
              </a:rPr>
              <a:t>и региональные робототехнические соревнования </a:t>
            </a:r>
            <a:r>
              <a:rPr lang="ru-RU" sz="6400" dirty="0" smtClean="0">
                <a:latin typeface="Liberation Serif" pitchFamily="18" charset="0"/>
                <a:cs typeface="Times New Roman" panose="02020603050405020304" pitchFamily="18" charset="0"/>
              </a:rPr>
              <a:t>– 6 </a:t>
            </a:r>
            <a:r>
              <a:rPr lang="ru-RU" sz="6400" dirty="0">
                <a:latin typeface="Liberation Serif" pitchFamily="18" charset="0"/>
                <a:cs typeface="Times New Roman" panose="02020603050405020304" pitchFamily="18" charset="0"/>
              </a:rPr>
              <a:t>соревнований / 11 победителей;</a:t>
            </a:r>
          </a:p>
          <a:p>
            <a:pPr marL="109855" indent="0">
              <a:buNone/>
              <a:defRPr/>
            </a:pPr>
            <a:r>
              <a:rPr lang="ru-RU" sz="6400" dirty="0">
                <a:latin typeface="Liberation Serif" pitchFamily="18" charset="0"/>
                <a:cs typeface="Times New Roman" panose="02020603050405020304" pitchFamily="18" charset="0"/>
              </a:rPr>
              <a:t> </a:t>
            </a:r>
          </a:p>
          <a:p>
            <a:pPr marL="109855" indent="0">
              <a:buNone/>
              <a:defRPr/>
            </a:pPr>
            <a:r>
              <a:rPr lang="ru-RU" sz="6400" dirty="0" smtClean="0">
                <a:latin typeface="Liberation Serif" pitchFamily="18" charset="0"/>
                <a:cs typeface="Times New Roman" panose="02020603050405020304" pitchFamily="18" charset="0"/>
              </a:rPr>
              <a:t>•   Обучающиеся </a:t>
            </a:r>
            <a:r>
              <a:rPr lang="ru-RU" sz="6400" dirty="0" err="1">
                <a:latin typeface="Liberation Serif" pitchFamily="18" charset="0"/>
                <a:cs typeface="Times New Roman" panose="02020603050405020304" pitchFamily="18" charset="0"/>
              </a:rPr>
              <a:t>туристко</a:t>
            </a:r>
            <a:r>
              <a:rPr lang="ru-RU" sz="6400" dirty="0">
                <a:latin typeface="Liberation Serif" pitchFamily="18" charset="0"/>
                <a:cs typeface="Times New Roman" panose="02020603050405020304" pitchFamily="18" charset="0"/>
              </a:rPr>
              <a:t>-краеведческой направленности имеют следующие результаты:</a:t>
            </a:r>
          </a:p>
          <a:p>
            <a:pPr marL="109855" indent="0">
              <a:buNone/>
              <a:defRPr/>
            </a:pPr>
            <a:r>
              <a:rPr lang="ru-RU" sz="6400" dirty="0">
                <a:latin typeface="Liberation Serif" pitchFamily="18" charset="0"/>
                <a:cs typeface="Times New Roman" panose="02020603050405020304" pitchFamily="18" charset="0"/>
              </a:rPr>
              <a:t>  - победители областных соревнований по спортивному туризму – 23 чел.;</a:t>
            </a:r>
          </a:p>
          <a:p>
            <a:pPr marL="109855" indent="0">
              <a:buNone/>
              <a:defRPr/>
            </a:pPr>
            <a:r>
              <a:rPr lang="ru-RU" sz="6400" dirty="0">
                <a:latin typeface="Liberation Serif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latin typeface="Liberation Serif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>
                <a:latin typeface="Liberation Serif" pitchFamily="18" charset="0"/>
                <a:cs typeface="Times New Roman" panose="02020603050405020304" pitchFamily="18" charset="0"/>
              </a:rPr>
              <a:t>- присвоены разряды по спортивному туризму – 7 чел.;</a:t>
            </a:r>
          </a:p>
          <a:p>
            <a:pPr marL="109855" indent="0">
              <a:buNone/>
              <a:defRPr/>
            </a:pPr>
            <a:r>
              <a:rPr lang="ru-RU" sz="6400" dirty="0">
                <a:latin typeface="Liberation Serif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latin typeface="Liberation Serif" pitchFamily="18" charset="0"/>
                <a:cs typeface="Times New Roman" panose="02020603050405020304" pitchFamily="18" charset="0"/>
              </a:rPr>
              <a:t> - </a:t>
            </a:r>
            <a:r>
              <a:rPr lang="ru-RU" sz="6400" dirty="0">
                <a:latin typeface="Liberation Serif" pitchFamily="18" charset="0"/>
                <a:cs typeface="Times New Roman" panose="02020603050405020304" pitchFamily="18" charset="0"/>
              </a:rPr>
              <a:t>530 обучающихся участвовали в 24 походах выходного дня.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1988840"/>
            <a:ext cx="1228782" cy="1152128"/>
          </a:xfrm>
          <a:prstGeom prst="ellipse">
            <a:avLst/>
          </a:prstGeom>
          <a:effectLst/>
        </p:spPr>
      </p:pic>
      <p:pic>
        <p:nvPicPr>
          <p:cNvPr id="17" name="Picture 2" descr="F:\Desktop\Упр._образ._лого_fin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64241"/>
            <a:ext cx="1782092" cy="124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107504" y="4689846"/>
            <a:ext cx="8690688" cy="1872208"/>
            <a:chOff x="-505476" y="4858509"/>
            <a:chExt cx="8690688" cy="1872208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852" y="4858509"/>
              <a:ext cx="2821538" cy="1849650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0136" y="4872201"/>
              <a:ext cx="2765076" cy="1844824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5476" y="4858509"/>
              <a:ext cx="2808312" cy="18722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5668510"/>
      </p:ext>
    </p:extLst>
  </p:cSld>
  <p:clrMapOvr>
    <a:masterClrMapping/>
  </p:clrMapOvr>
  <p:transition>
    <p:comb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99767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/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Муниципальная программа «Развитие жилищно-коммунального хозяйства и повышение энергетической эффективности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в Городском округе «город Ирбит» Свердловской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области»</a:t>
            </a:r>
          </a:p>
        </p:txBody>
      </p:sp>
      <p:sp>
        <p:nvSpPr>
          <p:cNvPr id="60641" name="Rectangle 225"/>
          <p:cNvSpPr>
            <a:spLocks noChangeArrowheads="1"/>
          </p:cNvSpPr>
          <p:nvPr/>
        </p:nvSpPr>
        <p:spPr bwMode="auto">
          <a:xfrm>
            <a:off x="7452319" y="1706200"/>
            <a:ext cx="14081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  <a:cs typeface="Times New Roman" pitchFamily="18" charset="0"/>
              </a:rPr>
              <a:t>тыс. рублей</a:t>
            </a:r>
          </a:p>
        </p:txBody>
      </p:sp>
      <p:graphicFrame>
        <p:nvGraphicFramePr>
          <p:cNvPr id="19590" name="Group 1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269568"/>
              </p:ext>
            </p:extLst>
          </p:nvPr>
        </p:nvGraphicFramePr>
        <p:xfrm>
          <a:off x="251520" y="2204864"/>
          <a:ext cx="8640960" cy="4040315"/>
        </p:xfrm>
        <a:graphic>
          <a:graphicData uri="http://schemas.openxmlformats.org/drawingml/2006/table">
            <a:tbl>
              <a:tblPr/>
              <a:tblGrid>
                <a:gridCol w="6216401"/>
                <a:gridCol w="1194205"/>
                <a:gridCol w="1230354"/>
              </a:tblGrid>
              <a:tr h="479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Наименование подпрограммы 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2025 год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434814"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 Обращение с твердыми бытовыми (коммунальными) отходами на</a:t>
                      </a:r>
                      <a:r>
                        <a:rPr lang="ru-RU" sz="15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территории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Городского округа «город Ирбит» Свердловской области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4 359,7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 </a:t>
                      </a:r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015,3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3496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Организация предоставления услуг бань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в Городском округе «город Ирбит» Свердловской области</a:t>
                      </a:r>
                      <a:endParaRPr lang="ru-RU" sz="1500" b="1" i="0" u="none" strike="noStrike" dirty="0" smtClean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5 042,1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49 </a:t>
                      </a:r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989,6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419183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Благоустройство территории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в Городском округе «город Ирбит» Свердловской области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86 493,6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125 </a:t>
                      </a:r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784,2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450527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Газификация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Городского округа «город Ирбит» Свердловской области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741,3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54 </a:t>
                      </a:r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650,8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477957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Развитие и модернизация коммунальной инфраструктуры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Городского округа «город Ирбит» Свердловской области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79 138,4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187 </a:t>
                      </a:r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343,1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489168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Обеспечение </a:t>
                      </a:r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рационального и безопасного природопользования на территории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Городского округа «город Ирбит» Свердловской области</a:t>
                      </a:r>
                      <a:endParaRPr lang="ru-RU" sz="1500" b="1" i="0" u="none" strike="noStrike" dirty="0" smtClean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74 928,8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5 </a:t>
                      </a:r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302,5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410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C1026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250 703,9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425 085,5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815405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/>
          </p:cNvSpPr>
          <p:nvPr>
            <p:ph type="title"/>
          </p:nvPr>
        </p:nvSpPr>
        <p:spPr>
          <a:xfrm>
            <a:off x="446855" y="0"/>
            <a:ext cx="8229600" cy="1366838"/>
          </a:xfrm>
        </p:spPr>
        <p:txBody>
          <a:bodyPr>
            <a:normAutofit fontScale="90000"/>
          </a:bodyPr>
          <a:lstStyle/>
          <a:p>
            <a:pPr fontAlgn="t">
              <a:lnSpc>
                <a:spcPct val="100000"/>
              </a:lnSpc>
            </a:pP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Муниципальная программа «Развитие туризма на территории </a:t>
            </a:r>
            <a:r>
              <a:rPr lang="ru-RU" sz="2800" b="1" dirty="0">
                <a:solidFill>
                  <a:schemeClr val="tx1"/>
                </a:solidFill>
                <a:effectLst/>
                <a:latin typeface="Liberation Serif" panose="02020603050405020304" pitchFamily="18" charset="0"/>
              </a:rPr>
              <a:t>Городского округа «город Ирбит» Свердловской 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Liberation Serif" panose="02020603050405020304" pitchFamily="18" charset="0"/>
              </a:rPr>
              <a:t>области»</a:t>
            </a:r>
            <a:endParaRPr lang="ru-RU" sz="2800" b="1" dirty="0">
              <a:solidFill>
                <a:srgbClr val="000000"/>
              </a:solidFill>
              <a:effectLst/>
              <a:latin typeface="Liberation Serif" panose="02020603050405020304" pitchFamily="18" charset="0"/>
              <a:cs typeface="Times New Roman" pitchFamily="18" charset="0"/>
            </a:endParaRPr>
          </a:p>
        </p:txBody>
      </p:sp>
      <p:graphicFrame>
        <p:nvGraphicFramePr>
          <p:cNvPr id="61506" name="Group 6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1228422"/>
              </p:ext>
            </p:extLst>
          </p:nvPr>
        </p:nvGraphicFramePr>
        <p:xfrm>
          <a:off x="611560" y="1627639"/>
          <a:ext cx="7920880" cy="2249016"/>
        </p:xfrm>
        <a:graphic>
          <a:graphicData uri="http://schemas.openxmlformats.org/drawingml/2006/table">
            <a:tbl>
              <a:tblPr/>
              <a:tblGrid>
                <a:gridCol w="49685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Наименование подпрограммы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2025 </a:t>
                      </a: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Эстетика городского пространства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Городского округа «город Ирбит» Свердловской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области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55 179,1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69 820,6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Развитие внутреннего и въездного туризма на территории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Городского округа «город Ирбит» Свердловской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области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61 800,4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32 868,0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71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ИТОГО: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116 979,5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102 688,6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1518" name="Rectangle 60"/>
          <p:cNvSpPr>
            <a:spLocks noChangeArrowheads="1"/>
          </p:cNvSpPr>
          <p:nvPr/>
        </p:nvSpPr>
        <p:spPr bwMode="auto">
          <a:xfrm>
            <a:off x="6732239" y="1196752"/>
            <a:ext cx="194421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i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тыс. рублей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05064"/>
            <a:ext cx="388767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05064"/>
            <a:ext cx="3946505" cy="262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143935"/>
      </p:ext>
    </p:extLst>
  </p:cSld>
  <p:clrMapOvr>
    <a:masterClrMapping/>
  </p:clrMapOvr>
  <p:transition>
    <p:comb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/>
            </a:pP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Муниципальная программа «Развитие сферы культуры в Городском округе «город Ирбит» Свердловской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области»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Liberation Serif" panose="02020603050405020304" pitchFamily="18" charset="0"/>
            </a:endParaRPr>
          </a:p>
        </p:txBody>
      </p:sp>
      <p:graphicFrame>
        <p:nvGraphicFramePr>
          <p:cNvPr id="66680" name="Group 12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812612586"/>
              </p:ext>
            </p:extLst>
          </p:nvPr>
        </p:nvGraphicFramePr>
        <p:xfrm>
          <a:off x="251520" y="2852936"/>
          <a:ext cx="8649593" cy="2873952"/>
        </p:xfrm>
        <a:graphic>
          <a:graphicData uri="http://schemas.openxmlformats.org/drawingml/2006/table">
            <a:tbl>
              <a:tblPr/>
              <a:tblGrid>
                <a:gridCol w="50205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47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643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010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Наименование подпрограммы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DAF7FA">
                            <a:shade val="30000"/>
                            <a:satMod val="115000"/>
                          </a:srgbClr>
                        </a:gs>
                        <a:gs pos="50000">
                          <a:srgbClr val="DAF7FA">
                            <a:shade val="67500"/>
                            <a:satMod val="115000"/>
                          </a:srgbClr>
                        </a:gs>
                        <a:gs pos="100000">
                          <a:srgbClr val="DAF7FA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год 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DAF7FA">
                            <a:shade val="30000"/>
                            <a:satMod val="115000"/>
                          </a:srgbClr>
                        </a:gs>
                        <a:gs pos="50000">
                          <a:srgbClr val="DAF7FA">
                            <a:shade val="67500"/>
                            <a:satMod val="115000"/>
                          </a:srgbClr>
                        </a:gs>
                        <a:gs pos="100000">
                          <a:srgbClr val="DAF7FA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2025 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год 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DAF7FA">
                            <a:shade val="30000"/>
                            <a:satMod val="115000"/>
                          </a:srgbClr>
                        </a:gs>
                        <a:gs pos="50000">
                          <a:srgbClr val="DAF7FA">
                            <a:shade val="67500"/>
                            <a:satMod val="115000"/>
                          </a:srgbClr>
                        </a:gs>
                        <a:gs pos="100000">
                          <a:srgbClr val="DAF7FA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16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Развитие сферы культуры и искусства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в Городском округе «город Ирбит» Свердловской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области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DAF7FA">
                            <a:shade val="30000"/>
                            <a:satMod val="115000"/>
                          </a:srgbClr>
                        </a:gs>
                        <a:gs pos="50000">
                          <a:srgbClr val="DAF7FA">
                            <a:shade val="67500"/>
                            <a:satMod val="115000"/>
                          </a:srgbClr>
                        </a:gs>
                        <a:gs pos="100000">
                          <a:srgbClr val="DAF7FA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200 056,8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DAF7FA">
                            <a:shade val="30000"/>
                            <a:satMod val="115000"/>
                          </a:srgbClr>
                        </a:gs>
                        <a:gs pos="50000">
                          <a:srgbClr val="DAF7FA">
                            <a:shade val="67500"/>
                            <a:satMod val="115000"/>
                          </a:srgbClr>
                        </a:gs>
                        <a:gs pos="100000">
                          <a:srgbClr val="DAF7FA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347 540,2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DAF7FA">
                            <a:shade val="30000"/>
                            <a:satMod val="115000"/>
                          </a:srgbClr>
                        </a:gs>
                        <a:gs pos="50000">
                          <a:srgbClr val="DAF7FA">
                            <a:shade val="67500"/>
                            <a:satMod val="115000"/>
                          </a:srgbClr>
                        </a:gs>
                        <a:gs pos="100000">
                          <a:srgbClr val="DAF7FA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1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Обеспечение реализации  Муниципальной программы «Развитие сферы культуры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в Городском округе «город Ирбит» Свердловской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области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DAF7FA">
                            <a:shade val="30000"/>
                            <a:satMod val="115000"/>
                          </a:srgbClr>
                        </a:gs>
                        <a:gs pos="50000">
                          <a:srgbClr val="DAF7FA">
                            <a:shade val="67500"/>
                            <a:satMod val="115000"/>
                          </a:srgbClr>
                        </a:gs>
                        <a:gs pos="100000">
                          <a:srgbClr val="DAF7FA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97 610,0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DAF7FA">
                            <a:shade val="30000"/>
                            <a:satMod val="115000"/>
                          </a:srgbClr>
                        </a:gs>
                        <a:gs pos="50000">
                          <a:srgbClr val="DAF7FA">
                            <a:shade val="67500"/>
                            <a:satMod val="115000"/>
                          </a:srgbClr>
                        </a:gs>
                        <a:gs pos="100000">
                          <a:srgbClr val="DAF7FA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87 974,8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DAF7FA">
                            <a:shade val="30000"/>
                            <a:satMod val="115000"/>
                          </a:srgbClr>
                        </a:gs>
                        <a:gs pos="50000">
                          <a:srgbClr val="DAF7FA">
                            <a:shade val="67500"/>
                            <a:satMod val="115000"/>
                          </a:srgbClr>
                        </a:gs>
                        <a:gs pos="100000">
                          <a:srgbClr val="DAF7FA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44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ИТОГО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DAF7FA">
                            <a:shade val="30000"/>
                            <a:satMod val="115000"/>
                          </a:srgbClr>
                        </a:gs>
                        <a:gs pos="50000">
                          <a:srgbClr val="DAF7FA">
                            <a:shade val="67500"/>
                            <a:satMod val="115000"/>
                          </a:srgbClr>
                        </a:gs>
                        <a:gs pos="100000">
                          <a:srgbClr val="DAF7FA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297 666,8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DAF7FA">
                            <a:shade val="30000"/>
                            <a:satMod val="115000"/>
                          </a:srgbClr>
                        </a:gs>
                        <a:gs pos="50000">
                          <a:srgbClr val="DAF7FA">
                            <a:shade val="67500"/>
                            <a:satMod val="115000"/>
                          </a:srgbClr>
                        </a:gs>
                        <a:gs pos="100000">
                          <a:srgbClr val="DAF7FA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435 515,0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DAF7FA">
                            <a:shade val="30000"/>
                            <a:satMod val="115000"/>
                          </a:srgbClr>
                        </a:gs>
                        <a:gs pos="50000">
                          <a:srgbClr val="DAF7FA">
                            <a:shade val="67500"/>
                            <a:satMod val="115000"/>
                          </a:srgbClr>
                        </a:gs>
                        <a:gs pos="100000">
                          <a:srgbClr val="DAF7FA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6649" name="Rectangle 89"/>
          <p:cNvSpPr>
            <a:spLocks noChangeArrowheads="1"/>
          </p:cNvSpPr>
          <p:nvPr/>
        </p:nvSpPr>
        <p:spPr bwMode="auto">
          <a:xfrm>
            <a:off x="7380312" y="2276872"/>
            <a:ext cx="1456161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  <a:cs typeface="Times New Roman" pitchFamily="18" charset="0"/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127706184"/>
      </p:ext>
    </p:extLst>
  </p:cSld>
  <p:clrMapOvr>
    <a:masterClrMapping/>
  </p:clrMapOvr>
  <p:transition>
    <p:comb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530040" cy="108266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Динамика показателей культурно-досуговой сферы </a:t>
            </a:r>
            <a:b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в ГО город Ирбит (ДК им. В.К.Костевича)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2963-80FA-49AC-8E2A-CD7E2F375CD1}" type="slidenum">
              <a:rPr lang="ru-RU" smtClean="0"/>
              <a:pPr/>
              <a:t>48</a:t>
            </a:fld>
            <a:endParaRPr lang="ru-RU" dirty="0"/>
          </a:p>
        </p:txBody>
      </p:sp>
      <p:graphicFrame>
        <p:nvGraphicFramePr>
          <p:cNvPr id="10" name="Содержимое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6537556"/>
              </p:ext>
            </p:extLst>
          </p:nvPr>
        </p:nvGraphicFramePr>
        <p:xfrm>
          <a:off x="395536" y="1410709"/>
          <a:ext cx="8496945" cy="241014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383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299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612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6736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8504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Liberation Serif" panose="02020603050405020304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2000" dirty="0" err="1"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2000" dirty="0">
                          <a:latin typeface="Liberation Serif" panose="02020603050405020304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2000" dirty="0" err="1"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</a:t>
                      </a:r>
                      <a:endParaRPr lang="ru-RU" sz="20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Показатель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2025 год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114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kern="12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+mn-ea"/>
                          <a:cs typeface="Times New Roman" pitchFamily="18" charset="0"/>
                        </a:rPr>
                        <a:t>Количество проведенных мероприятий  (ед.)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221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220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984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kern="12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+mn-ea"/>
                          <a:cs typeface="Times New Roman" pitchFamily="18" charset="0"/>
                        </a:rPr>
                        <a:t>Количество посетителей (ед.)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182 328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306 334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821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kern="12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+mn-ea"/>
                          <a:cs typeface="Times New Roman" pitchFamily="18" charset="0"/>
                        </a:rPr>
                        <a:t>Из них – детей (чел.)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19 698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cs typeface="Times New Roman" pitchFamily="18" charset="0"/>
                        </a:rPr>
                        <a:t>85 335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8544F17-7A5C-4980-9D6A-D79D90F5B4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385815"/>
            <a:ext cx="1574156" cy="15741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6349D79-2E78-494E-849A-B64E0DE93D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92" y="4149080"/>
            <a:ext cx="3730660" cy="186406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682F6A05-633F-4383-AC3E-EC9713CE4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554" y="4149080"/>
            <a:ext cx="2602308" cy="195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407947"/>
      </p:ext>
    </p:extLst>
  </p:cSld>
  <p:clrMapOvr>
    <a:masterClrMapping/>
  </p:clrMapOvr>
  <p:transition>
    <p:comb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33955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dirty="0">
                <a:latin typeface="Liberation Serif" panose="02020603050405020304" pitchFamily="18" charset="0"/>
                <a:cs typeface="Times New Roman" pitchFamily="18" charset="0"/>
              </a:rPr>
              <a:t>Динамика основных показателей деятельности «Ирбитского драматического театра им.А.Н.Островского»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5869210"/>
              </p:ext>
            </p:extLst>
          </p:nvPr>
        </p:nvGraphicFramePr>
        <p:xfrm>
          <a:off x="678117" y="1809883"/>
          <a:ext cx="7992888" cy="224290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3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955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927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Liberation Serif" panose="02020603050405020304" pitchFamily="18" charset="0"/>
                        </a:rPr>
                        <a:t>№ п/п</a:t>
                      </a:r>
                      <a:endParaRPr lang="ru-RU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Liberation Serif" panose="02020603050405020304" pitchFamily="18" charset="0"/>
                        </a:rPr>
                        <a:t>Показатель</a:t>
                      </a:r>
                      <a:endParaRPr lang="ru-RU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Liberation Serif" panose="02020603050405020304" pitchFamily="18" charset="0"/>
                        </a:rPr>
                        <a:t>2024 год</a:t>
                      </a:r>
                      <a:endParaRPr lang="ru-RU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Liberation Serif" panose="02020603050405020304" pitchFamily="18" charset="0"/>
                        </a:rPr>
                        <a:t>2025 год</a:t>
                      </a:r>
                      <a:endParaRPr lang="ru-RU" b="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405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</a:rPr>
                        <a:t>1</a:t>
                      </a:r>
                      <a:endParaRPr lang="ru-RU" sz="2000" dirty="0">
                        <a:solidFill>
                          <a:schemeClr val="bg1"/>
                        </a:solidFill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</a:rPr>
                        <a:t>Количество спектаклей (ед.)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</a:rPr>
                        <a:t>278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303</a:t>
                      </a: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25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</a:rPr>
                        <a:t>2</a:t>
                      </a:r>
                      <a:endParaRPr lang="ru-RU" sz="2000" dirty="0">
                        <a:solidFill>
                          <a:schemeClr val="bg1"/>
                        </a:solidFill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</a:rPr>
                        <a:t>Количество зрителей (тыс. чел.)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</a:rPr>
                        <a:t>19,5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30,5</a:t>
                      </a: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</a:rPr>
                        <a:t>3</a:t>
                      </a:r>
                      <a:endParaRPr lang="ru-RU" sz="2000" dirty="0">
                        <a:solidFill>
                          <a:schemeClr val="bg1"/>
                        </a:solidFill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</a:rPr>
                        <a:t>Доходы (тыс. руб.)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</a:rPr>
                        <a:t>4 890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6 573</a:t>
                      </a: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EAB0E2">
                            <a:shade val="30000"/>
                            <a:satMod val="115000"/>
                          </a:srgbClr>
                        </a:gs>
                        <a:gs pos="50000">
                          <a:srgbClr val="EAB0E2">
                            <a:shade val="67500"/>
                            <a:satMod val="115000"/>
                          </a:srgbClr>
                        </a:gs>
                        <a:gs pos="100000">
                          <a:srgbClr val="EAB0E2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2963-80FA-49AC-8E2A-CD7E2F375CD1}" type="slidenum">
              <a:rPr lang="ru-RU" smtClean="0"/>
              <a:pPr/>
              <a:t>49</a:t>
            </a:fld>
            <a:endParaRPr lang="ru-RU" dirty="0"/>
          </a:p>
        </p:txBody>
      </p:sp>
      <p:pic>
        <p:nvPicPr>
          <p:cNvPr id="9" name="Рисунок 8" descr="EANYC-lKqx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5395" y="4167096"/>
            <a:ext cx="1973322" cy="2189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4DC00D8-2468-4631-AE36-AD52F29A4B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5" y="4352960"/>
            <a:ext cx="2874413" cy="19123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3DF9418-5DF2-47A9-A3F2-89EC9C2077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227" y="4352960"/>
            <a:ext cx="3106778" cy="191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753894"/>
      </p:ext>
    </p:extLst>
  </p:cSld>
  <p:clrMapOvr>
    <a:masterClrMapping/>
  </p:clrMapOvr>
  <p:transition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>
          <a:xfrm>
            <a:off x="500063" y="500063"/>
            <a:ext cx="8229600" cy="7778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Муниципальные </a:t>
            </a:r>
            <a:r>
              <a:rPr lang="ru-RU" sz="32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учреждения ГО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город Ирбит</a:t>
            </a:r>
          </a:p>
        </p:txBody>
      </p:sp>
      <p:sp>
        <p:nvSpPr>
          <p:cNvPr id="10243" name="Rectangle 3"/>
          <p:cNvSpPr>
            <a:spLocks noGrp="1"/>
          </p:cNvSpPr>
          <p:nvPr>
            <p:ph type="body" sz="half" idx="1"/>
          </p:nvPr>
        </p:nvSpPr>
        <p:spPr>
          <a:xfrm>
            <a:off x="1619672" y="1340768"/>
            <a:ext cx="6429375" cy="515937"/>
          </a:xfrm>
        </p:spPr>
        <p:txBody>
          <a:bodyPr/>
          <a:lstStyle/>
          <a:p>
            <a:pPr marL="6350" indent="-6350" algn="ctr">
              <a:buFont typeface="Wingdings 2" pitchFamily="18" charset="2"/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Всего 4</a:t>
            </a:r>
            <a:r>
              <a:rPr lang="en-US" b="1" dirty="0">
                <a:solidFill>
                  <a:schemeClr val="tx1"/>
                </a:solidFill>
                <a:latin typeface="Liberation Serif" panose="02020603050405020304" pitchFamily="18" charset="0"/>
              </a:rPr>
              <a:t>7</a:t>
            </a:r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муниципальных учреждений</a:t>
            </a:r>
          </a:p>
        </p:txBody>
      </p:sp>
      <p:graphicFrame>
        <p:nvGraphicFramePr>
          <p:cNvPr id="6" name="Group 10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0123903"/>
              </p:ext>
            </p:extLst>
          </p:nvPr>
        </p:nvGraphicFramePr>
        <p:xfrm>
          <a:off x="467544" y="2132856"/>
          <a:ext cx="8318500" cy="381642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214669"/>
                <a:gridCol w="1857381"/>
                <a:gridCol w="1727188"/>
                <a:gridCol w="1519262"/>
              </a:tblGrid>
              <a:tr h="77434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Подведомственность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Автономные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Бюджетные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Казенные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67591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Администрация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78752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Управление образованием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11340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Управление культуры, физической культуры  и спорта 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44459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7305939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440"/>
            <a:ext cx="8229600" cy="11235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dirty="0">
                <a:latin typeface="Liberation Serif" panose="02020603050405020304" pitchFamily="18" charset="0"/>
                <a:cs typeface="Times New Roman" pitchFamily="18" charset="0"/>
              </a:rPr>
              <a:t>Динамика основных показателей деятельности библиотек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2963-80FA-49AC-8E2A-CD7E2F375CD1}" type="slidenum">
              <a:rPr lang="ru-RU" smtClean="0"/>
              <a:pPr/>
              <a:t>50</a:t>
            </a:fld>
            <a:endParaRPr lang="ru-RU" dirty="0"/>
          </a:p>
        </p:txBody>
      </p:sp>
      <p:graphicFrame>
        <p:nvGraphicFramePr>
          <p:cNvPr id="8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8610600"/>
              </p:ext>
            </p:extLst>
          </p:nvPr>
        </p:nvGraphicFramePr>
        <p:xfrm>
          <a:off x="467544" y="1196753"/>
          <a:ext cx="8470495" cy="363333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970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382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176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176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880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Liberation Serif" panose="02020603050405020304" pitchFamily="18" charset="0"/>
                        </a:rPr>
                        <a:t>№ п\п</a:t>
                      </a:r>
                      <a:endParaRPr lang="ru-RU" sz="10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 Показатель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2024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2024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039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1</a:t>
                      </a:r>
                      <a:endParaRPr lang="ru-RU" sz="14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" marR="1524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 Книжный фонд (ед.)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219 668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214 773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974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2</a:t>
                      </a:r>
                      <a:endParaRPr lang="ru-RU" sz="14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" marR="1524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в том числе – количество электронных изданий (ед.)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234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240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039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3</a:t>
                      </a:r>
                      <a:endParaRPr lang="ru-RU" sz="14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" marR="1524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 Новые поступления (ед.)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7 013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5 202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039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4</a:t>
                      </a:r>
                      <a:endParaRPr lang="ru-RU" sz="14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" marR="1524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 Выбытия (ед.)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12 063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10 097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039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5</a:t>
                      </a:r>
                      <a:endParaRPr lang="ru-RU" sz="14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" marR="1524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 Количество читателей (ед.)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9 745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10 389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039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6</a:t>
                      </a:r>
                      <a:endParaRPr lang="ru-RU" sz="14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" marR="1524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 Количество посещений (ед.)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189 225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203 373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039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7</a:t>
                      </a:r>
                      <a:endParaRPr lang="ru-RU" sz="14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" marR="1524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 Книговыдача (ед.)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201 313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201 313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7974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8</a:t>
                      </a:r>
                      <a:endParaRPr lang="ru-RU" sz="14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" marR="1524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Количество библиотек, подключённых к Интернет (ед.)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4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7974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9</a:t>
                      </a:r>
                      <a:endParaRPr lang="ru-RU" sz="14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" marR="1524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Количество автоматизированных рабочих мест для читателей (ед.)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</a:rPr>
                        <a:t>16</a:t>
                      </a:r>
                      <a:endParaRPr lang="ru-RU" sz="1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624F3AB0-0A32-556A-9D78-8280F4C6E9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850" y="5185218"/>
            <a:ext cx="2667475" cy="952057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E4A04B9-FF08-4AF7-BD5A-C28C043EE0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82315"/>
            <a:ext cx="2876306" cy="19391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A60EDEE-94E6-439E-A423-7824128923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895" y="4803140"/>
            <a:ext cx="2846144" cy="189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770851"/>
      </p:ext>
    </p:extLst>
  </p:cSld>
  <p:clrMapOvr>
    <a:masterClrMapping/>
  </p:clrMapOvr>
  <p:transition>
    <p:comb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944" y="0"/>
            <a:ext cx="8229600" cy="97951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3200" dirty="0">
                <a:latin typeface="Liberation Serif" panose="02020603050405020304" pitchFamily="18" charset="0"/>
                <a:cs typeface="Times New Roman" pitchFamily="18" charset="0"/>
              </a:rPr>
              <a:t>Динамика основных показателей деятельности Историко-этнографического музея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2963-80FA-49AC-8E2A-CD7E2F375CD1}" type="slidenum">
              <a:rPr lang="ru-RU" smtClean="0"/>
              <a:pPr/>
              <a:t>51</a:t>
            </a:fld>
            <a:endParaRPr lang="ru-RU" dirty="0"/>
          </a:p>
        </p:txBody>
      </p:sp>
      <p:graphicFrame>
        <p:nvGraphicFramePr>
          <p:cNvPr id="9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5838615"/>
              </p:ext>
            </p:extLst>
          </p:nvPr>
        </p:nvGraphicFramePr>
        <p:xfrm>
          <a:off x="539552" y="944055"/>
          <a:ext cx="8208912" cy="33756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381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189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661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8571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4505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№ </a:t>
                      </a:r>
                      <a:r>
                        <a:rPr lang="ru-RU" sz="1800" dirty="0" err="1">
                          <a:latin typeface="Liberation Serif" panose="02020603050405020304" pitchFamily="18" charset="0"/>
                        </a:rPr>
                        <a:t>п\п</a:t>
                      </a:r>
                      <a:endParaRPr lang="ru-RU" sz="18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Показатель</a:t>
                      </a:r>
                      <a:endParaRPr lang="ru-RU" sz="1800" dirty="0">
                        <a:latin typeface="Liberation Serif" panose="02020603050405020304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2400" dirty="0">
                          <a:latin typeface="Liberation Serif" panose="02020603050405020304" pitchFamily="18" charset="0"/>
                        </a:rPr>
                        <a:t>2024</a:t>
                      </a:r>
                      <a:endParaRPr lang="ru-RU" sz="2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2400" dirty="0">
                          <a:latin typeface="Liberation Serif" panose="02020603050405020304" pitchFamily="18" charset="0"/>
                        </a:rPr>
                        <a:t>2025</a:t>
                      </a:r>
                      <a:endParaRPr lang="ru-RU" sz="24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063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1</a:t>
                      </a:r>
                      <a:endParaRPr lang="ru-RU" sz="18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Основной фонд: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 общее количество (ед.)</a:t>
                      </a:r>
                      <a:endParaRPr lang="ru-RU" sz="18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15 391</a:t>
                      </a:r>
                      <a:endParaRPr lang="ru-RU" sz="18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15 617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965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2</a:t>
                      </a:r>
                      <a:endParaRPr lang="ru-RU" sz="18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Количество посетителей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( чел.)</a:t>
                      </a:r>
                      <a:endParaRPr lang="ru-RU" sz="18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24 502</a:t>
                      </a:r>
                      <a:endParaRPr lang="ru-RU" sz="18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29 536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145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3</a:t>
                      </a:r>
                      <a:endParaRPr lang="ru-RU" sz="18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Количество экскурсий (ед.)</a:t>
                      </a:r>
                      <a:endParaRPr lang="ru-RU" sz="18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latin typeface="Liberation Serif" panose="02020603050405020304" pitchFamily="18" charset="0"/>
                        </a:rPr>
                        <a:t>1 </a:t>
                      </a:r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148</a:t>
                      </a:r>
                      <a:endParaRPr lang="ru-RU" sz="18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1 575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574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4</a:t>
                      </a:r>
                      <a:endParaRPr lang="ru-RU" sz="18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Научно-просветительские мероприятия (ед.)</a:t>
                      </a:r>
                      <a:endParaRPr lang="ru-RU" sz="18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80</a:t>
                      </a:r>
                      <a:endParaRPr lang="ru-RU" sz="18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145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5</a:t>
                      </a:r>
                      <a:endParaRPr lang="ru-RU" sz="1800" dirty="0"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Количество выставок (ед.)</a:t>
                      </a:r>
                      <a:endParaRPr lang="ru-RU" sz="18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</a:rPr>
                        <a:t>28</a:t>
                      </a:r>
                      <a:endParaRPr lang="ru-RU" sz="1800" dirty="0">
                        <a:latin typeface="Liberation Serif" panose="02020603050405020304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Liberation Serif" panose="02020603050405020304" pitchFamily="18" charset="0"/>
                          <a:ea typeface="Times New Roman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3E1A076-7565-4111-B2FB-A7CCA3EECF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094" y="4328430"/>
            <a:ext cx="1872208" cy="20279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4175885-9233-4734-A643-B85A20B9EB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44" y="4302684"/>
            <a:ext cx="3129882" cy="20865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42EBAB3-9212-4D8C-BB98-6B58CB6C26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96" y="4328430"/>
            <a:ext cx="3203848" cy="213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469045"/>
      </p:ext>
    </p:extLst>
  </p:cSld>
  <p:clrMapOvr>
    <a:masterClrMapping/>
  </p:clrMapOvr>
  <p:transition>
    <p:comb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Муниципальная программа «Развитие физической культуры, спорта и молодежной политики в Городском округе </a:t>
            </a:r>
            <a:b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«город Ирбит» Свердловской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области»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Liberation Serif" panose="02020603050405020304" pitchFamily="18" charset="0"/>
            </a:endParaRPr>
          </a:p>
        </p:txBody>
      </p:sp>
      <p:graphicFrame>
        <p:nvGraphicFramePr>
          <p:cNvPr id="26663" name="Group 39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968812252"/>
              </p:ext>
            </p:extLst>
          </p:nvPr>
        </p:nvGraphicFramePr>
        <p:xfrm>
          <a:off x="238345" y="2132856"/>
          <a:ext cx="8678864" cy="3587136"/>
        </p:xfrm>
        <a:graphic>
          <a:graphicData uri="http://schemas.openxmlformats.org/drawingml/2006/table">
            <a:tbl>
              <a:tblPr/>
              <a:tblGrid>
                <a:gridCol w="6107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858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858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818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Наименование подпрограммы</a:t>
                      </a: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2025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62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Молодежь Городского округа «город Ирбит» Свердловской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области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27 887,3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17 764,3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11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Патриотическое воспитание граждан Городского округа «город Ирбит» Свердловской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области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260,0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405,0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01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Развитие физической культуры и спорта в  Городском округе «город Ирбит» Свердловской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области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8 779,2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13 179,7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90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Развитие инфраструктуры объектов спорта муниципальной собственности в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Городском округе «город Ирбит» Свердловской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области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71 796,0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100 758,5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49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ИТОГО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108 722,5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132 107,5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A96FE3">
                            <a:tint val="66000"/>
                            <a:satMod val="160000"/>
                          </a:srgbClr>
                        </a:gs>
                        <a:gs pos="50000">
                          <a:srgbClr val="A96FE3">
                            <a:tint val="44500"/>
                            <a:satMod val="160000"/>
                          </a:srgbClr>
                        </a:gs>
                        <a:gs pos="100000">
                          <a:srgbClr val="A96FE3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8726" name="Rectangle 118"/>
          <p:cNvSpPr>
            <a:spLocks noChangeArrowheads="1"/>
          </p:cNvSpPr>
          <p:nvPr/>
        </p:nvSpPr>
        <p:spPr bwMode="auto">
          <a:xfrm>
            <a:off x="7596336" y="1700808"/>
            <a:ext cx="1408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  <a:cs typeface="Times New Roman" pitchFamily="18" charset="0"/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326330158"/>
      </p:ext>
    </p:extLst>
  </p:cSld>
  <p:clrMapOvr>
    <a:masterClrMapping/>
  </p:clrMapOvr>
  <p:transition>
    <p:comb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715"/>
            <a:ext cx="8229600" cy="907504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800" b="1" dirty="0">
                <a:solidFill>
                  <a:srgbClr val="0070C0"/>
                </a:solidFill>
                <a:latin typeface="Liberation Serif" panose="02020603050405020304" pitchFamily="18" charset="0"/>
                <a:cs typeface="Times New Roman" pitchFamily="18" charset="0"/>
              </a:rPr>
              <a:t>Подпрограмма «Молодежь Городского округа «город Ирбит» Свердловской области»</a:t>
            </a:r>
            <a:endParaRPr lang="ru-RU" sz="2800" dirty="0">
              <a:solidFill>
                <a:srgbClr val="0070C0"/>
              </a:solidFill>
              <a:latin typeface="Liberation Serif" panose="02020603050405020304" pitchFamily="18" charset="0"/>
            </a:endParaRPr>
          </a:p>
        </p:txBody>
      </p:sp>
      <p:graphicFrame>
        <p:nvGraphicFramePr>
          <p:cNvPr id="9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0511163"/>
              </p:ext>
            </p:extLst>
          </p:nvPr>
        </p:nvGraphicFramePr>
        <p:xfrm>
          <a:off x="467544" y="908721"/>
          <a:ext cx="8352928" cy="2835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85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589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44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909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2001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Liberation Serif" pitchFamily="18" charset="0"/>
                        </a:rPr>
                        <a:t>№ </a:t>
                      </a:r>
                      <a:r>
                        <a:rPr lang="ru-RU" sz="1600" dirty="0" err="1">
                          <a:latin typeface="Liberation Serif" pitchFamily="18" charset="0"/>
                        </a:rPr>
                        <a:t>п</a:t>
                      </a:r>
                      <a:r>
                        <a:rPr lang="ru-RU" sz="1600" dirty="0">
                          <a:latin typeface="Liberation Serif" pitchFamily="18" charset="0"/>
                        </a:rPr>
                        <a:t>/</a:t>
                      </a:r>
                      <a:r>
                        <a:rPr lang="ru-RU" sz="1600" dirty="0" err="1">
                          <a:latin typeface="Liberation Serif" pitchFamily="18" charset="0"/>
                        </a:rPr>
                        <a:t>п</a:t>
                      </a:r>
                      <a:endParaRPr lang="ru-RU" sz="1600" dirty="0"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Liberation Serif" pitchFamily="18" charset="0"/>
                        </a:rPr>
                        <a:t>Показатель</a:t>
                      </a:r>
                      <a:endParaRPr lang="ru-RU" sz="1600" dirty="0"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Liberation Serif" pitchFamily="18" charset="0"/>
                        </a:rPr>
                        <a:t> 2024 год, чел.</a:t>
                      </a:r>
                      <a:endParaRPr lang="ru-RU" sz="1600" dirty="0"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Liberation Serif" pitchFamily="18" charset="0"/>
                        </a:rPr>
                        <a:t>2025 год, чел. </a:t>
                      </a:r>
                      <a:endParaRPr lang="ru-RU" sz="1600" dirty="0"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7307">
                <a:tc gridSpan="4">
                  <a:txBody>
                    <a:bodyPr/>
                    <a:lstStyle/>
                    <a:p>
                      <a:pPr algn="ctr"/>
                      <a:r>
                        <a:rPr kumimoji="0" lang="ru-RU" sz="1600" b="1" kern="1200" dirty="0">
                          <a:latin typeface="Liberation Serif" pitchFamily="18" charset="0"/>
                        </a:rPr>
                        <a:t>Количество трудоустроенных несовершеннолетних граждан</a:t>
                      </a:r>
                      <a:endParaRPr lang="ru-RU" sz="1600" b="1" dirty="0"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291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Liberation Serif" pitchFamily="18" charset="0"/>
                        </a:rPr>
                        <a:t>1</a:t>
                      </a:r>
                      <a:endParaRPr lang="ru-RU" sz="1600" dirty="0"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latin typeface="Liberation Serif" pitchFamily="18" charset="0"/>
                        </a:rPr>
                        <a:t>Всего,</a:t>
                      </a:r>
                      <a:r>
                        <a:rPr lang="ru-RU" sz="1600" b="1" baseline="0" dirty="0">
                          <a:latin typeface="Liberation Serif" pitchFamily="18" charset="0"/>
                        </a:rPr>
                        <a:t> чел.</a:t>
                      </a:r>
                      <a:endParaRPr lang="ru-RU" sz="1600" b="1" dirty="0">
                        <a:latin typeface="Liberation Serif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Liberation Serif" pitchFamily="18" charset="0"/>
                        </a:rPr>
                        <a:t>253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Liberation Serif" pitchFamily="18" charset="0"/>
                        </a:rPr>
                        <a:t>252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847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Liberation Serif" pitchFamily="18" charset="0"/>
                        </a:rPr>
                        <a:t>2</a:t>
                      </a:r>
                      <a:endParaRPr lang="ru-RU" sz="1600" dirty="0"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Liberation Serif" pitchFamily="18" charset="0"/>
                        </a:rPr>
                        <a:t>Из</a:t>
                      </a:r>
                      <a:r>
                        <a:rPr lang="ru-RU" sz="1600" baseline="0" dirty="0">
                          <a:latin typeface="Liberation Serif" pitchFamily="18" charset="0"/>
                        </a:rPr>
                        <a:t> них: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Liberation Serif" pitchFamily="18" charset="0"/>
                        </a:rPr>
                        <a:t>- при поддержке средств ГО город Ирбит;</a:t>
                      </a:r>
                      <a:endParaRPr lang="ru-RU" sz="1600" dirty="0">
                        <a:latin typeface="Liberation Serif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Liberation Serif" pitchFamily="18" charset="0"/>
                          <a:ea typeface="Times New Roman"/>
                          <a:cs typeface="Times New Roman" pitchFamily="18" charset="0"/>
                        </a:rPr>
                        <a:t>253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Liberation Serif" pitchFamily="18" charset="0"/>
                          <a:ea typeface="Times New Roman"/>
                          <a:cs typeface="Times New Roman" pitchFamily="18" charset="0"/>
                        </a:rPr>
                        <a:t>252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264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Liberation Serif" pitchFamily="18" charset="0"/>
                        </a:rPr>
                        <a:t>3</a:t>
                      </a:r>
                      <a:endParaRPr lang="ru-RU" sz="1600" dirty="0"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Liberation Serif" pitchFamily="18" charset="0"/>
                        </a:rPr>
                        <a:t>- при поддержке средств работодателей;</a:t>
                      </a:r>
                      <a:endParaRPr lang="ru-RU" sz="1600" dirty="0">
                        <a:latin typeface="Liberation Serif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Liberation Serif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Liberation Serif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9537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Liberation Serif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kern="1200" dirty="0">
                          <a:latin typeface="Liberation Serif" pitchFamily="18" charset="0"/>
                        </a:rPr>
                        <a:t>Из</a:t>
                      </a:r>
                      <a:r>
                        <a:rPr kumimoji="0" lang="ru-RU" sz="1600" kern="1200" baseline="0" dirty="0">
                          <a:latin typeface="Liberation Serif" pitchFamily="18" charset="0"/>
                        </a:rPr>
                        <a:t> них:</a:t>
                      </a:r>
                    </a:p>
                    <a:p>
                      <a:pPr algn="l"/>
                      <a:r>
                        <a:rPr kumimoji="0" lang="ru-RU" sz="1600" kern="1200" dirty="0">
                          <a:latin typeface="Liberation Serif" pitchFamily="18" charset="0"/>
                        </a:rPr>
                        <a:t>- при поддержке средств Центра занятости населения.</a:t>
                      </a:r>
                      <a:endParaRPr lang="ru-RU" sz="1600" dirty="0"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Liberation Serif" pitchFamily="18" charset="0"/>
                          <a:cs typeface="Times New Roman" pitchFamily="18" charset="0"/>
                        </a:rPr>
                        <a:t>194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Liberation Serif" pitchFamily="18" charset="0"/>
                          <a:cs typeface="Times New Roman" pitchFamily="18" charset="0"/>
                        </a:rPr>
                        <a:t>195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2963-80FA-49AC-8E2A-CD7E2F375CD1}" type="slidenum">
              <a:rPr lang="ru-RU" smtClean="0"/>
              <a:pPr/>
              <a:t>53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FCA22AD-3CFE-4798-8135-D7CB23B524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376" y="3933056"/>
            <a:ext cx="2261327" cy="20968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6D011D3C-D6CF-4313-B18E-4A3A321527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2" y="3832739"/>
            <a:ext cx="3133453" cy="229487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E1110AF-CF54-409F-8758-1C120F65D8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019" y="3832739"/>
            <a:ext cx="3133453" cy="229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350563"/>
      </p:ext>
    </p:extLst>
  </p:cSld>
  <p:clrMapOvr>
    <a:masterClrMapping/>
  </p:clrMapOvr>
  <p:transition>
    <p:comb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214422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rgbClr val="0070C0"/>
                </a:solidFill>
                <a:latin typeface="Liberation Serif" panose="02020603050405020304" pitchFamily="18" charset="0"/>
                <a:cs typeface="Times New Roman" pitchFamily="18" charset="0"/>
              </a:rPr>
              <a:t>Подпрограмма «Патриотическое воспитание граждан Городского округа «город Ирбит» Свердловской области»</a:t>
            </a:r>
            <a:endParaRPr lang="ru-RU" sz="2400" dirty="0">
              <a:solidFill>
                <a:srgbClr val="0070C0"/>
              </a:solidFill>
              <a:latin typeface="Liberation Serif" pitchFamily="18" charset="0"/>
            </a:endParaRPr>
          </a:p>
        </p:txBody>
      </p:sp>
      <p:graphicFrame>
        <p:nvGraphicFramePr>
          <p:cNvPr id="6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6141364"/>
              </p:ext>
            </p:extLst>
          </p:nvPr>
        </p:nvGraphicFramePr>
        <p:xfrm>
          <a:off x="683568" y="1214422"/>
          <a:ext cx="7859710" cy="5238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53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6508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8357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2389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№ </a:t>
                      </a:r>
                    </a:p>
                    <a:p>
                      <a:pPr algn="ctr"/>
                      <a:r>
                        <a:rPr lang="ru-RU" sz="1400" dirty="0" err="1"/>
                        <a:t>п</a:t>
                      </a:r>
                      <a:r>
                        <a:rPr lang="ru-RU" sz="1400" dirty="0"/>
                        <a:t>/</a:t>
                      </a:r>
                      <a:r>
                        <a:rPr lang="ru-RU" sz="1400" dirty="0" err="1"/>
                        <a:t>п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Мероприятие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Кол-во участников, чел.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4411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Liberation Serif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Выставка находок привезенных с полей</a:t>
                      </a:r>
                      <a:r>
                        <a:rPr lang="ru-RU" sz="1400" baseline="0" dirty="0"/>
                        <a:t> сражений времён ВО </a:t>
                      </a:r>
                      <a:r>
                        <a:rPr lang="ru-RU" sz="1400" dirty="0"/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559176785"/>
                  </a:ext>
                </a:extLst>
              </a:tr>
              <a:tr h="343288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Liberation Serif" pitchFamily="18" charset="0"/>
                        </a:rPr>
                        <a:t>2</a:t>
                      </a:r>
                      <a:endParaRPr lang="ru-RU" sz="1400" b="0" dirty="0"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Liberation Serif" pitchFamily="18" charset="0"/>
                          <a:ea typeface="+mn-ea"/>
                          <a:cs typeface="+mn-cs"/>
                        </a:rPr>
                        <a:t>Кинопоказ патриотических фильмов</a:t>
                      </a:r>
                      <a:endParaRPr lang="ru-RU" sz="1400" b="0" baseline="0" dirty="0">
                        <a:latin typeface="Liberation Serif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Liberation Serif" pitchFamily="18" charset="0"/>
                          <a:ea typeface="Times New Roman"/>
                          <a:cs typeface="Times New Roman" pitchFamily="18" charset="0"/>
                        </a:rPr>
                        <a:t>400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663045406"/>
                  </a:ext>
                </a:extLst>
              </a:tr>
              <a:tr h="343288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Liberation Serif" pitchFamily="18" charset="0"/>
                          <a:cs typeface="+mn-cs"/>
                        </a:rPr>
                        <a:t>3</a:t>
                      </a:r>
                      <a:endParaRPr lang="ru-RU" sz="1400" b="0" dirty="0"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Liberation Serif" pitchFamily="18" charset="0"/>
                          <a:ea typeface="Times New Roman"/>
                          <a:cs typeface="Times New Roman" pitchFamily="18" charset="0"/>
                        </a:rPr>
                        <a:t>Акция «Мы – граждане России» (торжественное вручение паспортов)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Liberation Serif" pitchFamily="18" charset="0"/>
                          <a:ea typeface="Times New Roman"/>
                          <a:cs typeface="Times New Roman" pitchFamily="18" charset="0"/>
                        </a:rPr>
                        <a:t>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255614849"/>
                  </a:ext>
                </a:extLst>
              </a:tr>
              <a:tr h="361219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Liberation Serif" pitchFamily="18" charset="0"/>
                        </a:rPr>
                        <a:t>6</a:t>
                      </a:r>
                      <a:endParaRPr lang="ru-RU" sz="1400" b="0" dirty="0"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Liberation Serif" pitchFamily="18" charset="0"/>
                          <a:ea typeface="+mn-ea"/>
                          <a:cs typeface="+mn-cs"/>
                        </a:rPr>
                        <a:t>Акция «Георгиевская лента»</a:t>
                      </a:r>
                      <a:endParaRPr lang="ru-RU" sz="1400" b="0" i="0" kern="1200" dirty="0">
                        <a:solidFill>
                          <a:schemeClr val="dk1"/>
                        </a:solidFill>
                        <a:latin typeface="Liberation Serif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2 500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82068041"/>
                  </a:ext>
                </a:extLst>
              </a:tr>
              <a:tr h="43346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Liberation Serif" pitchFamily="18" charset="0"/>
                        </a:rPr>
                        <a:t>7</a:t>
                      </a:r>
                      <a:endParaRPr lang="ru-RU" sz="1400" b="0" dirty="0">
                        <a:latin typeface="Liberation Serif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Liberation Serif" pitchFamily="18" charset="0"/>
                          <a:ea typeface="+mn-ea"/>
                          <a:cs typeface="+mn-cs"/>
                        </a:rPr>
                        <a:t>Молодежная патриотическая акция «Время выбрало нас»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400" b="0" baseline="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 000</a:t>
                      </a:r>
                      <a:endParaRPr lang="ru-RU" sz="1400" b="0" dirty="0">
                        <a:latin typeface="Liberation Serif" pitchFamily="18" charset="0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773927069"/>
                  </a:ext>
                </a:extLst>
              </a:tr>
              <a:tr h="35723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Liberation Serif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Liberation Serif" pitchFamily="18" charset="0"/>
                          <a:ea typeface="+mn-ea"/>
                          <a:cs typeface="+mn-cs"/>
                        </a:rPr>
                        <a:t>Акция «Мой флаг»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Liberation Serif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1 500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127567183"/>
                  </a:ext>
                </a:extLst>
              </a:tr>
              <a:tr h="35723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Liberation Serif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Liberation Serif" pitchFamily="18" charset="0"/>
                          <a:ea typeface="+mn-ea"/>
                          <a:cs typeface="+mn-cs"/>
                        </a:rPr>
                        <a:t>Акция «Свеча памяти» 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Liberation Serif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500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19831609"/>
                  </a:ext>
                </a:extLst>
              </a:tr>
              <a:tr h="82389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Liberation Serif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Liberation Serif" pitchFamily="18" charset="0"/>
                          <a:ea typeface="+mn-ea"/>
                          <a:cs typeface="+mn-cs"/>
                        </a:rPr>
                        <a:t>Военно-спортивная игра «Рассвет Победы - 2025» среди обучающихся общеобразовательных организаций Городского округа «город Ирбит» Свердловской области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latin typeface="Liberation Serif" pitchFamily="18" charset="0"/>
                          <a:ea typeface="Calibri"/>
                          <a:cs typeface="Times New Roman"/>
                        </a:rPr>
                        <a:t>205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246405436"/>
                  </a:ext>
                </a:extLst>
              </a:tr>
              <a:tr h="35441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itchFamily="18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Liberation Serif" pitchFamily="18" charset="0"/>
                        </a:rPr>
                        <a:t>Урок мужества «Герои рядом»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itchFamily="18" charset="0"/>
                        </a:rPr>
                        <a:t>115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869267688"/>
                  </a:ext>
                </a:extLst>
              </a:tr>
              <a:tr h="34328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itchFamily="18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latin typeface="Liberation Serif" pitchFamily="18" charset="0"/>
                        </a:rPr>
                        <a:t>Акция «Мой</a:t>
                      </a:r>
                      <a:r>
                        <a:rPr lang="ru-RU" sz="1400" baseline="0" dirty="0">
                          <a:latin typeface="Liberation Serif" pitchFamily="18" charset="0"/>
                        </a:rPr>
                        <a:t> флаг»</a:t>
                      </a:r>
                      <a:endParaRPr lang="ru-RU" sz="1400" dirty="0">
                        <a:latin typeface="Liberation Serif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itchFamily="18" charset="0"/>
                        </a:rPr>
                        <a:t>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468902774"/>
                  </a:ext>
                </a:extLst>
              </a:tr>
              <a:tr h="34328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itchFamily="18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latin typeface="Liberation Serif" pitchFamily="18" charset="0"/>
                        </a:rPr>
                        <a:t>Военно</a:t>
                      </a:r>
                      <a:r>
                        <a:rPr lang="ru-RU" sz="1400" baseline="0" dirty="0">
                          <a:latin typeface="Liberation Serif" pitchFamily="18" charset="0"/>
                        </a:rPr>
                        <a:t>-спортивная игра посвященная 80-летию Победы</a:t>
                      </a:r>
                      <a:endParaRPr lang="ru-RU" sz="1400" dirty="0">
                        <a:latin typeface="Liberation Serif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Liberation Serif" pitchFamily="18" charset="0"/>
                        </a:rPr>
                        <a:t>230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118137761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2963-80FA-49AC-8E2A-CD7E2F375CD1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752771"/>
      </p:ext>
    </p:extLst>
  </p:cSld>
  <p:clrMapOvr>
    <a:masterClrMapping/>
  </p:clrMapOvr>
  <p:transition>
    <p:comb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8742"/>
            <a:ext cx="8928992" cy="81173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«Развитие физической культуры и спорта в Городском округе «город Ирбит» Свердловской области»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2963-80FA-49AC-8E2A-CD7E2F375CD1}" type="slidenum">
              <a:rPr lang="ru-RU" smtClean="0"/>
              <a:pPr/>
              <a:t>55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30774" y="1124744"/>
            <a:ext cx="84560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</a:rPr>
              <a:t>За 2025 год на территории Городского округа «город Ирбит» Свердловской области проведено 164 физкультурное и спортивное мероприятие:</a:t>
            </a:r>
          </a:p>
          <a:p>
            <a:r>
              <a:rPr lang="ru-RU" sz="1700" dirty="0">
                <a:latin typeface="Liberation Serif" panose="02020603050405020304" pitchFamily="18" charset="0"/>
              </a:rPr>
              <a:t>- городские спортивные мероприятия (96)</a:t>
            </a:r>
          </a:p>
          <a:p>
            <a:r>
              <a:rPr lang="ru-RU" sz="1700" dirty="0">
                <a:latin typeface="Liberation Serif" panose="02020603050405020304" pitchFamily="18" charset="0"/>
              </a:rPr>
              <a:t>- мероприятия по внедрению ВФСК «ГТО» (9)</a:t>
            </a:r>
          </a:p>
          <a:p>
            <a:r>
              <a:rPr lang="ru-RU" sz="1700" dirty="0">
                <a:latin typeface="Liberation Serif" panose="02020603050405020304" pitchFamily="18" charset="0"/>
              </a:rPr>
              <a:t>- спортивные мероприятия, проводимые на</a:t>
            </a:r>
          </a:p>
          <a:p>
            <a:r>
              <a:rPr lang="ru-RU" sz="1700" dirty="0">
                <a:latin typeface="Liberation Serif" panose="02020603050405020304" pitchFamily="18" charset="0"/>
              </a:rPr>
              <a:t>уровне Восточного управленческого округа (8)</a:t>
            </a:r>
          </a:p>
          <a:p>
            <a:r>
              <a:rPr lang="ru-RU" sz="1700" dirty="0">
                <a:latin typeface="Liberation Serif" panose="02020603050405020304" pitchFamily="18" charset="0"/>
              </a:rPr>
              <a:t>- областные мероприятия (43)</a:t>
            </a:r>
          </a:p>
          <a:p>
            <a:r>
              <a:rPr lang="ru-RU" sz="1700" dirty="0">
                <a:latin typeface="Liberation Serif" panose="02020603050405020304" pitchFamily="18" charset="0"/>
              </a:rPr>
              <a:t>- всероссийские мероприятия (8)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3A77684-0DB5-4489-A4C9-94C50B0AB4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3339802"/>
            <a:ext cx="2383548" cy="16017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D7A3A7C-2657-4B4C-9615-F40D4DB2C9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257" y="3327595"/>
            <a:ext cx="2173839" cy="163037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A9C6E98-26B9-4656-85E4-CCBBA039F0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162" y="3323661"/>
            <a:ext cx="2951637" cy="16602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4FD51444-3859-4B42-8605-0ABFD12B2A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85" y="5053997"/>
            <a:ext cx="2383548" cy="158934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7353B161-1DFB-423A-B8B0-803C7DC32F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162" y="5024590"/>
            <a:ext cx="2930053" cy="164815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7D0A2C78-3A59-40D9-A25E-FD62318C7E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182" y="5094343"/>
            <a:ext cx="2230859" cy="148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1777"/>
      </p:ext>
    </p:extLst>
  </p:cSld>
  <p:clrMapOvr>
    <a:masterClrMapping/>
  </p:clrMapOvr>
  <p:transition>
    <p:comb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2963-80FA-49AC-8E2A-CD7E2F375CD1}" type="slidenum">
              <a:rPr lang="ru-RU" smtClean="0"/>
              <a:pPr/>
              <a:t>56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970339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0070C0"/>
                </a:solidFill>
                <a:latin typeface="Liberation Serif" panose="02020603050405020304" pitchFamily="18" charset="0"/>
                <a:cs typeface="Times New Roman" pitchFamily="18" charset="0"/>
              </a:rPr>
              <a:t>Подпрограмма «Развитие инфраструктуры объектов спорта Муниципальной собственности в Городском округе «город Ирбит» Свердловской области»</a:t>
            </a:r>
            <a:r>
              <a:rPr lang="ru-RU" sz="2000" dirty="0">
                <a:latin typeface="Liberation Serif" panose="02020603050405020304" pitchFamily="18" charset="0"/>
              </a:rPr>
              <a:t/>
            </a:r>
            <a:br>
              <a:rPr lang="ru-RU" sz="2000" dirty="0">
                <a:latin typeface="Liberation Serif" panose="02020603050405020304" pitchFamily="18" charset="0"/>
              </a:rPr>
            </a:b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6EB148E2-334F-4A3A-B60C-9FB158A34217}"/>
              </a:ext>
            </a:extLst>
          </p:cNvPr>
          <p:cNvSpPr/>
          <p:nvPr/>
        </p:nvSpPr>
        <p:spPr>
          <a:xfrm>
            <a:off x="755576" y="2348880"/>
            <a:ext cx="78488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В 2025 году д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ля организации тренировочного процесса и участия в соревнованиях для хоккейной команды «Урал 10» 2010-2011 г.р. приобретен спортивный инвентарь: хоккейные клюшки.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   Для участия в Чемпионате Свердловской области по футболу среди команд второй группы сезон 2025 приобретена спортивная экипировка: спортивная обувь бутсы, футбольная форма, гетры, манишки, перчатки</a:t>
            </a:r>
            <a:r>
              <a:rPr lang="ru-RU" dirty="0">
                <a:solidFill>
                  <a:srgbClr val="000000"/>
                </a:solidFill>
                <a:latin typeface="Liberation Serif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Д</a:t>
            </a:r>
            <a:r>
              <a:rPr lang="ru-RU" sz="1800" dirty="0">
                <a:solidFill>
                  <a:srgbClr val="000000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ля организации тренировочного процесса и проведения мероприятий для клуба «Маяк» приобретено спортивное оборудование: тренажер (комбинированная тяга), оборудование (шведская стенка)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В</a:t>
            </a:r>
            <a:r>
              <a:rPr lang="ru-RU" sz="1800" dirty="0">
                <a:solidFill>
                  <a:srgbClr val="000000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 июне были проведены работы по замене секции ограждения мини-футбольного поля с искусственным покрытием, расположенного по адресу г. Ирбит ул. Маршала Жукова 10а.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08233962"/>
      </p:ext>
    </p:extLst>
  </p:cSld>
  <p:clrMapOvr>
    <a:masterClrMapping/>
  </p:clrMapOvr>
  <p:transition>
    <p:comb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524D6-7005-4928-A849-2F2CDDECCE2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57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32656"/>
            <a:ext cx="835292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Муниципальная программа «Доступное жилье молодым семьям, проживающим на территории </a:t>
            </a:r>
            <a:r>
              <a:rPr lang="ru-RU" sz="2400" b="1" dirty="0">
                <a:latin typeface="Liberation Serif" panose="02020603050405020304" pitchFamily="18" charset="0"/>
              </a:rPr>
              <a:t>Городского округа «город Ирбит» Свердловской </a:t>
            </a:r>
            <a:r>
              <a:rPr lang="ru-RU" sz="2400" b="1" dirty="0" smtClean="0">
                <a:latin typeface="Liberation Serif" panose="02020603050405020304" pitchFamily="18" charset="0"/>
              </a:rPr>
              <a:t>области»</a:t>
            </a:r>
            <a:endParaRPr lang="ru-RU" sz="2200" b="1" dirty="0">
              <a:effectLst>
                <a:outerShdw blurRad="38100" dist="38100" dir="2700000" algn="tl">
                  <a:srgbClr val="FFFFFF"/>
                </a:outerShdw>
              </a:effectLst>
              <a:latin typeface="Liberation Serif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379205"/>
              </p:ext>
            </p:extLst>
          </p:nvPr>
        </p:nvGraphicFramePr>
        <p:xfrm>
          <a:off x="256989" y="2420889"/>
          <a:ext cx="8587904" cy="3312368"/>
        </p:xfrm>
        <a:graphic>
          <a:graphicData uri="http://schemas.openxmlformats.org/drawingml/2006/table">
            <a:tbl>
              <a:tblPr/>
              <a:tblGrid>
                <a:gridCol w="5491560"/>
                <a:gridCol w="1512168"/>
                <a:gridCol w="1584176"/>
              </a:tblGrid>
              <a:tr h="5699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Наименование подпрограммы</a:t>
                      </a: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2025 год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9591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Обеспечение жильем молодых семей на территории </a:t>
                      </a:r>
                      <a:r>
                        <a:rPr lang="ru-RU" sz="1600" b="1" dirty="0" smtClean="0">
                          <a:latin typeface="Liberation Serif" panose="02020603050405020304" pitchFamily="18" charset="0"/>
                        </a:rPr>
                        <a:t>Городского округа «город Ирбит» Свердловской области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5 977,4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7 482,0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12433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Предоставление региональной поддержки молодым семьям на улучшение жилищных условий на территории </a:t>
                      </a:r>
                      <a:r>
                        <a:rPr lang="ru-RU" sz="1600" b="1" dirty="0" smtClean="0">
                          <a:latin typeface="Liberation Serif" panose="02020603050405020304" pitchFamily="18" charset="0"/>
                        </a:rPr>
                        <a:t>Городского округа «город Ирбит» Свердловской области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1 226,1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2 017,4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5398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ИТОГО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7 203,5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9 499,4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7411688" y="1916832"/>
            <a:ext cx="1408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  <a:cs typeface="Times New Roman" pitchFamily="18" charset="0"/>
              </a:rPr>
              <a:t>тыс. рублей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5877272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704002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4026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100" b="1" dirty="0" smtClean="0">
                <a:solidFill>
                  <a:schemeClr val="tx1"/>
                </a:solidFill>
                <a:effectLst/>
                <a:latin typeface="Liberation Serif" panose="02020603050405020304" pitchFamily="18" charset="0"/>
              </a:rPr>
              <a:t>Муниципальная программа «Реализация основных направлений муниципальной политики в строительном комплексе </a:t>
            </a:r>
            <a:r>
              <a:rPr lang="ru-RU" sz="2000" b="1" dirty="0">
                <a:solidFill>
                  <a:schemeClr val="tx1"/>
                </a:solidFill>
                <a:effectLst/>
                <a:latin typeface="Liberation Serif" panose="02020603050405020304" pitchFamily="18" charset="0"/>
              </a:rPr>
              <a:t>Городского округа «город Ирбит» Свердловской </a:t>
            </a:r>
            <a:r>
              <a:rPr lang="ru-RU" sz="2000" b="1" dirty="0" smtClean="0">
                <a:solidFill>
                  <a:schemeClr val="tx1"/>
                </a:solidFill>
                <a:effectLst/>
                <a:latin typeface="Liberation Serif" panose="02020603050405020304" pitchFamily="18" charset="0"/>
              </a:rPr>
              <a:t>области»</a:t>
            </a:r>
            <a:endParaRPr lang="ru-RU" sz="2000" b="1" dirty="0">
              <a:solidFill>
                <a:schemeClr val="tx1"/>
              </a:solidFill>
              <a:effectLst/>
              <a:latin typeface="Liberation Serif" panose="02020603050405020304" pitchFamily="18" charset="0"/>
            </a:endParaRPr>
          </a:p>
        </p:txBody>
      </p:sp>
      <p:graphicFrame>
        <p:nvGraphicFramePr>
          <p:cNvPr id="28700" name="Group 2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648030351"/>
              </p:ext>
            </p:extLst>
          </p:nvPr>
        </p:nvGraphicFramePr>
        <p:xfrm>
          <a:off x="323528" y="1529125"/>
          <a:ext cx="8643938" cy="4308750"/>
        </p:xfrm>
        <a:graphic>
          <a:graphicData uri="http://schemas.openxmlformats.org/drawingml/2006/table">
            <a:tbl>
              <a:tblPr/>
              <a:tblGrid>
                <a:gridCol w="5145677"/>
                <a:gridCol w="1825507"/>
                <a:gridCol w="1672754"/>
              </a:tblGrid>
              <a:tr h="3877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Наименование подпрограммы</a:t>
                      </a:r>
                    </a:p>
                  </a:txBody>
                  <a:tcPr marL="91439" marR="91439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 год </a:t>
                      </a:r>
                    </a:p>
                  </a:txBody>
                  <a:tcPr marL="91439" marR="91439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 marL="91439" marR="91439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</a:tr>
              <a:tr h="11521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Обеспечение реализации Муниципальной программы «Реализация основных направлений муниципальной политики в строительном комплексе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Городского округа «город Ирбит» Свердловской области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43 945,1</a:t>
                      </a:r>
                    </a:p>
                  </a:txBody>
                  <a:tcPr marL="91439" marR="91439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62 991,3</a:t>
                      </a:r>
                    </a:p>
                  </a:txBody>
                  <a:tcPr marL="91439" marR="91439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</a:tr>
              <a:tr h="11376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Формирование жилфонда для переселения граждан из жилых помещений, признанных непригодными для проживания и (или) с высоким уровнем износа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в Городском округе «город Ирбит» Свердловской области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10 502,8</a:t>
                      </a:r>
                    </a:p>
                  </a:txBody>
                  <a:tcPr marL="91439" marR="91439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50 720,9</a:t>
                      </a:r>
                    </a:p>
                  </a:txBody>
                  <a:tcPr marL="91439" marR="91439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</a:tr>
              <a:tr h="619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Осуществление градостроительной деятельности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в Городском округе «город Ирбит» Свердловской области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592 443,6</a:t>
                      </a:r>
                    </a:p>
                  </a:txBody>
                  <a:tcPr marL="91439" marR="91439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212 733,3</a:t>
                      </a:r>
                    </a:p>
                  </a:txBody>
                  <a:tcPr marL="91439" marR="91439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</a:tr>
              <a:tr h="4767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91439" marR="91439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646 891,5</a:t>
                      </a:r>
                    </a:p>
                  </a:txBody>
                  <a:tcPr marL="91439" marR="91439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326 445,5</a:t>
                      </a:r>
                    </a:p>
                  </a:txBody>
                  <a:tcPr marL="91439" marR="91439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73798" name="Rectangle 70"/>
          <p:cNvSpPr>
            <a:spLocks noChangeArrowheads="1"/>
          </p:cNvSpPr>
          <p:nvPr/>
        </p:nvSpPr>
        <p:spPr bwMode="auto">
          <a:xfrm>
            <a:off x="7717552" y="1159237"/>
            <a:ext cx="1408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  <a:cs typeface="Times New Roman" pitchFamily="18" charset="0"/>
              </a:rPr>
              <a:t>тыс. рублей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5536" y="6021288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165196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524D6-7005-4928-A849-2F2CDDECCE2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59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189" y="332656"/>
            <a:ext cx="87182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</a:rPr>
              <a:t>Муниципальная программа «Развитие транспортного комплекса </a:t>
            </a:r>
            <a:r>
              <a:rPr lang="ru-RU" sz="2400" b="1" dirty="0">
                <a:latin typeface="Liberation Serif" panose="02020603050405020304" pitchFamily="18" charset="0"/>
              </a:rPr>
              <a:t>Городского округа «город Ирбит» </a:t>
            </a:r>
            <a:endParaRPr lang="ru-RU" sz="2400" b="1" dirty="0" smtClean="0">
              <a:latin typeface="Liberation Serif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Liberation Serif" panose="02020603050405020304" pitchFamily="18" charset="0"/>
              </a:rPr>
              <a:t>Свердловской </a:t>
            </a:r>
            <a:r>
              <a:rPr lang="ru-RU" sz="2400" b="1" dirty="0">
                <a:latin typeface="Liberation Serif" panose="02020603050405020304" pitchFamily="18" charset="0"/>
              </a:rPr>
              <a:t>области»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43906" y="1340768"/>
            <a:ext cx="1420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  <a:cs typeface="Times New Roman" pitchFamily="18" charset="0"/>
              </a:rPr>
              <a:t>тыс. рублей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017140"/>
              </p:ext>
            </p:extLst>
          </p:nvPr>
        </p:nvGraphicFramePr>
        <p:xfrm>
          <a:off x="4427984" y="1710100"/>
          <a:ext cx="4566357" cy="4358600"/>
        </p:xfrm>
        <a:graphic>
          <a:graphicData uri="http://schemas.openxmlformats.org/drawingml/2006/table">
            <a:tbl>
              <a:tblPr/>
              <a:tblGrid>
                <a:gridCol w="2788036"/>
                <a:gridCol w="864096"/>
                <a:gridCol w="914225"/>
              </a:tblGrid>
              <a:tr h="403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Наименование подпрограммы</a:t>
                      </a: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 год </a:t>
                      </a: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444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Times New Roman" pitchFamily="18" charset="0"/>
                          <a:cs typeface="Calibri" pitchFamily="34" charset="0"/>
                        </a:rPr>
                        <a:t>Организация транспортного обслуживания населения на территории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Городского округа «город Ирбит» Свердловской области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61 935,2</a:t>
                      </a: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70 428,9</a:t>
                      </a: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444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Строительство, реконструкция, ремонт и содержание автомобильных дорог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Городского округа «город Ирбит» Свердловской области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373 144,4</a:t>
                      </a: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253 528,2</a:t>
                      </a: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444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Повышение безопасности дорожного движения на территории 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Городского округа «город Ирбит» Свердловской области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1 796,0</a:t>
                      </a: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1 014,8</a:t>
                      </a: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222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436 875,6</a:t>
                      </a: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Liberation Serif" panose="02020603050405020304" pitchFamily="18" charset="0"/>
                          <a:cs typeface="Times New Roman" panose="02020603050405020304" pitchFamily="18" charset="0"/>
                        </a:rPr>
                        <a:t>324 971,9</a:t>
                      </a:r>
                    </a:p>
                  </a:txBody>
                  <a:tcPr marL="43440" marR="43440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89" y="1715783"/>
            <a:ext cx="4004495" cy="214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79" y="3994829"/>
            <a:ext cx="4051552" cy="217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200999"/>
      </p:ext>
    </p:extLst>
  </p:cSld>
  <p:clrMapOvr>
    <a:masterClrMapping/>
  </p:clrMapOvr>
  <p:transition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609600" y="404664"/>
            <a:ext cx="8229600" cy="136815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3200" b="1" dirty="0" smtClean="0">
                <a:solidFill>
                  <a:srgbClr val="7D1161"/>
                </a:solidFill>
                <a:latin typeface="Liberation Serif" panose="02020603050405020304" pitchFamily="18" charset="0"/>
              </a:rPr>
              <a:t>Муниципальные унитарные предприятия</a:t>
            </a:r>
            <a:r>
              <a:rPr lang="ru-RU" sz="3200" b="1" dirty="0" smtClean="0">
                <a:solidFill>
                  <a:srgbClr val="7D1161"/>
                </a:solidFill>
                <a:latin typeface="Times New Roman" pitchFamily="18" charset="0"/>
              </a:rPr>
              <a:t/>
            </a:r>
            <a:br>
              <a:rPr lang="ru-RU" sz="3200" b="1" dirty="0" smtClean="0">
                <a:solidFill>
                  <a:srgbClr val="7D1161"/>
                </a:solidFill>
                <a:latin typeface="Times New Roman" pitchFamily="18" charset="0"/>
              </a:rPr>
            </a:br>
            <a:r>
              <a:rPr lang="ru-RU" sz="3200" b="1" dirty="0" smtClean="0">
                <a:solidFill>
                  <a:srgbClr val="7D1161"/>
                </a:solidFill>
                <a:latin typeface="Liberation Serif" panose="02020603050405020304" pitchFamily="18" charset="0"/>
              </a:rPr>
              <a:t>Городского округа «город Ирбит» Свердловской области</a:t>
            </a:r>
          </a:p>
        </p:txBody>
      </p:sp>
      <p:sp>
        <p:nvSpPr>
          <p:cNvPr id="11267" name="Rectangle 3"/>
          <p:cNvSpPr>
            <a:spLocks noGrp="1"/>
          </p:cNvSpPr>
          <p:nvPr>
            <p:ph idx="1"/>
          </p:nvPr>
        </p:nvSpPr>
        <p:spPr>
          <a:xfrm>
            <a:off x="301625" y="1916833"/>
            <a:ext cx="8569325" cy="4032448"/>
          </a:xfrm>
        </p:spPr>
        <p:txBody>
          <a:bodyPr>
            <a:normAutofit/>
          </a:bodyPr>
          <a:lstStyle/>
          <a:p>
            <a:pPr marL="263525" indent="-263525" algn="ctr">
              <a:lnSpc>
                <a:spcPct val="80000"/>
              </a:lnSpc>
              <a:buFont typeface="Wingdings 2" pitchFamily="18" charset="2"/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На 01.01.20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2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6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года на территории ГО город Ирбит действует            2 муниципальных унитарных предприятия:</a:t>
            </a:r>
          </a:p>
          <a:p>
            <a:pPr marL="263525" indent="-263525">
              <a:lnSpc>
                <a:spcPct val="80000"/>
              </a:lnSpc>
              <a:buFont typeface="Wingdings 2" pitchFamily="18" charset="2"/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</a:endParaRPr>
          </a:p>
          <a:p>
            <a:pPr marL="263525" indent="-263525">
              <a:buFont typeface="Wingdings 2" pitchFamily="18" charset="2"/>
              <a:buNone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        1. МУП МО город Ирбит «Городские тепловые сети»;</a:t>
            </a:r>
          </a:p>
          <a:p>
            <a:pPr marL="263525" indent="-263525">
              <a:buFont typeface="Wingdings 2" pitchFamily="18" charset="2"/>
              <a:buNone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         2. МУП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Г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О город Ирбит «Водоканал-Сервис».</a:t>
            </a:r>
          </a:p>
        </p:txBody>
      </p:sp>
      <p:sp>
        <p:nvSpPr>
          <p:cNvPr id="11268" name="AutoShape 5" descr="cover_437"/>
          <p:cNvSpPr>
            <a:spLocks noChangeAspect="1" noChangeArrowheads="1"/>
          </p:cNvSpPr>
          <p:nvPr/>
        </p:nvSpPr>
        <p:spPr bwMode="auto">
          <a:xfrm>
            <a:off x="14922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9" name="AutoShape 7" descr="cover_437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0" name="AutoShape 9" descr="cover_437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1" name="AutoShape 11" descr="cover_437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9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CEED9E-A52F-458E-B19A-8D5C64568BD6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60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496944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latin typeface="Liberation Serif" panose="02020603050405020304" pitchFamily="18" charset="0"/>
              </a:rPr>
              <a:t>Муниципальная программа «Информатизация органов местного самоуправления  Городского округа «город Ирбит» Свердловской </a:t>
            </a:r>
            <a:r>
              <a:rPr lang="ru-RU" sz="2300" b="1" dirty="0" smtClean="0">
                <a:latin typeface="Liberation Serif" panose="02020603050405020304" pitchFamily="18" charset="0"/>
              </a:rPr>
              <a:t>области»</a:t>
            </a:r>
            <a:endParaRPr lang="ru-RU" sz="2300" dirty="0">
              <a:latin typeface="Liberation Serif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632870"/>
              </p:ext>
            </p:extLst>
          </p:nvPr>
        </p:nvGraphicFramePr>
        <p:xfrm>
          <a:off x="1547664" y="2204864"/>
          <a:ext cx="6096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2025 год</a:t>
                      </a: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15 896,6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17 662,7</a:t>
                      </a:r>
                    </a:p>
                  </a:txBody>
                  <a:tcPr anchor="ctr" horzOverflow="overflow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868144" y="162880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Liberation Serif" panose="02020603050405020304" pitchFamily="18" charset="0"/>
              </a:rPr>
              <a:t>тыс. рублей</a:t>
            </a:r>
            <a:endParaRPr lang="ru-RU" b="1" dirty="0">
              <a:latin typeface="Liberation Serif" panose="02020603050405020304" pitchFamily="18" charset="0"/>
            </a:endParaRPr>
          </a:p>
        </p:txBody>
      </p:sp>
      <p:pic>
        <p:nvPicPr>
          <p:cNvPr id="187394" name="Picture 2" descr="Муниципальная программа «Информатизация администрации Бикинского  муниципального района Хабаровского края» - Реестр муниципальных программ -  Программы - Официальный сайт администрации Бикинского муниципального райо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740" y="3429000"/>
            <a:ext cx="4536504" cy="307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862317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524D6-7005-4928-A849-2F2CDDECCE2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61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62068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Liberation Serif" panose="02020603050405020304" pitchFamily="18" charset="0"/>
              </a:rPr>
              <a:t>Муниципальная программа «Развитие субъектов малого и среднего предпринимательства Городского округа </a:t>
            </a:r>
            <a:r>
              <a:rPr lang="ru-RU" sz="2400" b="1" dirty="0" smtClean="0">
                <a:latin typeface="Liberation Serif" panose="02020603050405020304" pitchFamily="18" charset="0"/>
              </a:rPr>
              <a:t>«город Ирбит» </a:t>
            </a:r>
            <a:r>
              <a:rPr lang="ru-RU" sz="2400" b="1" dirty="0">
                <a:latin typeface="Liberation Serif" panose="02020603050405020304" pitchFamily="18" charset="0"/>
              </a:rPr>
              <a:t>Свердловской области»</a:t>
            </a:r>
            <a:endParaRPr lang="ru-RU" sz="2400" dirty="0">
              <a:latin typeface="Liberation Serif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80312" y="1988840"/>
            <a:ext cx="1420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Liberation Serif" panose="02020603050405020304" pitchFamily="18" charset="0"/>
              </a:rPr>
              <a:t>тыс. рублей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487870"/>
              </p:ext>
            </p:extLst>
          </p:nvPr>
        </p:nvGraphicFramePr>
        <p:xfrm>
          <a:off x="1524000" y="2364514"/>
          <a:ext cx="6096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2025 год</a:t>
                      </a: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1 600,0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1 600,0</a:t>
                      </a:r>
                    </a:p>
                  </a:txBody>
                  <a:tcPr anchor="ctr" horzOverflow="overflow"/>
                </a:tc>
              </a:tr>
            </a:tbl>
          </a:graphicData>
        </a:graphic>
      </p:graphicFrame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004" y="3429000"/>
            <a:ext cx="4499992" cy="300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627303"/>
      </p:ext>
    </p:extLst>
  </p:cSld>
  <p:clrMapOvr>
    <a:masterClrMapping/>
  </p:clrMapOvr>
  <p:transition>
    <p:comb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621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300" b="1" dirty="0" smtClean="0">
                <a:solidFill>
                  <a:schemeClr val="tx1"/>
                </a:solidFill>
                <a:effectLst/>
                <a:latin typeface="Liberation Serif" panose="02020603050405020304" pitchFamily="18" charset="0"/>
              </a:rPr>
              <a:t>Муниципальная программа </a:t>
            </a:r>
            <a:r>
              <a:rPr lang="ru-RU" sz="2300" b="1" dirty="0">
                <a:solidFill>
                  <a:schemeClr val="tx1"/>
                </a:solidFill>
                <a:effectLst/>
                <a:latin typeface="Liberation Serif" panose="02020603050405020304" pitchFamily="18" charset="0"/>
              </a:rPr>
              <a:t>«Повышение эффективности управления собственностью Городского округа «город Ирбит» Свердловской </a:t>
            </a:r>
            <a:r>
              <a:rPr lang="ru-RU" sz="2300" b="1" dirty="0" smtClean="0">
                <a:solidFill>
                  <a:schemeClr val="tx1"/>
                </a:solidFill>
                <a:effectLst/>
                <a:latin typeface="Liberation Serif" panose="02020603050405020304" pitchFamily="18" charset="0"/>
              </a:rPr>
              <a:t>области»</a:t>
            </a:r>
            <a:endParaRPr lang="ru-RU" sz="2300" dirty="0">
              <a:solidFill>
                <a:schemeClr val="tx1"/>
              </a:solidFill>
              <a:effectLst/>
              <a:latin typeface="Liberation Serif" panose="02020603050405020304" pitchFamily="18" charset="0"/>
            </a:endParaRP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7412360" y="1659731"/>
            <a:ext cx="1408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  <a:cs typeface="Times New Roman" pitchFamily="18" charset="0"/>
              </a:rPr>
              <a:t>тыс. рублей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368378585"/>
              </p:ext>
            </p:extLst>
          </p:nvPr>
        </p:nvGraphicFramePr>
        <p:xfrm>
          <a:off x="539552" y="2132856"/>
          <a:ext cx="82296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2025 год</a:t>
                      </a: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Liberation Serif" panose="02020603050405020304" pitchFamily="18" charset="0"/>
                        </a:rPr>
                        <a:t>9 554,9</a:t>
                      </a:r>
                      <a:endParaRPr lang="ru-RU" sz="2400" b="1" dirty="0">
                        <a:latin typeface="Liberation Serif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Liberation Serif" panose="02020603050405020304" pitchFamily="18" charset="0"/>
                        </a:rPr>
                        <a:t>21 257,7</a:t>
                      </a:r>
                      <a:endParaRPr lang="ru-RU" sz="2400" b="1" dirty="0">
                        <a:latin typeface="Liberation Serif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40968"/>
            <a:ext cx="7223218" cy="337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896521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29698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Муниципальная программа «Обеспечение общественной безопасности на территории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Городского округа «город Ирбит» Свердловской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области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Liberation Serif" panose="02020603050405020304" pitchFamily="18" charset="0"/>
              </a:rPr>
              <a:t>»</a:t>
            </a:r>
            <a:endParaRPr lang="ru-RU" sz="24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graphicFrame>
        <p:nvGraphicFramePr>
          <p:cNvPr id="36893" name="Group 29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298277278"/>
              </p:ext>
            </p:extLst>
          </p:nvPr>
        </p:nvGraphicFramePr>
        <p:xfrm>
          <a:off x="303225" y="1916832"/>
          <a:ext cx="8623301" cy="4384741"/>
        </p:xfrm>
        <a:graphic>
          <a:graphicData uri="http://schemas.openxmlformats.org/drawingml/2006/table">
            <a:tbl>
              <a:tblPr/>
              <a:tblGrid>
                <a:gridCol w="5880278"/>
                <a:gridCol w="1330757"/>
                <a:gridCol w="1412266"/>
              </a:tblGrid>
              <a:tr h="5064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Наименование подпрограммы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 год 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14377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Осуществление мер по защите населения и территорий от чрезвычайных ситуаций природного и техногенного характера, обеспечению пожарной безопасности на территории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Городского округа «город Ирбит» Свердловской области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24 247,6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29 484,7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9723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Комплексные меры по профилактике правонарушений и преступлений 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Городском округе «город Ирбит» Свердловской области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910,1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1 128,6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7178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Обеспечение безопасности людей на водных объектах на территории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Городского округа «город Ирбит» Свердловской области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23,9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15,7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645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25 181,6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30 629,0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BD388">
                            <a:shade val="30000"/>
                            <a:satMod val="115000"/>
                          </a:srgbClr>
                        </a:gs>
                        <a:gs pos="50000">
                          <a:srgbClr val="FBD388">
                            <a:shade val="67500"/>
                            <a:satMod val="115000"/>
                          </a:srgbClr>
                        </a:gs>
                        <a:gs pos="100000">
                          <a:srgbClr val="FBD388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80969" name="Rectangle 73"/>
          <p:cNvSpPr>
            <a:spLocks noChangeArrowheads="1"/>
          </p:cNvSpPr>
          <p:nvPr/>
        </p:nvSpPr>
        <p:spPr bwMode="auto">
          <a:xfrm>
            <a:off x="7500938" y="1402929"/>
            <a:ext cx="1408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  <a:cs typeface="Times New Roman" pitchFamily="18" charset="0"/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3209916951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>
          <a:xfrm>
            <a:off x="467544" y="1185788"/>
            <a:ext cx="8229600" cy="1143000"/>
          </a:xfrm>
        </p:spPr>
        <p:txBody>
          <a:bodyPr>
            <a:noAutofit/>
          </a:bodyPr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Муниципальная программа «Поддержка общественных организаций инвалидов, ветеранов войны и труда и социально-ориентированных некоммерческих организаций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Городского округа «город Ирбит» Свердловской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области»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  <a:cs typeface="Times New Roman" pitchFamily="18" charset="0"/>
            </a:endParaRPr>
          </a:p>
        </p:txBody>
      </p:sp>
      <p:graphicFrame>
        <p:nvGraphicFramePr>
          <p:cNvPr id="38941" name="Group 29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326777552"/>
              </p:ext>
            </p:extLst>
          </p:nvPr>
        </p:nvGraphicFramePr>
        <p:xfrm>
          <a:off x="395536" y="2683432"/>
          <a:ext cx="8352928" cy="1177616"/>
        </p:xfrm>
        <a:graphic>
          <a:graphicData uri="http://schemas.openxmlformats.org/drawingml/2006/table">
            <a:tbl>
              <a:tblPr/>
              <a:tblGrid>
                <a:gridCol w="4235288"/>
                <a:gridCol w="4117640"/>
              </a:tblGrid>
              <a:tr h="5971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2024 год </a:t>
                      </a:r>
                    </a:p>
                  </a:txBody>
                  <a:tcPr marL="91439" marR="9143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 marL="91439" marR="9143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>
                        <a:alpha val="50195"/>
                      </a:srgbClr>
                    </a:solidFill>
                  </a:tcPr>
                </a:tc>
              </a:tr>
              <a:tr h="5804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800,0</a:t>
                      </a:r>
                    </a:p>
                  </a:txBody>
                  <a:tcPr marL="91439" marR="9143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800,0</a:t>
                      </a:r>
                    </a:p>
                  </a:txBody>
                  <a:tcPr marL="91439" marR="9143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3327" name="Rectangle 79"/>
          <p:cNvSpPr>
            <a:spLocks noChangeArrowheads="1"/>
          </p:cNvSpPr>
          <p:nvPr/>
        </p:nvSpPr>
        <p:spPr bwMode="auto">
          <a:xfrm>
            <a:off x="7452320" y="2313544"/>
            <a:ext cx="14081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тыс. рублей</a:t>
            </a: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83251"/>
            <a:ext cx="4103329" cy="273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243812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>
          <a:xfrm>
            <a:off x="395536" y="4852"/>
            <a:ext cx="8229600" cy="1917673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Муниципальная программа «Развитие кадровой политики в системе муниципального управления и противодействия коррупции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в</a:t>
            </a:r>
            <a:r>
              <a:rPr lang="ru-RU" sz="2400" b="1" dirty="0">
                <a:solidFill>
                  <a:schemeClr val="tx1"/>
                </a:solidFill>
                <a:effectLst/>
                <a:latin typeface="Liberation Serif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Городском округе «город Ирбит» Свердловской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области»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  <a:cs typeface="Times New Roman" pitchFamily="18" charset="0"/>
            </a:endParaRPr>
          </a:p>
        </p:txBody>
      </p:sp>
      <p:graphicFrame>
        <p:nvGraphicFramePr>
          <p:cNvPr id="54347" name="Group 7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234119552"/>
              </p:ext>
            </p:extLst>
          </p:nvPr>
        </p:nvGraphicFramePr>
        <p:xfrm>
          <a:off x="251520" y="2420888"/>
          <a:ext cx="8679308" cy="3109936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6238253"/>
                <a:gridCol w="1254012"/>
                <a:gridCol w="1187043"/>
              </a:tblGrid>
              <a:tr h="6423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</a:rPr>
                        <a:t>Наименование подпрограммы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</a:rPr>
                        <a:t>2024 год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</a:rPr>
                        <a:t>2025 год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 horzOverflow="overflow"/>
                </a:tc>
              </a:tr>
              <a:tr h="736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</a:rPr>
                        <a:t>Противодействие коррупции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Городском округе «город Ирбит» Свердловской области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95,3</a:t>
                      </a: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91439" marR="91439" anchor="ctr" horzOverflow="overflow"/>
                </a:tc>
              </a:tr>
              <a:tr h="11514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</a:rPr>
                        <a:t>Развитие кадровой политики в системе муниципального управления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Городском округе «город Ирбит» Свердловской области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156,9</a:t>
                      </a: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169,8</a:t>
                      </a:r>
                    </a:p>
                  </a:txBody>
                  <a:tcPr marL="91439" marR="91439" anchor="ctr" horzOverflow="overflow"/>
                </a:tc>
              </a:tr>
              <a:tr h="579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</a:rPr>
                        <a:t>ИТОГО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252,2</a:t>
                      </a: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cs typeface="Times New Roman" pitchFamily="18" charset="0"/>
                        </a:rPr>
                        <a:t>269,8</a:t>
                      </a:r>
                    </a:p>
                  </a:txBody>
                  <a:tcPr marL="91439" marR="91439" anchor="ctr" horzOverflow="overflow"/>
                </a:tc>
              </a:tr>
            </a:tbl>
          </a:graphicData>
        </a:graphic>
      </p:graphicFrame>
      <p:sp>
        <p:nvSpPr>
          <p:cNvPr id="54345" name="Rectangle 73"/>
          <p:cNvSpPr>
            <a:spLocks noChangeArrowheads="1"/>
          </p:cNvSpPr>
          <p:nvPr/>
        </p:nvSpPr>
        <p:spPr bwMode="auto">
          <a:xfrm>
            <a:off x="7429499" y="1933365"/>
            <a:ext cx="14081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 panose="02020603050405020304" pitchFamily="18" charset="0"/>
                <a:cs typeface="Times New Roman" pitchFamily="18" charset="0"/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3359827358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Муниципальная программа «Формирование современной городской среды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Городского округа «город Ирбит» Свердловской области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на 2018-2030 годы»</a:t>
            </a:r>
            <a:endParaRPr lang="ru-RU" sz="2400" dirty="0">
              <a:latin typeface="Liberation Serif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684927175"/>
              </p:ext>
            </p:extLst>
          </p:nvPr>
        </p:nvGraphicFramePr>
        <p:xfrm>
          <a:off x="1689960" y="1926124"/>
          <a:ext cx="5980104" cy="122054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2990052"/>
                <a:gridCol w="2990052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2024 год</a:t>
                      </a:r>
                      <a:endParaRPr lang="ru-RU" sz="20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82B0E2">
                            <a:shade val="30000"/>
                            <a:satMod val="115000"/>
                          </a:srgbClr>
                        </a:gs>
                        <a:gs pos="50000">
                          <a:srgbClr val="82B0E2">
                            <a:shade val="67500"/>
                            <a:satMod val="115000"/>
                          </a:srgbClr>
                        </a:gs>
                        <a:gs pos="100000">
                          <a:srgbClr val="82B0E2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2025 год</a:t>
                      </a:r>
                      <a:endParaRPr lang="ru-RU" sz="20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82B0E2">
                            <a:shade val="30000"/>
                            <a:satMod val="115000"/>
                          </a:srgbClr>
                        </a:gs>
                        <a:gs pos="50000">
                          <a:srgbClr val="82B0E2">
                            <a:shade val="67500"/>
                            <a:satMod val="115000"/>
                          </a:srgbClr>
                        </a:gs>
                        <a:gs pos="100000">
                          <a:srgbClr val="82B0E2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57246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Liberation Serif" panose="02020603050405020304" pitchFamily="18" charset="0"/>
                        </a:rPr>
                        <a:t>163 772,9</a:t>
                      </a:r>
                      <a:endParaRPr lang="ru-RU" dirty="0">
                        <a:latin typeface="Liberation Serif" panose="02020603050405020304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82B0E2">
                            <a:shade val="30000"/>
                            <a:satMod val="115000"/>
                          </a:srgbClr>
                        </a:gs>
                        <a:gs pos="50000">
                          <a:srgbClr val="82B0E2">
                            <a:shade val="67500"/>
                            <a:satMod val="115000"/>
                          </a:srgbClr>
                        </a:gs>
                        <a:gs pos="100000">
                          <a:srgbClr val="82B0E2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Liberation Serif" panose="02020603050405020304" pitchFamily="18" charset="0"/>
                        </a:rPr>
                        <a:t>47 648,7</a:t>
                      </a:r>
                      <a:endParaRPr lang="ru-RU" dirty="0">
                        <a:latin typeface="Liberation Serif" panose="02020603050405020304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82B0E2">
                            <a:shade val="30000"/>
                            <a:satMod val="115000"/>
                          </a:srgbClr>
                        </a:gs>
                        <a:gs pos="50000">
                          <a:srgbClr val="82B0E2">
                            <a:shade val="67500"/>
                            <a:satMod val="115000"/>
                          </a:srgbClr>
                        </a:gs>
                        <a:gs pos="100000">
                          <a:srgbClr val="82B0E2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13A2EA-EDDD-4ECF-94E7-0B579430665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66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98018" y="155679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Liberation Serif" panose="02020603050405020304" pitchFamily="18" charset="0"/>
              </a:rPr>
              <a:t>т</a:t>
            </a:r>
            <a:r>
              <a:rPr lang="ru-RU" dirty="0" smtClean="0">
                <a:latin typeface="Liberation Serif" panose="02020603050405020304" pitchFamily="18" charset="0"/>
              </a:rPr>
              <a:t>ыс. рублей</a:t>
            </a:r>
            <a:endParaRPr lang="ru-RU" dirty="0">
              <a:latin typeface="Liberation Serif" panose="02020603050405020304" pitchFamily="18" charset="0"/>
            </a:endParaRPr>
          </a:p>
        </p:txBody>
      </p:sp>
      <p:sp>
        <p:nvSpPr>
          <p:cNvPr id="7" name="AutoShape 2" descr="Картинки по запросу формирование современной городской среды"/>
          <p:cNvSpPr>
            <a:spLocks noChangeAspect="1" noChangeArrowheads="1"/>
          </p:cNvSpPr>
          <p:nvPr/>
        </p:nvSpPr>
        <p:spPr bwMode="auto">
          <a:xfrm>
            <a:off x="155575" y="-754063"/>
            <a:ext cx="238125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3848" y="3676382"/>
            <a:ext cx="2952328" cy="22142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174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1" y="3303738"/>
            <a:ext cx="2406827" cy="32091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176" name="Picture 8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399" y="3303738"/>
            <a:ext cx="2406827" cy="32091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789274248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524D6-7005-4928-A849-2F2CDDECCE2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67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626859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Liberation Serif" panose="02020603050405020304" pitchFamily="18" charset="0"/>
              </a:rPr>
              <a:t>Муниципальная программа </a:t>
            </a:r>
            <a:r>
              <a:rPr lang="ru-RU" b="1" dirty="0" smtClean="0">
                <a:latin typeface="Liberation Serif" panose="02020603050405020304" pitchFamily="18" charset="0"/>
              </a:rPr>
              <a:t>«Профилактика терроризма, а также минимизация и (или) ликвидация последствий его проявлений </a:t>
            </a:r>
            <a:r>
              <a:rPr lang="ru-RU" b="1" dirty="0">
                <a:latin typeface="Liberation Serif" panose="02020603050405020304" pitchFamily="18" charset="0"/>
              </a:rPr>
              <a:t>в Городском округе «город Ирбит» Свердловской </a:t>
            </a:r>
            <a:r>
              <a:rPr lang="ru-RU" b="1" dirty="0" smtClean="0">
                <a:latin typeface="Liberation Serif" panose="02020603050405020304" pitchFamily="18" charset="0"/>
              </a:rPr>
              <a:t>области»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218120"/>
              </p:ext>
            </p:extLst>
          </p:nvPr>
        </p:nvGraphicFramePr>
        <p:xfrm>
          <a:off x="1691680" y="2109249"/>
          <a:ext cx="5544616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/>
                <a:gridCol w="2880320"/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</a:rPr>
                        <a:t>2024 год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Liberation Serif" panose="02020603050405020304" pitchFamily="18" charset="0"/>
                        </a:rPr>
                        <a:t>2025 год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 horzOverflow="overflow"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Liberation Serif" panose="02020603050405020304" pitchFamily="18" charset="0"/>
                        </a:rPr>
                        <a:t>474,6</a:t>
                      </a:r>
                      <a:endParaRPr lang="ru-RU" dirty="0">
                        <a:latin typeface="Liberation Serif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Liberation Serif" panose="02020603050405020304" pitchFamily="18" charset="0"/>
                        </a:rPr>
                        <a:t>405,3</a:t>
                      </a:r>
                      <a:endParaRPr lang="ru-RU" dirty="0">
                        <a:latin typeface="Liberation Serif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14436" y="1550189"/>
            <a:ext cx="1348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>
                <a:latin typeface="Liberation Serif" panose="02020603050405020304" pitchFamily="18" charset="0"/>
              </a:rPr>
              <a:t>тыс. рублей</a:t>
            </a:r>
          </a:p>
        </p:txBody>
      </p:sp>
      <p:sp>
        <p:nvSpPr>
          <p:cNvPr id="6" name="AutoShape 2" descr="Профилактика терроризма - Статьи - Деятельность - Антитеррористическая  комиссия - Безопасность - Волчанский городской окру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Профилактика терроризма - Статьи - Деятельность - Антитеррористическая  комиссия - Безопасность - Волчанский городской окру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Профилактика терроризма - Статьи - Деятельность - Антитеррористическая  комиссия - Безопасность - Волчанский городской округ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6376" name="Picture 8" descr="http://volchansk-adm.ru/media/project_mo_718/04/30/7d/8b/aa/93/photo_021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284984"/>
            <a:ext cx="4267200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422388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877" y="692696"/>
            <a:ext cx="8767663" cy="532453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i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    </a:t>
            </a:r>
            <a:r>
              <a:rPr lang="ru-RU" sz="2400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Liberation Serif" panose="02020603050405020304" pitchFamily="18" charset="0"/>
              </a:rPr>
              <a:t>В 202</a:t>
            </a:r>
            <a:r>
              <a:rPr lang="en-US" sz="2400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Liberation Serif" panose="02020603050405020304" pitchFamily="18" charset="0"/>
              </a:rPr>
              <a:t>5</a:t>
            </a:r>
            <a:r>
              <a:rPr lang="ru-RU" sz="2400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Liberation Serif" panose="02020603050405020304" pitchFamily="18" charset="0"/>
              </a:rPr>
              <a:t> году на исполнение публичных нормативных обязательств направлено</a:t>
            </a: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en-US" sz="24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Liberation Serif" panose="02020603050405020304" pitchFamily="18" charset="0"/>
              </a:rPr>
              <a:t>8 </a:t>
            </a: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Liberation Serif" panose="02020603050405020304" pitchFamily="18" charset="0"/>
              </a:rPr>
              <a:t>253,4</a:t>
            </a:r>
            <a:r>
              <a:rPr lang="en-US" sz="24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2400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Liberation Serif" panose="02020603050405020304" pitchFamily="18" charset="0"/>
              </a:rPr>
              <a:t>тыс. руб., в том числе:</a:t>
            </a:r>
            <a:endParaRPr lang="ru-RU" sz="2400" b="1" dirty="0" smtClean="0">
              <a:ln w="10160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осуществление </a:t>
            </a: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мер социальной поддержки студентов, обучающихся в образовательных организациях высшего профессионального образования по договорам о целевом обучении (ежемесячная муниципальная стипендия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 – </a:t>
            </a:r>
            <a:r>
              <a:rPr lang="en-US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2 357,5 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тыс. руб.</a:t>
            </a:r>
          </a:p>
          <a:p>
            <a:pPr marL="457200" indent="-457200">
              <a:buFontTx/>
              <a:buChar char="-"/>
            </a:pP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п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редоставление </a:t>
            </a: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меры социальной поддержки семье гражданина, заключившего контракт о прохождении военной службы с Министерством обороны Российской Федерации 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– 5 150 тыс. руб.;</a:t>
            </a:r>
          </a:p>
          <a:p>
            <a:pPr marL="457200" indent="-457200">
              <a:buFontTx/>
              <a:buChar char="-"/>
            </a:pP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выплаты Почетным гражданам – 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336,4 </a:t>
            </a: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тыс. руб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пожизненное ежемесячное денежное вознаграждение ветеранам мотоспорта – </a:t>
            </a:r>
            <a:r>
              <a:rPr lang="en-US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409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,5 </a:t>
            </a: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тыс. руб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72400" y="6512768"/>
            <a:ext cx="588336" cy="228600"/>
          </a:xfrm>
        </p:spPr>
        <p:txBody>
          <a:bodyPr/>
          <a:lstStyle/>
          <a:p>
            <a:fld id="{39525599-B71D-41F3-8B25-72192D0EA9B2}" type="slidenum">
              <a:rPr lang="ru-RU" b="1" smtClean="0">
                <a:solidFill>
                  <a:schemeClr val="tx1"/>
                </a:solidFill>
              </a:rPr>
              <a:pPr/>
              <a:t>68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220152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5760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Источники  внутреннего финансирования дефицита бюджета ГО город Ирбит,  тыс. руб. </a:t>
            </a:r>
            <a:br>
              <a:rPr lang="ru-RU" sz="1600" dirty="0" smtClean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0651518"/>
              </p:ext>
            </p:extLst>
          </p:nvPr>
        </p:nvGraphicFramePr>
        <p:xfrm>
          <a:off x="539552" y="692696"/>
          <a:ext cx="7848871" cy="5946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666"/>
                <a:gridCol w="3268061"/>
                <a:gridCol w="865232"/>
                <a:gridCol w="865228"/>
                <a:gridCol w="865228"/>
                <a:gridCol w="865228"/>
                <a:gridCol w="865228"/>
              </a:tblGrid>
              <a:tr h="8668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№ п/п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Наименование источников внутреннего финансирования дефицита бюджета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Исполнено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за                                                          2021 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год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Исполнено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за 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2022 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год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Исполнено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за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2023 год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Исполнено за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2024 год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Исполнено за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2025 год</a:t>
                      </a: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757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7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590452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Получение кредитов от других бюджетов бюджетной системы Российской Федерации бюджетами городских округов в валюте Российской Федерации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20 000,0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80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000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60 000,0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60 000,0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612741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Погашение бюджетами городских округов кредитов от других бюджетов бюджетной системы Российской Федерации в валюте Российской Федерации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-1 468,9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-2 683,3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-4 683,3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-11 908,6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-17 908,6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396994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Изменение остатков  средств на счетах по учету средств бюджетов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93 520,3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- 31 139,1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57 093,5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-29 157,4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-80 402,2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699126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Возврат бюджетных кредитов, предоставленных юридическим лицам из бюджетов  городских округов в валюте Российской Федерации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32,6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1170829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Исполнение муниципальных гарантий городских округов  в валюте Российской Федерации в случае, если исполнение гарантом муниципальных гарантий ведет к возникновению права регрессного требования гаранта к принципалу, либо обусловлено уступкой гаранту прав требования бенефициара к принципалу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654625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Итого источников внутреннего  финансирования дефицитов  бюджетов (дефицит (-); профицит (+))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-92 051,3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13 789,7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-18 223,2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-18 934,0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-93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493,6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25599-B71D-41F3-8B25-72192D0EA9B2}" type="slidenum">
              <a:rPr lang="ru-RU" smtClean="0"/>
              <a:pPr/>
              <a:t>69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0095012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/>
          </p:cNvSpPr>
          <p:nvPr/>
        </p:nvSpPr>
        <p:spPr bwMode="auto">
          <a:xfrm>
            <a:off x="360408" y="260648"/>
            <a:ext cx="86391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3200" b="1" dirty="0"/>
              <a:t>Объем инвестиций в экономику города</a:t>
            </a:r>
            <a:r>
              <a:rPr lang="ru-RU" sz="3200" b="1" i="1" dirty="0"/>
              <a:t> 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224564182"/>
              </p:ext>
            </p:extLst>
          </p:nvPr>
        </p:nvGraphicFramePr>
        <p:xfrm>
          <a:off x="755576" y="1416716"/>
          <a:ext cx="7416824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804248" y="1022627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млн. рублей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6237312"/>
            <a:ext cx="20143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*-</a:t>
            </a: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предварительные данные</a:t>
            </a:r>
            <a:endParaRPr lang="ru-RU" sz="1200" dirty="0">
              <a:solidFill>
                <a:prstClr val="black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92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305800" cy="93610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i="1" dirty="0" smtClean="0">
                <a:latin typeface="Liberation Serif" panose="02020603050405020304" pitchFamily="18" charset="0"/>
              </a:rPr>
              <a:t>Долговые обязательства ГО город Ирбит</a:t>
            </a:r>
            <a:endParaRPr lang="ru-RU" sz="3200" i="1" dirty="0">
              <a:latin typeface="Liberation Serif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2CEEB3-AD9E-4134-99A3-3A9EDB5631E2}" type="slidenum">
              <a:rPr lang="ru-RU" smtClean="0"/>
              <a:pPr>
                <a:defRPr/>
              </a:pPr>
              <a:t>70</a:t>
            </a:fld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593587934"/>
              </p:ext>
            </p:extLst>
          </p:nvPr>
        </p:nvGraphicFramePr>
        <p:xfrm>
          <a:off x="611560" y="1412776"/>
          <a:ext cx="8136904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411290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6480720"/>
          </a:xfrm>
          <a:noFill/>
          <a:ln w="76200">
            <a:solidFill>
              <a:schemeClr val="accent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hardEdge"/>
          </a:sp3d>
          <a:extLst/>
        </p:spPr>
        <p:txBody>
          <a:bodyPr>
            <a:normAutofit fontScale="850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0" indent="0" algn="just">
              <a:buNone/>
              <a:defRPr/>
            </a:pPr>
            <a:r>
              <a:rPr lang="ru-RU" sz="2800" b="1" i="1" dirty="0" smtClean="0">
                <a:solidFill>
                  <a:srgbClr val="7030A0"/>
                </a:solidFill>
                <a:latin typeface="Liberation Serif" panose="02020603050405020304" pitchFamily="18" charset="0"/>
              </a:rPr>
              <a:t>По вопросам, касающимся бюджета </a:t>
            </a:r>
            <a:r>
              <a:rPr lang="ru-RU" sz="2800" b="1" i="1" dirty="0">
                <a:solidFill>
                  <a:srgbClr val="7030A0"/>
                </a:solidFill>
                <a:latin typeface="Liberation Serif" panose="02020603050405020304" pitchFamily="18" charset="0"/>
              </a:rPr>
              <a:t>Городского округа «город Ирбит» Свердловской </a:t>
            </a:r>
            <a:r>
              <a:rPr lang="ru-RU" sz="2800" b="1" i="1" dirty="0" smtClean="0">
                <a:solidFill>
                  <a:srgbClr val="7030A0"/>
                </a:solidFill>
                <a:latin typeface="Liberation Serif" panose="02020603050405020304" pitchFamily="18" charset="0"/>
              </a:rPr>
              <a:t>области, обращаться в Финансовое управление администрации Городского округа «город Ирбит» Свердловской области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dirty="0" smtClean="0">
                <a:solidFill>
                  <a:srgbClr val="7030A0"/>
                </a:solidFill>
                <a:latin typeface="Liberation Serif" panose="02020603050405020304" pitchFamily="18" charset="0"/>
              </a:rPr>
              <a:t>адрес:             город Ирбит, улица Революции,16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dirty="0" smtClean="0">
                <a:solidFill>
                  <a:srgbClr val="7030A0"/>
                </a:solidFill>
                <a:latin typeface="Liberation Serif" panose="02020603050405020304" pitchFamily="18" charset="0"/>
              </a:rPr>
              <a:t>                         кабинет № 37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dirty="0" smtClean="0">
                <a:solidFill>
                  <a:srgbClr val="7030A0"/>
                </a:solidFill>
                <a:latin typeface="Liberation Serif" panose="02020603050405020304" pitchFamily="18" charset="0"/>
              </a:rPr>
              <a:t>телефоны:  6-30-33, 6-29-06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2800" b="1" i="1" dirty="0" smtClean="0">
              <a:solidFill>
                <a:srgbClr val="7030A0"/>
              </a:solidFill>
              <a:latin typeface="Liberation Serif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dirty="0" smtClean="0">
                <a:solidFill>
                  <a:srgbClr val="7030A0"/>
                </a:solidFill>
                <a:latin typeface="Liberation Serif" panose="02020603050405020304" pitchFamily="18" charset="0"/>
              </a:rPr>
              <a:t>адрес электронной почты : </a:t>
            </a:r>
            <a:r>
              <a:rPr lang="en-US" sz="2800" b="1" i="1" dirty="0" smtClean="0">
                <a:solidFill>
                  <a:srgbClr val="7030A0"/>
                </a:solidFill>
                <a:latin typeface="Liberation Serif" panose="02020603050405020304" pitchFamily="18" charset="0"/>
              </a:rPr>
              <a:t>fuirbit@rambler.ru</a:t>
            </a:r>
            <a:endParaRPr lang="ru-RU" sz="2800" b="1" i="1" dirty="0" smtClean="0">
              <a:solidFill>
                <a:srgbClr val="7030A0"/>
              </a:solidFill>
              <a:latin typeface="Liberation Serif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b="1" i="1" dirty="0" smtClean="0">
              <a:solidFill>
                <a:srgbClr val="7030A0"/>
              </a:solidFill>
              <a:latin typeface="Liberation Serif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dirty="0" smtClean="0">
                <a:solidFill>
                  <a:srgbClr val="7030A0"/>
                </a:solidFill>
                <a:latin typeface="Liberation Serif" panose="02020603050405020304" pitchFamily="18" charset="0"/>
              </a:rPr>
              <a:t>руководитель: Тарасова Любовь Алексеевна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b="1" i="1" dirty="0">
              <a:solidFill>
                <a:srgbClr val="7030A0"/>
              </a:solidFill>
              <a:latin typeface="Liberation Serif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ru-RU" sz="2800" b="1" i="1" dirty="0" smtClean="0">
                <a:solidFill>
                  <a:srgbClr val="7030A0"/>
                </a:solidFill>
                <a:latin typeface="Liberation Serif" panose="02020603050405020304" pitchFamily="18" charset="0"/>
              </a:rPr>
              <a:t>Также задать вопрос можно на официальном сайте Администрации </a:t>
            </a:r>
            <a:r>
              <a:rPr lang="ru-RU" sz="2800" b="1" i="1" dirty="0">
                <a:solidFill>
                  <a:srgbClr val="7030A0"/>
                </a:solidFill>
                <a:latin typeface="Liberation Serif" panose="02020603050405020304" pitchFamily="18" charset="0"/>
              </a:rPr>
              <a:t>Городского округа «город Ирбит» Свердловской области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dirty="0" smtClean="0">
                <a:solidFill>
                  <a:srgbClr val="7030A0"/>
                </a:solidFill>
                <a:latin typeface="Liberation Serif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/раздел «Обращения граждан»/ «Приемная онлайн»            </a:t>
            </a:r>
            <a:r>
              <a:rPr lang="en-US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hlinkClick r:id="rId2"/>
              </a:rPr>
              <a:t>http</a:t>
            </a:r>
            <a:r>
              <a:rPr lang="en-US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hlinkClick r:id="rId2"/>
              </a:rPr>
              <a:t>://moirbit.ru/online/priemnaya</a:t>
            </a:r>
            <a:r>
              <a:rPr lang="en-US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hlinkClick r:id="rId2"/>
              </a:rPr>
              <a:t>/</a:t>
            </a: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7030A0"/>
                </a:solidFill>
                <a:latin typeface="Liberation Serif" panose="02020603050405020304" pitchFamily="18" charset="0"/>
              </a:rPr>
              <a:t> 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b="1" i="1" dirty="0" smtClean="0">
              <a:solidFill>
                <a:srgbClr val="7030A0"/>
              </a:solidFill>
              <a:latin typeface="Liberation Serif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b="1" i="1" dirty="0">
              <a:solidFill>
                <a:srgbClr val="7030A0"/>
              </a:solidFill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b="1" i="1" dirty="0" smtClean="0">
              <a:solidFill>
                <a:srgbClr val="7030A0"/>
              </a:solidFill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14131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388350" y="6308725"/>
            <a:ext cx="588963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254CB80-0328-4EAC-9A38-E224558A54B9}" type="slidenum">
              <a:rPr lang="ru-RU" altLang="ru-RU" b="1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71</a:t>
            </a:fld>
            <a:endParaRPr lang="ru-RU" altLang="ru-RU" b="1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588959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7931224" cy="5547643"/>
          </a:xfrm>
        </p:spPr>
        <p:txBody>
          <a:bodyPr/>
          <a:lstStyle/>
          <a:p>
            <a:pPr marL="0" indent="0" algn="just">
              <a:buNone/>
            </a:pPr>
            <a:endParaRPr lang="ru-RU" sz="2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cs typeface="Times New Roman" panose="02020603050405020304" pitchFamily="18" charset="0"/>
              </a:rPr>
              <a:t>Вы можете дать оценку  информационному ресурсу «Бюджет для граждан», поучаствовав  в опросе на официальном </a:t>
            </a: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сайте </a:t>
            </a:r>
            <a:r>
              <a:rPr lang="ru-RU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Администрации Городского округа «город Ирбит» Свердловской области</a:t>
            </a: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 /раздел «Опросы» </a:t>
            </a:r>
            <a:r>
              <a:rPr lang="en-US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hlinkClick r:id="rId2"/>
              </a:rPr>
              <a:t>http://moirbit.ru/oprosy/</a:t>
            </a: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ru-RU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ru-RU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ru-RU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709F94-ABE8-459E-80A7-28BBB853D49B}" type="slidenum">
              <a:rPr lang="ru-RU" smtClean="0"/>
              <a:pPr>
                <a:defRPr/>
              </a:pPr>
              <a:t>72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668130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/>
          </p:cNvSpPr>
          <p:nvPr/>
        </p:nvSpPr>
        <p:spPr bwMode="auto">
          <a:xfrm>
            <a:off x="389431" y="332656"/>
            <a:ext cx="86391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000000"/>
                </a:solidFill>
              </a:rPr>
              <a:t>Обеспеченность торговыми площадями</a:t>
            </a:r>
          </a:p>
          <a:p>
            <a:pPr algn="ctr"/>
            <a:r>
              <a:rPr lang="ru-RU" sz="3200" b="1" dirty="0">
                <a:solidFill>
                  <a:srgbClr val="000000"/>
                </a:solidFill>
              </a:rPr>
              <a:t> на 1000 жителей, кв</a:t>
            </a:r>
            <a:r>
              <a:rPr lang="ru-RU" sz="3200" b="1" dirty="0" smtClean="0">
                <a:solidFill>
                  <a:srgbClr val="000000"/>
                </a:solidFill>
              </a:rPr>
              <a:t>. м.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872818184"/>
              </p:ext>
            </p:extLst>
          </p:nvPr>
        </p:nvGraphicFramePr>
        <p:xfrm>
          <a:off x="899592" y="1988840"/>
          <a:ext cx="748883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177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/>
          </p:cNvSpPr>
          <p:nvPr/>
        </p:nvSpPr>
        <p:spPr bwMode="auto">
          <a:xfrm>
            <a:off x="189492" y="620688"/>
            <a:ext cx="86391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ru-RU" sz="3200" b="1" dirty="0"/>
              <a:t>Открытие новых объектов потребительского </a:t>
            </a:r>
            <a:r>
              <a:rPr lang="ru-RU" sz="3200" b="1" dirty="0" smtClean="0"/>
              <a:t>рынка в 2025 году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294458" y="5213240"/>
            <a:ext cx="2520280" cy="9620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Объем инвестиций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составил более 52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sp>
        <p:nvSpPr>
          <p:cNvPr id="19" name="Скругленный прямоугольник 3"/>
          <p:cNvSpPr/>
          <p:nvPr/>
        </p:nvSpPr>
        <p:spPr>
          <a:xfrm>
            <a:off x="2826406" y="4353755"/>
            <a:ext cx="3456384" cy="58970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Создано 30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рабочих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мест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3"/>
          <p:cNvSpPr/>
          <p:nvPr/>
        </p:nvSpPr>
        <p:spPr>
          <a:xfrm>
            <a:off x="1268719" y="1926246"/>
            <a:ext cx="6480720" cy="9659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Открыто 20 объектов потребительского рынка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2271634" y="2942989"/>
            <a:ext cx="144016" cy="317055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3"/>
          <p:cNvSpPr/>
          <p:nvPr/>
        </p:nvSpPr>
        <p:spPr>
          <a:xfrm>
            <a:off x="1342996" y="3306366"/>
            <a:ext cx="2001292" cy="89713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 объектов торговли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4554598" y="2942988"/>
            <a:ext cx="144016" cy="317055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3"/>
          <p:cNvSpPr/>
          <p:nvPr/>
        </p:nvSpPr>
        <p:spPr>
          <a:xfrm>
            <a:off x="3544625" y="3334153"/>
            <a:ext cx="2035487" cy="8693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объектов общественного питания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35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57" y="5057889"/>
            <a:ext cx="2842692" cy="1596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354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450" y="5057889"/>
            <a:ext cx="2874265" cy="14371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трелка вниз 13"/>
          <p:cNvSpPr/>
          <p:nvPr/>
        </p:nvSpPr>
        <p:spPr>
          <a:xfrm>
            <a:off x="6745185" y="2925961"/>
            <a:ext cx="144016" cy="317055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3"/>
          <p:cNvSpPr/>
          <p:nvPr/>
        </p:nvSpPr>
        <p:spPr>
          <a:xfrm>
            <a:off x="5773077" y="3284684"/>
            <a:ext cx="1944216" cy="8693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объект бытовых услуг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29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14952</TotalTime>
  <Words>4808</Words>
  <Application>Microsoft Office PowerPoint</Application>
  <PresentationFormat>Экран (4:3)</PresentationFormat>
  <Paragraphs>1249</Paragraphs>
  <Slides>72</Slides>
  <Notes>13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72</vt:i4>
      </vt:variant>
    </vt:vector>
  </HeadingPairs>
  <TitlesOfParts>
    <vt:vector size="74" baseType="lpstr">
      <vt:lpstr>Исполнительная</vt:lpstr>
      <vt:lpstr>Лист</vt:lpstr>
      <vt:lpstr> Проект отчета  об исполнении бюджета Муниципального образования город Ирбит за 2025 год    в доступной для граждан форме </vt:lpstr>
      <vt:lpstr>Используемые понятия и термины</vt:lpstr>
      <vt:lpstr>Презентация PowerPoint</vt:lpstr>
      <vt:lpstr>Презентация PowerPoint</vt:lpstr>
      <vt:lpstr>   Муниципальные учреждения ГО город Ирбит</vt:lpstr>
      <vt:lpstr>Муниципальные унитарные предприятия Городского округа «город Ирбит» Свердловской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Жилищное строительство        </vt:lpstr>
      <vt:lpstr>                       (млн.руб.)                                                                                                                             </vt:lpstr>
      <vt:lpstr>Объем   доходов   бюджета  в  расчете  на одного  жителя  в  динамике</vt:lpstr>
      <vt:lpstr>Налог на доходы физических лиц</vt:lpstr>
      <vt:lpstr> Налог, взимаемый в связи с применением упрощенной системы налогообложения</vt:lpstr>
      <vt:lpstr>Налог, взимаемый в связи с применением патентной системы налогообложения </vt:lpstr>
      <vt:lpstr>Доходы от использования имущества</vt:lpstr>
      <vt:lpstr>Доходы   от   реализации   имущества</vt:lpstr>
      <vt:lpstr>Штрафы, санкции, возмещение ущерба</vt:lpstr>
      <vt:lpstr>Межбюджетные трансферты в общем объеме доходов </vt:lpstr>
      <vt:lpstr>Динамика поступлений межбюджетных трансфертов, млн.руб.</vt:lpstr>
      <vt:lpstr>Динамика безвозмездных поступлений в бюджет ГО город Ирбит</vt:lpstr>
      <vt:lpstr>Объем безвозмездных поступлений в расчете на одного жителя в динамике</vt:lpstr>
      <vt:lpstr>Презентация PowerPoint</vt:lpstr>
      <vt:lpstr>Динамика расходов бюджета в расчете на одного жителя</vt:lpstr>
      <vt:lpstr>     Структура расходов                                                                                                                                       (млн. руб.)</vt:lpstr>
      <vt:lpstr>Расходы в области национальной экономики  (в  млн.руб.)</vt:lpstr>
      <vt:lpstr> Расходы   на    ЖКХ                (в  млн.руб.)</vt:lpstr>
      <vt:lpstr> Расходы  на  образование              (в млн.руб.)</vt:lpstr>
      <vt:lpstr>Расходы на культуру  (в млн.руб.)</vt:lpstr>
      <vt:lpstr>                     Реализация Муниципальных программ  в 2025 году </vt:lpstr>
      <vt:lpstr>Муниципальная программа «Развитие системы образования в Городском округе «город Ирбит» Свердловской области»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Муниципальная программа «Развитие жилищно-коммунального хозяйства и повышение энергетической эффективности в Городском округе «город Ирбит» Свердловской области»</vt:lpstr>
      <vt:lpstr> Муниципальная программа «Развитие туризма на территории Городского округа «город Ирбит» Свердловской области»</vt:lpstr>
      <vt:lpstr>Муниципальная программа «Развитие сферы культуры в Городском округе «город Ирбит» Свердловской области»</vt:lpstr>
      <vt:lpstr>Динамика показателей культурно-досуговой сферы  в ГО город Ирбит (ДК им. В.К.Костевича)</vt:lpstr>
      <vt:lpstr>Динамика основных показателей деятельности «Ирбитского драматического театра им.А.Н.Островского»</vt:lpstr>
      <vt:lpstr>Динамика основных показателей деятельности библиотек </vt:lpstr>
      <vt:lpstr>Динамика основных показателей деятельности Историко-этнографического музея </vt:lpstr>
      <vt:lpstr> Муниципальная программа «Развитие физической культуры, спорта и молодежной политики в Городском округе  «город Ирбит» Свердловской области» </vt:lpstr>
      <vt:lpstr>Подпрограмма «Молодежь Городского округа «город Ирбит» Свердловской области»</vt:lpstr>
      <vt:lpstr>Подпрограмма «Патриотическое воспитание граждан Городского округа «город Ирбит» Свердловской области»</vt:lpstr>
      <vt:lpstr>Подпрограмма «Развитие физической культуры и спорта в Городском округе «город Ирбит» Свердловской области»</vt:lpstr>
      <vt:lpstr>Подпрограмма «Развитие инфраструктуры объектов спорта Муниципальной собственности в Городском округе «город Ирбит» Свердловской области» </vt:lpstr>
      <vt:lpstr>Презентация PowerPoint</vt:lpstr>
      <vt:lpstr>Муниципальная программа «Реализация основных направлений муниципальной политики в строительном комплексе Городского округа «город Ирбит» Свердловской области»</vt:lpstr>
      <vt:lpstr>Презентация PowerPoint</vt:lpstr>
      <vt:lpstr>Презентация PowerPoint</vt:lpstr>
      <vt:lpstr>Презентация PowerPoint</vt:lpstr>
      <vt:lpstr>Муниципальная программа «Повышение эффективности управления собственностью Городского округа «город Ирбит» Свердловской области»</vt:lpstr>
      <vt:lpstr>  Муниципальная программа «Обеспечение общественной безопасности на территории Городского округа «город Ирбит» Свердловской области»</vt:lpstr>
      <vt:lpstr>Муниципальная программа «Поддержка общественных организаций инвалидов, ветеранов войны и труда и социально-ориентированных некоммерческих организаций Городского округа «город Ирбит» Свердловской области»</vt:lpstr>
      <vt:lpstr>Муниципальная программа «Развитие кадровой политики в системе муниципального управления и противодействия коррупции в Городском округе «город Ирбит» Свердловской области»</vt:lpstr>
      <vt:lpstr>Муниципальная программа «Формирование современной городской среды Городского округа «город Ирбит» Свердловской области на 2018-2030 годы»</vt:lpstr>
      <vt:lpstr>Презентация PowerPoint</vt:lpstr>
      <vt:lpstr>Презентация PowerPoint</vt:lpstr>
      <vt:lpstr>Источники  внутреннего финансирования дефицита бюджета ГО город Ирбит,  тыс. руб.  </vt:lpstr>
      <vt:lpstr>Долговые обязательства ГО город Ирбит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Budjet23</dc:creator>
  <cp:lastModifiedBy>Budjet1</cp:lastModifiedBy>
  <cp:revision>1364</cp:revision>
  <cp:lastPrinted>2023-03-14T09:47:20Z</cp:lastPrinted>
  <dcterms:created xsi:type="dcterms:W3CDTF">2014-02-11T03:07:16Z</dcterms:created>
  <dcterms:modified xsi:type="dcterms:W3CDTF">2026-08-18T08:46:53Z</dcterms:modified>
</cp:coreProperties>
</file>