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xls" ContentType="application/vnd.ms-excel"/>
  <Default Extension="rels" ContentType="application/vnd.openxmlformats-package.relationships+xml"/>
  <Default Extension="xml" ContentType="application/xml"/>
  <Default Extension="gif" ContentType="image/gif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3.xml" ContentType="application/vnd.openxmlformats-officedocument.presentationml.notesSlide+xml"/>
  <Override PartName="/ppt/charts/chart5.xml" ContentType="application/vnd.openxmlformats-officedocument.drawingml.chart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4.xml" ContentType="application/vnd.openxmlformats-officedocument.presentationml.notesSlide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drawings/drawing2.xml" ContentType="application/vnd.openxmlformats-officedocument.drawingml.chartshapes+xml"/>
  <Override PartName="/ppt/charts/chart13.xml" ContentType="application/vnd.openxmlformats-officedocument.drawingml.chart+xml"/>
  <Override PartName="/ppt/drawings/drawing3.xml" ContentType="application/vnd.openxmlformats-officedocument.drawingml.chartshapes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chart16.xml" ContentType="application/vnd.openxmlformats-officedocument.drawingml.chart+xml"/>
  <Override PartName="/ppt/drawings/drawing4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17.xml" ContentType="application/vnd.openxmlformats-officedocument.drawingml.chart+xml"/>
  <Override PartName="/ppt/drawings/drawing5.xml" ContentType="application/vnd.openxmlformats-officedocument.drawingml.chartshapes+xml"/>
  <Override PartName="/ppt/charts/chart18.xml" ContentType="application/vnd.openxmlformats-officedocument.drawingml.chart+xml"/>
  <Override PartName="/ppt/notesSlides/notesSlide6.xml" ContentType="application/vnd.openxmlformats-officedocument.presentationml.notesSlide+xml"/>
  <Override PartName="/ppt/charts/chart19.xml" ContentType="application/vnd.openxmlformats-officedocument.drawingml.chart+xml"/>
  <Override PartName="/ppt/drawings/drawing6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drawings/drawing7.xml" ContentType="application/vnd.openxmlformats-officedocument.drawingml.chartshapes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drawings/drawing8.xml" ContentType="application/vnd.openxmlformats-officedocument.drawingml.chartshapes+xml"/>
  <Override PartName="/ppt/charts/chart24.xml" ContentType="application/vnd.openxmlformats-officedocument.drawingml.chart+xml"/>
  <Override PartName="/ppt/notesSlides/notesSlide8.xml" ContentType="application/vnd.openxmlformats-officedocument.presentationml.notesSlide+xml"/>
  <Override PartName="/ppt/charts/chart25.xml" ContentType="application/vnd.openxmlformats-officedocument.drawingml.chart+xml"/>
  <Override PartName="/ppt/notesSlides/notesSlide9.xml" ContentType="application/vnd.openxmlformats-officedocument.presentationml.notesSlide+xml"/>
  <Override PartName="/ppt/charts/chart26.xml" ContentType="application/vnd.openxmlformats-officedocument.drawingml.chart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notesSlides/notesSlide13.xml" ContentType="application/vnd.openxmlformats-officedocument.presentationml.notesSlide+xml"/>
  <Override PartName="/ppt/charts/chart29.xml" ContentType="application/vnd.openxmlformats-officedocument.drawingml.chart+xml"/>
  <Override PartName="/ppt/drawings/drawing9.xml" ContentType="application/vnd.openxmlformats-officedocument.drawingml.chartshapes+xml"/>
  <Override PartName="/ppt/charts/chart30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383" r:id="rId1"/>
  </p:sldMasterIdLst>
  <p:notesMasterIdLst>
    <p:notesMasterId r:id="rId75"/>
  </p:notesMasterIdLst>
  <p:handoutMasterIdLst>
    <p:handoutMasterId r:id="rId76"/>
  </p:handoutMasterIdLst>
  <p:sldIdLst>
    <p:sldId id="260" r:id="rId2"/>
    <p:sldId id="599" r:id="rId3"/>
    <p:sldId id="600" r:id="rId4"/>
    <p:sldId id="601" r:id="rId5"/>
    <p:sldId id="746" r:id="rId6"/>
    <p:sldId id="747" r:id="rId7"/>
    <p:sldId id="748" r:id="rId8"/>
    <p:sldId id="749" r:id="rId9"/>
    <p:sldId id="750" r:id="rId10"/>
    <p:sldId id="751" r:id="rId11"/>
    <p:sldId id="752" r:id="rId12"/>
    <p:sldId id="753" r:id="rId13"/>
    <p:sldId id="754" r:id="rId14"/>
    <p:sldId id="257" r:id="rId15"/>
    <p:sldId id="393" r:id="rId16"/>
    <p:sldId id="394" r:id="rId17"/>
    <p:sldId id="395" r:id="rId18"/>
    <p:sldId id="398" r:id="rId19"/>
    <p:sldId id="396" r:id="rId20"/>
    <p:sldId id="553" r:id="rId21"/>
    <p:sldId id="399" r:id="rId22"/>
    <p:sldId id="554" r:id="rId23"/>
    <p:sldId id="476" r:id="rId24"/>
    <p:sldId id="400" r:id="rId25"/>
    <p:sldId id="401" r:id="rId26"/>
    <p:sldId id="490" r:id="rId27"/>
    <p:sldId id="357" r:id="rId28"/>
    <p:sldId id="304" r:id="rId29"/>
    <p:sldId id="362" r:id="rId30"/>
    <p:sldId id="359" r:id="rId31"/>
    <p:sldId id="360" r:id="rId32"/>
    <p:sldId id="361" r:id="rId33"/>
    <p:sldId id="491" r:id="rId34"/>
    <p:sldId id="492" r:id="rId35"/>
    <p:sldId id="763" r:id="rId36"/>
    <p:sldId id="764" r:id="rId37"/>
    <p:sldId id="765" r:id="rId38"/>
    <p:sldId id="766" r:id="rId39"/>
    <p:sldId id="767" r:id="rId40"/>
    <p:sldId id="768" r:id="rId41"/>
    <p:sldId id="769" r:id="rId42"/>
    <p:sldId id="770" r:id="rId43"/>
    <p:sldId id="771" r:id="rId44"/>
    <p:sldId id="772" r:id="rId45"/>
    <p:sldId id="493" r:id="rId46"/>
    <p:sldId id="693" r:id="rId47"/>
    <p:sldId id="694" r:id="rId48"/>
    <p:sldId id="755" r:id="rId49"/>
    <p:sldId id="756" r:id="rId50"/>
    <p:sldId id="757" r:id="rId51"/>
    <p:sldId id="758" r:id="rId52"/>
    <p:sldId id="699" r:id="rId53"/>
    <p:sldId id="759" r:id="rId54"/>
    <p:sldId id="760" r:id="rId55"/>
    <p:sldId id="761" r:id="rId56"/>
    <p:sldId id="762" r:id="rId57"/>
    <p:sldId id="566" r:id="rId58"/>
    <p:sldId id="502" r:id="rId59"/>
    <p:sldId id="744" r:id="rId60"/>
    <p:sldId id="636" r:id="rId61"/>
    <p:sldId id="745" r:id="rId62"/>
    <p:sldId id="508" r:id="rId63"/>
    <p:sldId id="511" r:id="rId64"/>
    <p:sldId id="512" r:id="rId65"/>
    <p:sldId id="513" r:id="rId66"/>
    <p:sldId id="608" r:id="rId67"/>
    <p:sldId id="643" r:id="rId68"/>
    <p:sldId id="292" r:id="rId69"/>
    <p:sldId id="404" r:id="rId70"/>
    <p:sldId id="555" r:id="rId71"/>
    <p:sldId id="773" r:id="rId72"/>
    <p:sldId id="556" r:id="rId73"/>
    <p:sldId id="557" r:id="rId74"/>
  </p:sldIdLst>
  <p:sldSz cx="9144000" cy="6858000" type="screen4x3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993EDE6-7C8A-4E87-A65A-291F25BC59B4}">
          <p14:sldIdLst>
            <p14:sldId id="260"/>
            <p14:sldId id="599"/>
            <p14:sldId id="600"/>
            <p14:sldId id="601"/>
            <p14:sldId id="746"/>
            <p14:sldId id="747"/>
            <p14:sldId id="748"/>
            <p14:sldId id="749"/>
            <p14:sldId id="750"/>
            <p14:sldId id="751"/>
            <p14:sldId id="752"/>
            <p14:sldId id="753"/>
            <p14:sldId id="754"/>
            <p14:sldId id="257"/>
            <p14:sldId id="393"/>
            <p14:sldId id="394"/>
            <p14:sldId id="395"/>
            <p14:sldId id="398"/>
            <p14:sldId id="396"/>
            <p14:sldId id="553"/>
            <p14:sldId id="399"/>
            <p14:sldId id="554"/>
            <p14:sldId id="476"/>
            <p14:sldId id="400"/>
            <p14:sldId id="401"/>
            <p14:sldId id="490"/>
            <p14:sldId id="357"/>
            <p14:sldId id="304"/>
            <p14:sldId id="362"/>
            <p14:sldId id="359"/>
            <p14:sldId id="360"/>
            <p14:sldId id="361"/>
            <p14:sldId id="491"/>
            <p14:sldId id="492"/>
            <p14:sldId id="763"/>
            <p14:sldId id="764"/>
            <p14:sldId id="765"/>
            <p14:sldId id="766"/>
            <p14:sldId id="767"/>
            <p14:sldId id="768"/>
            <p14:sldId id="769"/>
            <p14:sldId id="770"/>
            <p14:sldId id="771"/>
            <p14:sldId id="772"/>
            <p14:sldId id="493"/>
            <p14:sldId id="693"/>
            <p14:sldId id="694"/>
            <p14:sldId id="755"/>
            <p14:sldId id="756"/>
            <p14:sldId id="757"/>
            <p14:sldId id="758"/>
            <p14:sldId id="699"/>
            <p14:sldId id="759"/>
            <p14:sldId id="760"/>
            <p14:sldId id="761"/>
            <p14:sldId id="762"/>
            <p14:sldId id="566"/>
            <p14:sldId id="502"/>
            <p14:sldId id="744"/>
            <p14:sldId id="636"/>
            <p14:sldId id="745"/>
            <p14:sldId id="508"/>
            <p14:sldId id="511"/>
            <p14:sldId id="512"/>
            <p14:sldId id="513"/>
            <p14:sldId id="608"/>
            <p14:sldId id="643"/>
            <p14:sldId id="292"/>
            <p14:sldId id="404"/>
            <p14:sldId id="555"/>
            <p14:sldId id="773"/>
            <p14:sldId id="556"/>
            <p14:sldId id="55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0099"/>
    <a:srgbClr val="A96FE3"/>
    <a:srgbClr val="EAB0E2"/>
    <a:srgbClr val="7D1161"/>
    <a:srgbClr val="82B0E2"/>
    <a:srgbClr val="F2CEED"/>
    <a:srgbClr val="DAF7FA"/>
    <a:srgbClr val="ACCAE2"/>
    <a:srgbClr val="B1EFF5"/>
    <a:srgbClr val="B6F0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91EBBBCC-DAD2-459C-BE2E-F6DE35CF9A28}" styleName="Темный стиль 2 -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867" autoAdjust="0"/>
    <p:restoredTop sz="99008" autoAdjust="0"/>
  </p:normalViewPr>
  <p:slideViewPr>
    <p:cSldViewPr>
      <p:cViewPr varScale="1">
        <p:scale>
          <a:sx n="116" d="100"/>
          <a:sy n="116" d="100"/>
        </p:scale>
        <p:origin x="-1740" y="-96"/>
      </p:cViewPr>
      <p:guideLst>
        <p:guide orient="horz" pos="2160"/>
        <p:guide pos="2880"/>
      </p:guideLst>
    </p:cSldViewPr>
  </p:slideViewPr>
  <p:outlineViewPr>
    <p:cViewPr>
      <p:scale>
        <a:sx n="40" d="100"/>
        <a:sy n="40" d="100"/>
      </p:scale>
      <p:origin x="0" y="1944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0.xlsx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1.xlsx"/></Relationships>
</file>

<file path=ppt/charts/_rels/chart1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2.xlsx"/></Relationships>
</file>

<file path=ppt/charts/_rels/chart1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3.xml"/><Relationship Id="rId1" Type="http://schemas.openxmlformats.org/officeDocument/2006/relationships/package" Target="../embeddings/Microsoft_Excel_Worksheet13.xlsx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4.xlsx"/></Relationships>
</file>

<file path=ppt/charts/_rels/chart1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5.xlsx"/></Relationships>
</file>

<file path=ppt/charts/_rels/chart16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4.xml"/><Relationship Id="rId1" Type="http://schemas.openxmlformats.org/officeDocument/2006/relationships/package" Target="../embeddings/Microsoft_Excel_Worksheet16.xlsx"/></Relationships>
</file>

<file path=ppt/charts/_rels/chart1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5.xml"/><Relationship Id="rId1" Type="http://schemas.openxmlformats.org/officeDocument/2006/relationships/package" Target="../embeddings/Microsoft_Excel_Worksheet17.xlsx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8.xlsx"/></Relationships>
</file>

<file path=ppt/charts/_rels/chart1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6.xml"/><Relationship Id="rId1" Type="http://schemas.openxmlformats.org/officeDocument/2006/relationships/package" Target="../embeddings/Microsoft_Excel_Worksheet19.xlsx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0.xlsx"/></Relationships>
</file>

<file path=ppt/charts/_rels/chart2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7.xml"/><Relationship Id="rId1" Type="http://schemas.openxmlformats.org/officeDocument/2006/relationships/package" Target="../embeddings/Microsoft_Excel_Worksheet21.xlsx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2.xlsx"/></Relationships>
</file>

<file path=ppt/charts/_rels/chart2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8.xml"/><Relationship Id="rId1" Type="http://schemas.openxmlformats.org/officeDocument/2006/relationships/package" Target="../embeddings/Microsoft_Excel_Worksheet23.xlsx"/></Relationships>
</file>

<file path=ppt/charts/_rels/chart2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4.xlsx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5.xlsx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6.xlsx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&#1054;&#1073;&#1084;&#1077;&#1085;\!-&#1057;&#1086;&#1093;&#1088;&#1072;&#1085;&#1077;&#1085;&#1086;\&#1044;&#1083;&#1103;%20&#1043;&#1072;&#1094;&#1082;&#1086;\&#1054;&#1090;&#1082;&#1088;&#1099;&#1090;&#1099;&#1081;%20&#1073;&#1102;&#1076;&#1078;&#1077;&#1090;%20&#1079;&#1072;%202025\&#1088;&#1072;&#1089;&#1095;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\\server\&#1054;&#1073;&#1084;&#1077;&#1085;\!-&#1057;&#1086;&#1093;&#1088;&#1072;&#1085;&#1077;&#1085;&#1086;\&#1044;&#1083;&#1103;%20&#1043;&#1072;&#1094;&#1082;&#1086;\&#1054;&#1090;&#1082;&#1088;&#1099;&#1090;&#1099;&#1081;%20&#1073;&#1102;&#1076;&#1078;&#1077;&#1090;%20&#1079;&#1072;%202025\&#1088;&#1072;&#1089;&#1095;.xlsx" TargetMode="External"/></Relationships>
</file>

<file path=ppt/charts/_rels/chart2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9.xml"/><Relationship Id="rId1" Type="http://schemas.openxmlformats.org/officeDocument/2006/relationships/package" Target="../embeddings/Microsoft_Excel_Worksheet27.xlsx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5.136969678665693E-3"/>
                  <c:y val="2.71337372770546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273939357331386E-2"/>
                  <c:y val="-8.14012118311640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666.9</c:v>
                </c:pt>
                <c:pt idx="1">
                  <c:v>923.9</c:v>
                </c:pt>
                <c:pt idx="2">
                  <c:v>973.5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 prstMaterial="matte"/>
          </c:spPr>
          <c:invertIfNegative val="0"/>
          <c:dLbls>
            <c:dLbl>
              <c:idx val="0"/>
              <c:layout>
                <c:manualLayout>
                  <c:x val="1.0273804528730897E-2"/>
                  <c:y val="5.42653380393631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2.2260201940884607E-2"/>
                  <c:y val="5.426747455410937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2.5684848393328338E-2"/>
                  <c:y val="8.1401211831164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 algn="ctr">
                  <a:defRPr lang="ru-RU" sz="1800" b="0" i="0" u="none" strike="noStrike" kern="1200" baseline="0">
                    <a:solidFill>
                      <a:prstClr val="black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Лист1!$C$2:$C$4</c:f>
              <c:numCache>
                <c:formatCode>0.0</c:formatCode>
                <c:ptCount val="3"/>
                <c:pt idx="0" formatCode="General">
                  <c:v>870.3</c:v>
                </c:pt>
                <c:pt idx="1">
                  <c:v>1040.8</c:v>
                </c:pt>
                <c:pt idx="2">
                  <c:v>1053.5999999999999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one"/>
        <c:axId val="43473408"/>
        <c:axId val="58870592"/>
        <c:axId val="0"/>
      </c:bar3DChart>
      <c:catAx>
        <c:axId val="434734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8870592"/>
        <c:crosses val="autoZero"/>
        <c:auto val="1"/>
        <c:lblAlgn val="ctr"/>
        <c:lblOffset val="100"/>
        <c:noMultiLvlLbl val="0"/>
      </c:catAx>
      <c:valAx>
        <c:axId val="58870592"/>
        <c:scaling>
          <c:orientation val="minMax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4347340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33268418893627"/>
          <c:y val="3.6126194311743132E-2"/>
          <c:w val="0.6935990813648294"/>
          <c:h val="0.8108617125984252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план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5000000000000001E-2"/>
                  <c:y val="-2.499999999999994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749999999999999E-2"/>
                  <c:y val="-3.437500000000000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1556</c:v>
                </c:pt>
                <c:pt idx="1">
                  <c:v>1727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факт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3.9583333333333331E-2"/>
                  <c:y val="-4.06250000000000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4166666666666669E-2"/>
                  <c:y val="-2.187499999999999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Лист1!$C$2:$C$3</c:f>
              <c:numCache>
                <c:formatCode>General</c:formatCode>
                <c:ptCount val="2"/>
                <c:pt idx="0">
                  <c:v>1632</c:v>
                </c:pt>
                <c:pt idx="1">
                  <c:v>1711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43402240"/>
        <c:axId val="58896320"/>
        <c:axId val="0"/>
      </c:bar3DChart>
      <c:catAx>
        <c:axId val="4340224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58896320"/>
        <c:crosses val="autoZero"/>
        <c:auto val="1"/>
        <c:lblAlgn val="ctr"/>
        <c:lblOffset val="100"/>
        <c:noMultiLvlLbl val="0"/>
      </c:catAx>
      <c:valAx>
        <c:axId val="58896320"/>
        <c:scaling>
          <c:orientation val="minMax"/>
          <c:min val="1000"/>
        </c:scaling>
        <c:delete val="0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43402240"/>
        <c:crosses val="autoZero"/>
        <c:crossBetween val="between"/>
        <c:majorUnit val="200"/>
      </c:valAx>
    </c:plotArea>
    <c:legend>
      <c:legendPos val="r"/>
      <c:layout/>
      <c:overlay val="0"/>
      <c:spPr>
        <a:noFill/>
      </c:sp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24"/>
      <c:hPercent val="46"/>
      <c:rotY val="44"/>
      <c:depthPercent val="100"/>
      <c:rAngAx val="1"/>
    </c:view3D>
    <c:floor>
      <c:thickness val="0"/>
      <c:spPr>
        <a:solidFill>
          <a:srgbClr val="C0C0C0"/>
        </a:solidFill>
        <a:ln w="3175">
          <a:solidFill>
            <a:srgbClr val="000000"/>
          </a:solidFill>
          <a:prstDash val="solid"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</c:spPr>
    </c:backWall>
    <c:plotArea>
      <c:layout>
        <c:manualLayout>
          <c:layoutTarget val="inner"/>
          <c:xMode val="edge"/>
          <c:yMode val="edge"/>
          <c:x val="0.11383537653239928"/>
          <c:y val="3.3088235294117647E-2"/>
          <c:w val="0.88616462346760061"/>
          <c:h val="0.7337976039494627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0"/>
        <c:shape val="box"/>
        <c:axId val="168105472"/>
        <c:axId val="58894016"/>
        <c:axId val="0"/>
      </c:bar3DChart>
      <c:catAx>
        <c:axId val="16810547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spPr>
          <a:ln w="4977">
            <a:solidFill>
              <a:srgbClr val="000000"/>
            </a:solidFill>
            <a:prstDash val="solid"/>
          </a:ln>
        </c:spPr>
        <c:txPr>
          <a:bodyPr rot="-2700000" vert="horz"/>
          <a:lstStyle/>
          <a:p>
            <a:pPr>
              <a:defRPr sz="2312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58894016"/>
        <c:crosses val="autoZero"/>
        <c:auto val="1"/>
        <c:lblAlgn val="ctr"/>
        <c:lblOffset val="100"/>
        <c:tickLblSkip val="1"/>
        <c:tickMarkSkip val="1"/>
        <c:noMultiLvlLbl val="0"/>
      </c:catAx>
      <c:valAx>
        <c:axId val="58894016"/>
        <c:scaling>
          <c:orientation val="minMax"/>
          <c:max val="68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spPr>
          <a:ln w="59718">
            <a:solidFill>
              <a:srgbClr val="969696"/>
            </a:solidFill>
            <a:prstDash val="solid"/>
          </a:ln>
        </c:spPr>
        <c:txPr>
          <a:bodyPr rot="0" vert="horz"/>
          <a:lstStyle/>
          <a:p>
            <a:pPr>
              <a:defRPr sz="1998" b="1" i="0" u="none" strike="noStrike" baseline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</a:defRPr>
            </a:pPr>
            <a:endParaRPr lang="ru-RU"/>
          </a:p>
        </c:txPr>
        <c:crossAx val="168105472"/>
        <c:crosses val="autoZero"/>
        <c:crossBetween val="between"/>
        <c:majorUnit val="1000"/>
        <c:minorUnit val="500"/>
      </c:valAx>
      <c:spPr>
        <a:noFill/>
        <a:ln w="3981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881" b="1" i="0" u="none" strike="noStrike" baseline="0">
          <a:solidFill>
            <a:srgbClr val="000000"/>
          </a:solidFill>
          <a:latin typeface="Arial Cyr"/>
          <a:ea typeface="Arial Cyr"/>
          <a:cs typeface="Arial Cyr"/>
        </a:defRPr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5"/>
    </mc:Choice>
    <mc:Fallback>
      <c:style val="35"/>
    </mc:Fallback>
  </mc:AlternateContent>
  <c:chart>
    <c:autoTitleDeleted val="1"/>
    <c:view3D>
      <c:rotX val="24"/>
      <c:hPercent val="46"/>
      <c:rotY val="44"/>
      <c:depthPercent val="100"/>
      <c:rAngAx val="1"/>
    </c:view3D>
    <c:floor>
      <c:thickness val="0"/>
    </c:floor>
    <c:sideWall>
      <c:thickness val="0"/>
      <c:spPr>
        <a:pattFill prst="dkHorz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</c:spPr>
    </c:sideWall>
    <c:backWall>
      <c:thickness val="0"/>
      <c:spPr>
        <a:pattFill prst="dkHorz">
          <a:fgClr>
            <a:schemeClr val="accent2">
              <a:lumMod val="20000"/>
              <a:lumOff val="80000"/>
            </a:schemeClr>
          </a:fgClr>
          <a:bgClr>
            <a:schemeClr val="bg1"/>
          </a:bgClr>
        </a:pattFill>
      </c:spPr>
    </c:backWall>
    <c:plotArea>
      <c:layout>
        <c:manualLayout>
          <c:layoutTarget val="inner"/>
          <c:xMode val="edge"/>
          <c:yMode val="edge"/>
          <c:x val="0.11383537653239928"/>
          <c:y val="3.3088235294117647E-2"/>
          <c:w val="0.87579611965727433"/>
          <c:h val="0.7193157542683256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invertIfNegative val="0"/>
          <c:dLbls>
            <c:dLbl>
              <c:idx val="0"/>
              <c:layout>
                <c:manualLayout>
                  <c:x val="6.8722690873642578E-2"/>
                  <c:y val="-9.093226591569696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4069019049464904E-2"/>
                  <c:y val="-8.87859234455550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6443006081167955E-2"/>
                  <c:y val="-9.66372404489870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numFmt formatCode="0.0" sourceLinked="0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Sheet1!$B$1:$D$1</c:f>
              <c:numCache>
                <c:formatCode>General</c:formatCode>
                <c:ptCount val="3"/>
                <c:pt idx="0">
                  <c:v>2023</c:v>
                </c:pt>
                <c:pt idx="1">
                  <c:v>2024</c:v>
                </c:pt>
                <c:pt idx="2">
                  <c:v>2025</c:v>
                </c:pt>
              </c:numCache>
            </c:numRef>
          </c:cat>
          <c:val>
            <c:numRef>
              <c:f>Sheet1!$B$2:$D$2</c:f>
              <c:numCache>
                <c:formatCode>General</c:formatCode>
                <c:ptCount val="3"/>
                <c:pt idx="0">
                  <c:v>7444</c:v>
                </c:pt>
                <c:pt idx="1">
                  <c:v>6930</c:v>
                </c:pt>
                <c:pt idx="2">
                  <c:v>10670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gapDepth val="0"/>
        <c:shape val="box"/>
        <c:axId val="167938560"/>
        <c:axId val="59862400"/>
        <c:axId val="0"/>
      </c:bar3DChart>
      <c:catAx>
        <c:axId val="1679385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txPr>
          <a:bodyPr rot="-2700000" vert="horz"/>
          <a:lstStyle/>
          <a:p>
            <a:pPr>
              <a:defRPr/>
            </a:pPr>
            <a:endParaRPr lang="ru-RU"/>
          </a:p>
        </c:txPr>
        <c:crossAx val="59862400"/>
        <c:crosses val="autoZero"/>
        <c:auto val="1"/>
        <c:lblAlgn val="ctr"/>
        <c:lblOffset val="100"/>
        <c:noMultiLvlLbl val="0"/>
      </c:catAx>
      <c:valAx>
        <c:axId val="59862400"/>
        <c:scaling>
          <c:orientation val="minMax"/>
          <c:max val="11000"/>
          <c:min val="0"/>
        </c:scaling>
        <c:delete val="0"/>
        <c:axPos val="l"/>
        <c:numFmt formatCode="General" sourceLinked="0"/>
        <c:majorTickMark val="out"/>
        <c:minorTickMark val="none"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67938560"/>
        <c:crosses val="autoZero"/>
        <c:crossBetween val="between"/>
        <c:majorUnit val="1000"/>
        <c:minorUnit val="1000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110"/>
      <c:rAngAx val="1"/>
    </c:view3D>
    <c:floor>
      <c:thickness val="0"/>
    </c:floor>
    <c:sideWall>
      <c:thickness val="0"/>
      <c:spPr>
        <a:noFill/>
      </c:spPr>
    </c:sideWall>
    <c:backWall>
      <c:thickness val="0"/>
      <c:spPr>
        <a:noFill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Столбец3</c:v>
                </c:pt>
              </c:strCache>
            </c:strRef>
          </c:tx>
          <c:spPr>
            <a:solidFill>
              <a:srgbClr val="D60093"/>
            </a:solidFill>
            <a:scene3d>
              <a:camera prst="orthographicFront"/>
              <a:lightRig rig="threePt" dir="t"/>
            </a:scene3d>
            <a:sp3d>
              <a:bevelT w="133350" h="12700"/>
            </a:sp3d>
          </c:spPr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Лист1!$B$2</c:f>
              <c:numCache>
                <c:formatCode>General</c:formatCode>
                <c:ptCount val="1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Лист1!$C$2</c:f>
              <c:numCache>
                <c:formatCode>General</c:formatCode>
                <c:ptCount val="1"/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2021 год (факт)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Лист1!$D$2</c:f>
              <c:numCache>
                <c:formatCode>General</c:formatCode>
                <c:ptCount val="1"/>
                <c:pt idx="0">
                  <c:v>59.1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Лист1!$E$2</c:f>
              <c:numCache>
                <c:formatCode>General</c:formatCode>
                <c:ptCount val="1"/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2022 год (факт)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Лист1!$F$2</c:f>
              <c:numCache>
                <c:formatCode>General</c:formatCode>
                <c:ptCount val="1"/>
                <c:pt idx="0">
                  <c:v>74.900000000000006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Столбец 3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Лист1!$G$2</c:f>
              <c:numCache>
                <c:formatCode>General</c:formatCode>
                <c:ptCount val="1"/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2023 год (факт)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Лист1!$H$2</c:f>
              <c:numCache>
                <c:formatCode>General</c:formatCode>
                <c:ptCount val="1"/>
                <c:pt idx="0">
                  <c:v>80.599999999999994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Столбец 4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Лист1!$I$2</c:f>
              <c:numCache>
                <c:formatCode>General</c:formatCode>
                <c:ptCount val="1"/>
              </c:numCache>
            </c:numRef>
          </c:val>
        </c:ser>
        <c:ser>
          <c:idx val="8"/>
          <c:order val="8"/>
          <c:tx>
            <c:strRef>
              <c:f>Лист1!$J$1</c:f>
              <c:strCache>
                <c:ptCount val="1"/>
                <c:pt idx="0">
                  <c:v>2024 год (факт)</c:v>
                </c:pt>
              </c:strCache>
            </c:strRef>
          </c:tx>
          <c:invertIfNegative val="0"/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Лист1!$J$2</c:f>
              <c:numCache>
                <c:formatCode>General</c:formatCode>
                <c:ptCount val="1"/>
                <c:pt idx="0">
                  <c:v>124.6</c:v>
                </c:pt>
              </c:numCache>
            </c:numRef>
          </c:val>
        </c:ser>
        <c:ser>
          <c:idx val="9"/>
          <c:order val="9"/>
          <c:tx>
            <c:strRef>
              <c:f>Лист1!$K$1</c:f>
              <c:strCache>
                <c:ptCount val="1"/>
                <c:pt idx="0">
                  <c:v>Столбец 5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Лист1!$K$2</c:f>
              <c:numCache>
                <c:formatCode>General</c:formatCode>
                <c:ptCount val="1"/>
              </c:numCache>
            </c:numRef>
          </c:val>
        </c:ser>
        <c:ser>
          <c:idx val="10"/>
          <c:order val="10"/>
          <c:tx>
            <c:strRef>
              <c:f>Лист1!$L$1</c:f>
              <c:strCache>
                <c:ptCount val="1"/>
                <c:pt idx="0">
                  <c:v>2025 год (факт)</c:v>
                </c:pt>
              </c:strCache>
            </c:strRef>
          </c:tx>
          <c:invertIfNegative val="0"/>
          <c:cat>
            <c:numRef>
              <c:f>Лист1!$A$2</c:f>
              <c:numCache>
                <c:formatCode>General</c:formatCode>
                <c:ptCount val="1"/>
              </c:numCache>
            </c:numRef>
          </c:cat>
          <c:val>
            <c:numRef>
              <c:f>Лист1!$L$2</c:f>
              <c:numCache>
                <c:formatCode>General</c:formatCode>
                <c:ptCount val="1"/>
                <c:pt idx="0">
                  <c:v>125.2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0"/>
        <c:gapDepth val="10"/>
        <c:shape val="cylinder"/>
        <c:axId val="168105984"/>
        <c:axId val="59851904"/>
        <c:axId val="0"/>
      </c:bar3DChart>
      <c:catAx>
        <c:axId val="1681059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851904"/>
        <c:crosses val="autoZero"/>
        <c:auto val="1"/>
        <c:lblAlgn val="ctr"/>
        <c:lblOffset val="100"/>
        <c:noMultiLvlLbl val="0"/>
      </c:catAx>
      <c:valAx>
        <c:axId val="598519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8105984"/>
        <c:crosses val="autoZero"/>
        <c:crossBetween val="between"/>
      </c:valAx>
    </c:plotArea>
    <c:legend>
      <c:legendPos val="r"/>
      <c:legendEntry>
        <c:idx val="0"/>
        <c:delete val="1"/>
      </c:legendEntry>
      <c:legendEntry>
        <c:idx val="1"/>
        <c:delete val="1"/>
      </c:legendEntry>
      <c:legendEntry>
        <c:idx val="3"/>
        <c:delete val="1"/>
      </c:legendEntry>
      <c:legendEntry>
        <c:idx val="5"/>
        <c:delete val="1"/>
      </c:legendEntry>
      <c:legendEntry>
        <c:idx val="7"/>
        <c:delete val="1"/>
      </c:legendEntry>
      <c:legendEntry>
        <c:idx val="9"/>
        <c:delete val="1"/>
      </c:legendEntry>
      <c:layout>
        <c:manualLayout>
          <c:xMode val="edge"/>
          <c:yMode val="edge"/>
          <c:x val="0.72202712109593814"/>
          <c:y val="7.7187109130145343E-2"/>
          <c:w val="0.25488459802370039"/>
          <c:h val="0.39524406187147354"/>
        </c:manualLayout>
      </c:layout>
      <c:overlay val="0"/>
      <c:txPr>
        <a:bodyPr/>
        <a:lstStyle/>
        <a:p>
          <a:pPr>
            <a:defRPr sz="1660" b="1" baseline="0"/>
          </a:pPr>
          <a:endParaRPr lang="ru-RU"/>
        </a:p>
      </c:txPr>
    </c:legend>
    <c:plotVisOnly val="1"/>
    <c:dispBlanksAs val="gap"/>
    <c:showDLblsOverMax val="0"/>
  </c:chart>
  <c:spPr>
    <a:scene3d>
      <a:camera prst="orthographicFront"/>
      <a:lightRig rig="threePt" dir="t"/>
    </a:scene3d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0"/>
      <c:rotY val="20"/>
      <c:depthPercent val="11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367349064389668E-2"/>
          <c:y val="2.5840626166932553E-2"/>
          <c:w val="0.91562495040233627"/>
          <c:h val="0.88731942405004627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FFC000"/>
            </a:solidFill>
            <a:scene3d>
              <a:camera prst="orthographicFront"/>
              <a:lightRig rig="threePt" dir="t"/>
            </a:scene3d>
            <a:sp3d>
              <a:bevelT w="19050"/>
            </a:sp3d>
          </c:spPr>
          <c:invertIfNegative val="0"/>
          <c:dLbls>
            <c:dLbl>
              <c:idx val="0"/>
              <c:layout>
                <c:manualLayout>
                  <c:x val="0.33189467043344395"/>
                  <c:y val="0.3399274639654814"/>
                </c:manualLayout>
              </c:layout>
              <c:tx>
                <c:rich>
                  <a:bodyPr/>
                  <a:lstStyle/>
                  <a:p>
                    <a:pPr>
                      <a:defRPr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2023 год (факт)     </a:t>
                    </a:r>
                  </a:p>
                  <a:p>
                    <a:pPr>
                      <a:defRPr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737,6 млн. руб.</a:t>
                    </a:r>
                    <a:endParaRPr lang="en-US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  <c:separator> </c:separator>
            </c:dLbl>
            <c:dLbl>
              <c:idx val="1"/>
              <c:layout>
                <c:manualLayout>
                  <c:x val="0.34371974542511152"/>
                  <c:y val="0.40236488769750345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2024 год (факт)                 972,7 млн. руб.</a:t>
                    </a:r>
                    <a:endParaRPr lang="en-US" sz="1400" b="1" baseline="0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6006812735092913"/>
                  <c:y val="0.42496969896882375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2025 год (факт) </a:t>
                    </a:r>
                  </a:p>
                  <a:p>
                    <a:pPr>
                      <a:defRPr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1 106 млн. руб.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50399819166917958"/>
                  <c:y val="0.52652534611118695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2021 год (факт)              543,2 млн. руб.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5016563139809862"/>
                  <c:y val="0.54360291944004091"/>
                </c:manualLayout>
              </c:layout>
              <c:tx>
                <c:rich>
                  <a:bodyPr/>
                  <a:lstStyle/>
                  <a:p>
                    <a:pPr>
                      <a:defRPr sz="1400" b="1" baseline="0"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pP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2022 год (факт)                692,4 млн. руб.</a:t>
                    </a:r>
                    <a:endParaRPr lang="en-US" sz="1400" b="1" dirty="0">
                      <a:latin typeface="Times New Roman" panose="02020603050405020304" pitchFamily="18" charset="0"/>
                      <a:cs typeface="Times New Roman" panose="02020603050405020304" pitchFamily="18" charset="0"/>
                    </a:endParaRPr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aseline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543.29999999999995</c:v>
                </c:pt>
                <c:pt idx="1">
                  <c:v>692.4</c:v>
                </c:pt>
                <c:pt idx="2">
                  <c:v>737.6</c:v>
                </c:pt>
                <c:pt idx="3">
                  <c:v>972.7</c:v>
                </c:pt>
                <c:pt idx="4">
                  <c:v>1006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Столбец2</c:v>
                </c:pt>
              </c:strCache>
            </c:strRef>
          </c:tx>
          <c:invertIfNegative val="0"/>
          <c:cat>
            <c:numRef>
              <c:f>Лист1!$A$2:$A$6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Лист1!$C$2:$C$6</c:f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81768192"/>
        <c:axId val="59855936"/>
        <c:axId val="66679424"/>
      </c:bar3DChart>
      <c:catAx>
        <c:axId val="1817681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9855936"/>
        <c:crosses val="autoZero"/>
        <c:auto val="1"/>
        <c:lblAlgn val="ctr"/>
        <c:lblOffset val="100"/>
        <c:noMultiLvlLbl val="0"/>
      </c:catAx>
      <c:valAx>
        <c:axId val="5985593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1768192"/>
        <c:crosses val="autoZero"/>
        <c:crossBetween val="between"/>
      </c:valAx>
      <c:serAx>
        <c:axId val="66679424"/>
        <c:scaling>
          <c:orientation val="minMax"/>
        </c:scaling>
        <c:delete val="1"/>
        <c:axPos val="b"/>
        <c:majorTickMark val="out"/>
        <c:minorTickMark val="none"/>
        <c:tickLblPos val="nextTo"/>
        <c:crossAx val="59855936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1"/>
    <c:view3D>
      <c:rotX val="10"/>
      <c:rotY val="20"/>
      <c:rAngAx val="0"/>
      <c:perspective val="1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3002625617020001E-2"/>
          <c:y val="5.5237831761383235E-2"/>
          <c:w val="0.90022943391697041"/>
          <c:h val="0.9120486978055070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4.4684384848340244E-3"/>
                  <c:y val="-6.5285551150054369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/>
                      <a:t>2012 год </a:t>
                    </a:r>
                    <a:r>
                      <a:rPr lang="ru-RU" sz="1600" dirty="0" smtClean="0"/>
                      <a:t>(факт) </a:t>
                    </a:r>
                    <a:endParaRPr lang="ru-RU" sz="1600" dirty="0"/>
                  </a:p>
                  <a:p>
                    <a:r>
                      <a:rPr lang="ru-RU" sz="1600" dirty="0" smtClean="0"/>
                      <a:t>32,5 </a:t>
                    </a:r>
                    <a:r>
                      <a:rPr lang="ru-RU" sz="1600" dirty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1998204770626303E-2"/>
                  <c:y val="-9.200116198382328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2013 </a:t>
                    </a:r>
                    <a:r>
                      <a:rPr lang="ru-RU" sz="1600" dirty="0"/>
                      <a:t>год (факт)</a:t>
                    </a:r>
                  </a:p>
                  <a:p>
                    <a:r>
                      <a:rPr lang="ru-RU" sz="1600" dirty="0" smtClean="0"/>
                      <a:t>31,2 </a:t>
                    </a:r>
                    <a:r>
                      <a:rPr lang="ru-RU" sz="1600" dirty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720137949204504E-3"/>
                  <c:y val="-3.2267134252842583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2014 </a:t>
                    </a:r>
                    <a:r>
                      <a:rPr lang="ru-RU" sz="1600" dirty="0"/>
                      <a:t>год </a:t>
                    </a:r>
                    <a:r>
                      <a:rPr lang="ru-RU" sz="1600" dirty="0" smtClean="0"/>
                      <a:t>(факт)</a:t>
                    </a:r>
                  </a:p>
                  <a:p>
                    <a:r>
                      <a:rPr lang="ru-RU" sz="1600" dirty="0" smtClean="0"/>
                      <a:t>33,1 </a:t>
                    </a:r>
                    <a:r>
                      <a:rPr lang="ru-RU" sz="1600" dirty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4113128010469112E-2"/>
                  <c:y val="-4.9961661818996375E-2"/>
                </c:manualLayout>
              </c:layout>
              <c:tx>
                <c:rich>
                  <a:bodyPr/>
                  <a:lstStyle/>
                  <a:p>
                    <a:r>
                      <a:rPr lang="ru-RU" sz="1600" dirty="0" smtClean="0"/>
                      <a:t>2015 </a:t>
                    </a:r>
                    <a:r>
                      <a:rPr lang="ru-RU" sz="1600" dirty="0"/>
                      <a:t>год (факт)</a:t>
                    </a:r>
                  </a:p>
                  <a:p>
                    <a:r>
                      <a:rPr lang="ru-RU" sz="1600" dirty="0" smtClean="0"/>
                      <a:t>32,8 </a:t>
                    </a:r>
                    <a:r>
                      <a:rPr lang="ru-RU" sz="1600" dirty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0.32621229989047429"/>
                  <c:y val="-2.9211849268209966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2023 </a:t>
                    </a:r>
                    <a:r>
                      <a:rPr lang="ru-RU" sz="1600" dirty="0"/>
                      <a:t>год (факт)         </a:t>
                    </a:r>
                    <a:r>
                      <a:rPr lang="ru-RU" sz="1600" dirty="0" smtClean="0"/>
                      <a:t>     59,3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216395853025461"/>
                  <c:y val="-0.21309072383770225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2024</a:t>
                    </a:r>
                    <a:r>
                      <a:rPr lang="ru-RU" sz="1600" baseline="0" dirty="0" smtClean="0"/>
                      <a:t> </a:t>
                    </a:r>
                    <a:r>
                      <a:rPr lang="ru-RU" sz="1600" dirty="0" smtClean="0"/>
                      <a:t>год </a:t>
                    </a:r>
                    <a:r>
                      <a:rPr lang="ru-RU" sz="1600" dirty="0"/>
                      <a:t>(факт)                </a:t>
                    </a:r>
                    <a:r>
                      <a:rPr lang="ru-RU" sz="1600" dirty="0" smtClean="0"/>
                      <a:t> 91,1 млн</a:t>
                    </a:r>
                    <a:r>
                      <a:rPr lang="ru-RU" sz="1600" dirty="0"/>
                      <a:t>. руб.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33688316754437292"/>
                  <c:y val="-9.7542159058350245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2025</a:t>
                    </a:r>
                    <a:r>
                      <a:rPr lang="ru-RU" sz="1600" baseline="0" dirty="0" smtClean="0"/>
                      <a:t> </a:t>
                    </a:r>
                    <a:r>
                      <a:rPr lang="ru-RU" sz="1600" dirty="0" smtClean="0"/>
                      <a:t>год </a:t>
                    </a:r>
                    <a:r>
                      <a:rPr lang="ru-RU" sz="1600" dirty="0"/>
                      <a:t>(факт)              </a:t>
                    </a:r>
                    <a:r>
                      <a:rPr lang="ru-RU" sz="1600" dirty="0" smtClean="0"/>
                      <a:t>73,9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0.4679782148804969"/>
                  <c:y val="0.2612653784082471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2021 </a:t>
                    </a:r>
                    <a:r>
                      <a:rPr lang="ru-RU" sz="1600" dirty="0"/>
                      <a:t>год (факт)           </a:t>
                    </a:r>
                    <a:r>
                      <a:rPr lang="ru-RU" sz="1600" dirty="0" smtClean="0"/>
                      <a:t>52,6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45578334908703538"/>
                  <c:y val="2.0592741157415259E-2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2022 </a:t>
                    </a:r>
                    <a:r>
                      <a:rPr lang="ru-RU" sz="1600" dirty="0"/>
                      <a:t>год (факт)      </a:t>
                    </a:r>
                    <a:r>
                      <a:rPr lang="ru-RU" sz="1600" dirty="0" smtClean="0"/>
                      <a:t>    62,7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52.6</c:v>
                </c:pt>
                <c:pt idx="1">
                  <c:v>62.7</c:v>
                </c:pt>
                <c:pt idx="2">
                  <c:v>59.3</c:v>
                </c:pt>
                <c:pt idx="3">
                  <c:v>91.1</c:v>
                </c:pt>
                <c:pt idx="4">
                  <c:v>73.900000000000006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box"/>
        <c:axId val="66781184"/>
        <c:axId val="59866432"/>
        <c:axId val="0"/>
      </c:bar3DChart>
      <c:catAx>
        <c:axId val="667811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59866432"/>
        <c:crosses val="autoZero"/>
        <c:auto val="1"/>
        <c:lblAlgn val="ctr"/>
        <c:lblOffset val="100"/>
        <c:noMultiLvlLbl val="0"/>
      </c:catAx>
      <c:valAx>
        <c:axId val="5986643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67811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7"/>
    </mc:Choice>
    <mc:Fallback>
      <c:style val="27"/>
    </mc:Fallback>
  </mc:AlternateContent>
  <c:chart>
    <c:autoTitleDeleted val="1"/>
    <c:view3D>
      <c:rotX val="10"/>
      <c:rotY val="20"/>
      <c:rAngAx val="0"/>
      <c:perspective val="2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7.8307336920635656E-2"/>
          <c:w val="0.91949404611608809"/>
          <c:h val="0.8786764782948645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1206463518926948E-2"/>
                  <c:y val="-0.3276180360768481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2021 год (факт)</a:t>
                    </a:r>
                  </a:p>
                  <a:p>
                    <a:r>
                      <a:rPr lang="ru-RU" sz="1200" b="1" baseline="0" dirty="0" smtClean="0"/>
                      <a:t>7,6 млн. руб.</a:t>
                    </a:r>
                    <a:endParaRPr lang="en-US" sz="1600" dirty="0"/>
                  </a:p>
                </c:rich>
              </c:tx>
              <c:showLegendKey val="0"/>
              <c:showVal val="0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46792324196186103"/>
                  <c:y val="-0.4736563114924047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2025 год (факт)</a:t>
                    </a:r>
                  </a:p>
                  <a:p>
                    <a:r>
                      <a:rPr lang="ru-RU" sz="1200" b="1" baseline="0" dirty="0" smtClean="0"/>
                      <a:t>9,4  млн. руб.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4219261526458717E-2"/>
                  <c:y val="-0.1854333172939625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2023 год (факт)</a:t>
                    </a:r>
                  </a:p>
                  <a:p>
                    <a:r>
                      <a:rPr lang="ru-RU" sz="1200" b="1" baseline="0" dirty="0" smtClean="0"/>
                      <a:t>2,8 млн. руб.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0598430631198333E-2"/>
                  <c:y val="-0.35761635389893631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baseline="0" dirty="0" smtClean="0"/>
                      <a:t>2024 год (факт)</a:t>
                    </a:r>
                  </a:p>
                  <a:p>
                    <a:r>
                      <a:rPr lang="ru-RU" sz="1200" b="1" baseline="0" dirty="0" smtClean="0"/>
                      <a:t>7,4  млн. руб.</a:t>
                    </a:r>
                    <a:endParaRPr lang="en-US" sz="16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44358824323716073"/>
                  <c:y val="-0.29844633265655013"/>
                </c:manualLayout>
              </c:layout>
              <c:tx>
                <c:rich>
                  <a:bodyPr/>
                  <a:lstStyle/>
                  <a:p>
                    <a:pPr>
                      <a:defRPr sz="1200" b="1"/>
                    </a:pPr>
                    <a:r>
                      <a:rPr lang="ru-RU" sz="1200" b="1" dirty="0" smtClean="0"/>
                      <a:t>2022 год (факт) </a:t>
                    </a:r>
                  </a:p>
                  <a:p>
                    <a:pPr>
                      <a:defRPr sz="1200" b="1"/>
                    </a:pPr>
                    <a:r>
                      <a:rPr lang="ru-RU" sz="1200" b="1" dirty="0" smtClean="0"/>
                      <a:t>7</a:t>
                    </a:r>
                    <a:r>
                      <a:rPr lang="en-US" sz="1200" b="1" dirty="0" smtClean="0"/>
                      <a:t>,</a:t>
                    </a:r>
                    <a:r>
                      <a:rPr lang="ru-RU" sz="1200" b="1" dirty="0" smtClean="0"/>
                      <a:t>2 млн. руб.</a:t>
                    </a:r>
                    <a:endParaRPr lang="en-US" b="1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7.6</c:v>
                </c:pt>
                <c:pt idx="1">
                  <c:v>7.2</c:v>
                </c:pt>
                <c:pt idx="2">
                  <c:v>2.8</c:v>
                </c:pt>
                <c:pt idx="3">
                  <c:v>7.4</c:v>
                </c:pt>
                <c:pt idx="4">
                  <c:v>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66783744"/>
        <c:axId val="184683328"/>
        <c:axId val="0"/>
      </c:bar3DChart>
      <c:catAx>
        <c:axId val="6678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84683328"/>
        <c:crosses val="autoZero"/>
        <c:auto val="1"/>
        <c:lblAlgn val="ctr"/>
        <c:lblOffset val="100"/>
        <c:noMultiLvlLbl val="0"/>
      </c:catAx>
      <c:valAx>
        <c:axId val="1846833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678374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77755218077674E-2"/>
          <c:y val="0"/>
          <c:w val="0.94988803317521442"/>
          <c:h val="0.908125672603541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47E16C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rgbClr val="47E16C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1"/>
            <c:invertIfNegative val="0"/>
            <c:bubble3D val="0"/>
            <c:spPr>
              <a:solidFill>
                <a:srgbClr val="47E16C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2"/>
            <c:invertIfNegative val="0"/>
            <c:bubble3D val="0"/>
            <c:spPr>
              <a:solidFill>
                <a:srgbClr val="47E16C"/>
              </a:solidFill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Pt>
            <c:idx val="3"/>
            <c:invertIfNegative val="0"/>
            <c:bubble3D val="0"/>
            <c:spPr>
              <a:solidFill>
                <a:srgbClr val="47E16C"/>
              </a:solidFill>
              <a:effectLst/>
              <a:scene3d>
                <a:camera prst="orthographicFront"/>
                <a:lightRig rig="balanced" dir="t">
                  <a:rot lat="0" lon="0" rev="8700000"/>
                </a:lightRig>
              </a:scene3d>
              <a:sp3d>
                <a:bevelT w="190500" h="38100"/>
              </a:sp3d>
            </c:spPr>
          </c:dPt>
          <c:dLbls>
            <c:dLbl>
              <c:idx val="0"/>
              <c:layout>
                <c:manualLayout>
                  <c:x val="2.0032172760919464E-2"/>
                  <c:y val="-0.19819273812030835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2022 </a:t>
                    </a:r>
                    <a:r>
                      <a:rPr lang="ru-RU" sz="1600" dirty="0"/>
                      <a:t>год </a:t>
                    </a:r>
                    <a:r>
                      <a:rPr lang="ru-RU" sz="1600" dirty="0" smtClean="0"/>
                      <a:t>(факт)</a:t>
                    </a:r>
                    <a:endParaRPr lang="ru-RU" sz="1600" dirty="0"/>
                  </a:p>
                  <a:p>
                    <a:pPr>
                      <a:defRPr sz="1600"/>
                    </a:pPr>
                    <a:r>
                      <a:rPr lang="ru-RU" sz="1600" dirty="0" smtClean="0"/>
                      <a:t>22,0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5.1769156751412707E-2"/>
                  <c:y val="-0.17713371814408677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2023 </a:t>
                    </a:r>
                    <a:r>
                      <a:rPr lang="ru-RU" sz="1600" dirty="0"/>
                      <a:t>год (факт)</a:t>
                    </a:r>
                  </a:p>
                  <a:p>
                    <a:pPr>
                      <a:defRPr sz="1600"/>
                    </a:pPr>
                    <a:r>
                      <a:rPr lang="ru-RU" sz="1600" dirty="0"/>
                      <a:t> </a:t>
                    </a:r>
                    <a:r>
                      <a:rPr lang="ru-RU" sz="1600" dirty="0" smtClean="0"/>
                      <a:t>25,1 </a:t>
                    </a:r>
                    <a:r>
                      <a:rPr lang="ru-RU" sz="1600" dirty="0"/>
                      <a:t>млн. руб. </a:t>
                    </a:r>
                    <a:endParaRPr lang="en-US" sz="1600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4.2316414986251855E-2"/>
                  <c:y val="-0.17976588836729587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2024</a:t>
                    </a:r>
                    <a:r>
                      <a:rPr lang="ru-RU" sz="1600" baseline="0" dirty="0" smtClean="0"/>
                      <a:t> </a:t>
                    </a:r>
                    <a:r>
                      <a:rPr lang="ru-RU" sz="1600" dirty="0" smtClean="0"/>
                      <a:t>год (факт)</a:t>
                    </a:r>
                    <a:endParaRPr lang="ru-RU" sz="1600" dirty="0"/>
                  </a:p>
                  <a:p>
                    <a:pPr>
                      <a:defRPr sz="1600"/>
                    </a:pPr>
                    <a:r>
                      <a:rPr lang="ru-RU" sz="1600" dirty="0"/>
                      <a:t> </a:t>
                    </a:r>
                    <a:r>
                      <a:rPr lang="ru-RU" sz="1600" dirty="0" smtClean="0"/>
                      <a:t>22,8 </a:t>
                    </a:r>
                    <a:r>
                      <a:rPr lang="ru-RU" sz="1600" dirty="0"/>
                      <a:t>млн. руб.</a:t>
                    </a:r>
                    <a:endParaRPr lang="en-US" sz="1600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5562434267536574E-3"/>
                  <c:y val="-0.16261315077760849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2025 </a:t>
                    </a:r>
                    <a:r>
                      <a:rPr lang="ru-RU" sz="1600" dirty="0"/>
                      <a:t>год (факт)</a:t>
                    </a:r>
                  </a:p>
                  <a:p>
                    <a:pPr>
                      <a:defRPr sz="1600"/>
                    </a:pPr>
                    <a:r>
                      <a:rPr lang="ru-RU" sz="1600" dirty="0"/>
                      <a:t> </a:t>
                    </a:r>
                    <a:r>
                      <a:rPr lang="ru-RU" sz="1600" dirty="0" smtClean="0"/>
                      <a:t>20,9</a:t>
                    </a:r>
                    <a:r>
                      <a:rPr lang="ru-RU" sz="1600" baseline="0" dirty="0" smtClean="0"/>
                      <a:t> </a:t>
                    </a:r>
                    <a:r>
                      <a:rPr lang="ru-RU" sz="1600" dirty="0" smtClean="0"/>
                      <a:t>млн</a:t>
                    </a:r>
                    <a:r>
                      <a:rPr lang="ru-RU" sz="1600" dirty="0"/>
                      <a:t>. руб.</a:t>
                    </a:r>
                    <a:endParaRPr lang="en-US" sz="1600" dirty="0"/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9.3700131685076321E-2"/>
                  <c:y val="0.70021220693554775"/>
                </c:manualLayout>
              </c:layout>
              <c:tx>
                <c:rich>
                  <a:bodyPr/>
                  <a:lstStyle/>
                  <a:p>
                    <a:pPr>
                      <a:defRPr sz="1600"/>
                    </a:pPr>
                    <a:r>
                      <a:rPr lang="ru-RU" sz="1600" dirty="0" smtClean="0"/>
                      <a:t>2021 год (факт) 23,0 млн. руб.</a:t>
                    </a:r>
                  </a:p>
                </c:rich>
              </c:tx>
              <c:spPr/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23</c:v>
                </c:pt>
                <c:pt idx="1">
                  <c:v>22</c:v>
                </c:pt>
                <c:pt idx="2">
                  <c:v>25.1</c:v>
                </c:pt>
                <c:pt idx="3">
                  <c:v>22.8</c:v>
                </c:pt>
                <c:pt idx="4">
                  <c:v>20.9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66784256"/>
        <c:axId val="184685056"/>
      </c:barChart>
      <c:catAx>
        <c:axId val="667842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84685056"/>
        <c:crosses val="autoZero"/>
        <c:auto val="1"/>
        <c:lblAlgn val="ctr"/>
        <c:lblOffset val="100"/>
        <c:noMultiLvlLbl val="0"/>
      </c:catAx>
      <c:valAx>
        <c:axId val="184685056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crossAx val="66784256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2779762260633E-2"/>
          <c:y val="4.208508341527558E-2"/>
          <c:w val="0.93416591824251849"/>
          <c:h val="0.8274368768312642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D60093"/>
            </a:solidFill>
            <a:ln w="19050">
              <a:noFill/>
            </a:ln>
            <a:scene3d>
              <a:camera prst="orthographicFront"/>
              <a:lightRig rig="threePt" dir="t"/>
            </a:scene3d>
          </c:spPr>
          <c:invertIfNegative val="0"/>
          <c:cat>
            <c:strRef>
              <c:f>Лист1!$A$2:$A$6</c:f>
              <c:strCache>
                <c:ptCount val="5"/>
                <c:pt idx="0">
                  <c:v>2021 год (факт) - 12,5 млн.руб.</c:v>
                </c:pt>
                <c:pt idx="1">
                  <c:v>2022 год (факт) - 20,5 млн.руб.</c:v>
                </c:pt>
                <c:pt idx="2">
                  <c:v>2023 год (факт) - 29,5 млн.руб.</c:v>
                </c:pt>
                <c:pt idx="3">
                  <c:v>2024 год (факт) - 20,4 млн.руб.</c:v>
                </c:pt>
                <c:pt idx="4">
                  <c:v>2025 год (факт) - 13,4 млн.руб.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12.5</c:v>
                </c:pt>
                <c:pt idx="1">
                  <c:v>20.5</c:v>
                </c:pt>
                <c:pt idx="2">
                  <c:v>29.5</c:v>
                </c:pt>
                <c:pt idx="3">
                  <c:v>20.399999999999999</c:v>
                </c:pt>
                <c:pt idx="4">
                  <c:v>13.4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6788352"/>
        <c:axId val="184686208"/>
      </c:barChart>
      <c:catAx>
        <c:axId val="66788352"/>
        <c:scaling>
          <c:orientation val="minMax"/>
        </c:scaling>
        <c:delete val="0"/>
        <c:axPos val="b"/>
        <c:majorTickMark val="out"/>
        <c:minorTickMark val="out"/>
        <c:tickLblPos val="nextTo"/>
        <c:crossAx val="184686208"/>
        <c:crosses val="autoZero"/>
        <c:auto val="1"/>
        <c:lblAlgn val="ctr"/>
        <c:lblOffset val="100"/>
        <c:noMultiLvlLbl val="0"/>
      </c:catAx>
      <c:valAx>
        <c:axId val="184686208"/>
        <c:scaling>
          <c:orientation val="minMax"/>
        </c:scaling>
        <c:delete val="0"/>
        <c:axPos val="l"/>
        <c:majorGridlines>
          <c:spPr>
            <a:ln>
              <a:noFill/>
            </a:ln>
            <a:effectLst/>
          </c:spPr>
        </c:majorGridlines>
        <c:numFmt formatCode="General" sourceLinked="1"/>
        <c:majorTickMark val="out"/>
        <c:minorTickMark val="none"/>
        <c:tickLblPos val="nextTo"/>
        <c:crossAx val="66788352"/>
        <c:crosses val="autoZero"/>
        <c:crossBetween val="between"/>
      </c:valAx>
      <c:spPr>
        <a:noFill/>
        <a:ln w="6350">
          <a:noFill/>
        </a:ln>
        <a:scene3d>
          <a:camera prst="orthographicFront"/>
          <a:lightRig rig="threePt" dir="t"/>
        </a:scene3d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view3D>
      <c:rotX val="40"/>
      <c:rotY val="20"/>
      <c:depthPercent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3.6209718983881874E-2"/>
          <c:y val="3.5643419533442758E-2"/>
          <c:w val="0.92720703846414687"/>
          <c:h val="0.85806991524661691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1"/>
            <c:invertIfNegative val="0"/>
            <c:bubble3D val="0"/>
          </c:dPt>
          <c:dPt>
            <c:idx val="2"/>
            <c:invertIfNegative val="0"/>
            <c:bubble3D val="0"/>
            <c:explosion val="1"/>
          </c:dPt>
          <c:dLbls>
            <c:dLbl>
              <c:idx val="0"/>
              <c:layout>
                <c:manualLayout>
                  <c:x val="0.67055151973719096"/>
                  <c:y val="0.31831655142892618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2025 год (факт)</a:t>
                    </a: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1,4</a:t>
                    </a: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млн. руб.</a:t>
                    </a:r>
                    <a:endParaRPr lang="en-US" sz="1600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2.4074535570870061E-2"/>
                  <c:y val="0.84245990641562685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2022 год (факт)</a:t>
                    </a:r>
                  </a:p>
                  <a:p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16,4 млн. руб.</a:t>
                    </a:r>
                    <a:endParaRPr lang="en-US" sz="1600" baseline="0" dirty="0"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1.9483303565827205E-2"/>
                  <c:y val="0.40907444107517482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2023</a:t>
                    </a:r>
                    <a:r>
                      <a:rPr lang="ru-RU" sz="1400" b="1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</a:t>
                    </a:r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год (факт)</a:t>
                    </a: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6,5  млн. руб.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6140423603223462E-2"/>
                  <c:y val="0.47650975871961937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2024 </a:t>
                    </a:r>
                    <a:r>
                      <a: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год (факт)</a:t>
                    </a: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8,1 </a:t>
                    </a:r>
                    <a:r>
                      <a: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млн. руб.</a:t>
                    </a:r>
                    <a:endParaRPr lang="en-US" sz="1400" b="1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70283213587431026"/>
                  <c:y val="0.18482443944136945"/>
                </c:manualLayout>
              </c:layout>
              <c:tx>
                <c:rich>
                  <a:bodyPr/>
                  <a:lstStyle/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2021 год (факт)</a:t>
                    </a:r>
                  </a:p>
                  <a:p>
                    <a:r>
                      <a:rPr lang="ru-RU" sz="1400" b="1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4,5 млн. руб.</a:t>
                    </a:r>
                    <a:endParaRPr lang="en-US" dirty="0"/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 b="1"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0.0</c:formatCode>
                <c:ptCount val="5"/>
                <c:pt idx="0" formatCode="General">
                  <c:v>4.5</c:v>
                </c:pt>
                <c:pt idx="1">
                  <c:v>16.399999999999999</c:v>
                </c:pt>
                <c:pt idx="2" formatCode="General">
                  <c:v>6.5</c:v>
                </c:pt>
                <c:pt idx="3" formatCode="General">
                  <c:v>8.1</c:v>
                </c:pt>
                <c:pt idx="4" formatCode="General">
                  <c:v>1.4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pyramid"/>
        <c:axId val="134110208"/>
        <c:axId val="150898368"/>
        <c:axId val="0"/>
      </c:bar3DChart>
      <c:valAx>
        <c:axId val="15089836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34110208"/>
        <c:crosses val="autoZero"/>
        <c:crossBetween val="between"/>
      </c:valAx>
      <c:catAx>
        <c:axId val="1341102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089836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1316501352569885E-2"/>
          <c:y val="0.1026438697736731"/>
          <c:w val="0.81997287760130078"/>
          <c:h val="0.897356130226326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dLbl>
              <c:idx val="0"/>
              <c:layout>
                <c:manualLayout>
                  <c:x val="-0.28140492855059784"/>
                  <c:y val="0.12822025661778111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1302,5 млн.</a:t>
                    </a:r>
                  </a:p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0897467677651402"/>
                  <c:y val="-0.1791835586861996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3</a:t>
                    </a:r>
                    <a:r>
                      <a:rPr lang="ru-RU" baseline="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204</a:t>
                    </a:r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 млн.</a:t>
                    </a:r>
                  </a:p>
                  <a:p>
                    <a:r>
                      <a:rPr lang="ru-RU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rPr>
                      <a:t>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Times New Roman" panose="02020603050405020304" pitchFamily="18" charset="0"/>
                    <a:cs typeface="Times New Roman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Лист1!$A$2:$A$3</c:f>
              <c:strCache>
                <c:ptCount val="2"/>
                <c:pt idx="0">
                  <c:v>Налоговые и неналоговые доходы</c:v>
                </c:pt>
                <c:pt idx="1">
                  <c:v>Межбюджетные трансферты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1302.5</c:v>
                </c:pt>
                <c:pt idx="1">
                  <c:v>3204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3.8664521833619188E-2"/>
          <c:y val="0.77847023910542612"/>
          <c:w val="0.8211995571377404"/>
          <c:h val="0.2215297207060070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750815947075064E-2"/>
          <c:y val="0.18356458510259688"/>
          <c:w val="0.9191640743621079"/>
          <c:h val="0.7747423775525916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Доходы всего - 4 505,9 млн. руб.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1181.7</c:v>
                </c:pt>
                <c:pt idx="1">
                  <c:v>3324.2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4 505,90</c:v>
                </c:pt>
              </c:strCache>
            </c:strRef>
          </c:tx>
          <c:cat>
            <c:strRef>
              <c:f>Лист1!$A$2:$A$5</c:f>
              <c:strCache>
                <c:ptCount val="2"/>
                <c:pt idx="0">
                  <c:v>Кв. 1</c:v>
                </c:pt>
                <c:pt idx="1">
                  <c:v>Кв. 2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0"/>
      <c:rotY val="0"/>
      <c:depthPercent val="9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2657567962534078"/>
          <c:y val="4.7806912557668751E-2"/>
          <c:w val="0.62776465441819773"/>
          <c:h val="0.83475516702191332"/>
        </c:manualLayout>
      </c:layout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Дотации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1.4165448853261318E-2"/>
                  <c:y val="-5.4725115100490605E-3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1490,4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5222895461756703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36257309941521E-2"/>
                  <c:y val="5.4725115100490605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78</a:t>
                    </a:r>
                    <a:r>
                      <a:rPr lang="ru-RU" dirty="0" smtClean="0"/>
                      <a:t>,5</a:t>
                    </a:r>
                  </a:p>
                  <a:p>
                    <a:r>
                      <a:rPr lang="ru-RU" dirty="0" smtClean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 formatCode="0.0">
                  <c:v>1490.4</c:v>
                </c:pt>
                <c:pt idx="1">
                  <c:v>1593.3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Субсидии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-2.3331927981411374E-3"/>
                  <c:y val="-1.6417534530147184E-2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388,6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074298487252604E-3"/>
                  <c:y val="2.736255755024530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3.2163742690058478E-2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162</a:t>
                    </a:r>
                    <a:r>
                      <a:rPr lang="ru-RU" dirty="0" smtClean="0"/>
                      <a:t>,1</a:t>
                    </a:r>
                  </a:p>
                  <a:p>
                    <a:r>
                      <a:rPr lang="ru-RU" dirty="0" smtClean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Лист1!$C$2:$C$3</c:f>
              <c:numCache>
                <c:formatCode>General</c:formatCode>
                <c:ptCount val="2"/>
                <c:pt idx="0" formatCode="0.0">
                  <c:v>388.6</c:v>
                </c:pt>
                <c:pt idx="1">
                  <c:v>623.9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Субвенции</c:v>
                </c:pt>
              </c:strCache>
            </c:strRef>
          </c:tx>
          <c:spPr>
            <a:solidFill>
              <a:srgbClr val="D60093"/>
            </a:solidFill>
          </c:spPr>
          <c:invertIfNegative val="0"/>
          <c:dLbls>
            <c:dLbl>
              <c:idx val="0"/>
              <c:layout>
                <c:manualLayout>
                  <c:x val="2.9239391254722883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ru-RU" b="1" dirty="0" smtClean="0"/>
                      <a:t>1156,9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148596974505209E-3"/>
                  <c:y val="8.20876726507359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8.4795321637426896E-2"/>
                  <c:y val="6.0197626610539672E-2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281</a:t>
                    </a:r>
                    <a:r>
                      <a:rPr lang="ru-RU" dirty="0" smtClean="0"/>
                      <a:t>,7</a:t>
                    </a:r>
                  </a:p>
                  <a:p>
                    <a:r>
                      <a:rPr lang="ru-RU" dirty="0" smtClean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Лист1!$D$2:$D$3</c:f>
              <c:numCache>
                <c:formatCode>General</c:formatCode>
                <c:ptCount val="2"/>
                <c:pt idx="0">
                  <c:v>1156.9000000000001</c:v>
                </c:pt>
                <c:pt idx="1">
                  <c:v>1028.4000000000001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Межбюджетные трансферты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3.3862571775025948E-3"/>
                  <c:y val="-8.208767265073592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182,5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4.2983115836132168E-3"/>
                  <c:y val="3.085074500487893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5087719298245612E-2"/>
                  <c:y val="-0.1203952532210793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 </a:t>
                    </a:r>
                    <a:r>
                      <a:rPr lang="en-US" dirty="0" smtClean="0"/>
                      <a:t>5</a:t>
                    </a:r>
                    <a:r>
                      <a:rPr lang="ru-RU" dirty="0" smtClean="0"/>
                      <a:t>,5</a:t>
                    </a:r>
                  </a:p>
                  <a:p>
                    <a:r>
                      <a:rPr lang="ru-RU" dirty="0" smtClean="0"/>
                      <a:t>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6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Лист1!$A$2:$A$3</c:f>
              <c:strCache>
                <c:ptCount val="2"/>
                <c:pt idx="0">
                  <c:v>2025 год</c:v>
                </c:pt>
                <c:pt idx="1">
                  <c:v>2024 год</c:v>
                </c:pt>
              </c:strCache>
            </c:strRef>
          </c:cat>
          <c:val>
            <c:numRef>
              <c:f>Лист1!$E$2:$E$3</c:f>
              <c:numCache>
                <c:formatCode>General</c:formatCode>
                <c:ptCount val="2"/>
                <c:pt idx="0">
                  <c:v>182.5</c:v>
                </c:pt>
                <c:pt idx="1">
                  <c:v>89.4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66072832"/>
        <c:axId val="150902976"/>
        <c:axId val="0"/>
      </c:bar3DChart>
      <c:catAx>
        <c:axId val="166072832"/>
        <c:scaling>
          <c:orientation val="minMax"/>
        </c:scaling>
        <c:delete val="0"/>
        <c:axPos val="b"/>
        <c:majorTickMark val="out"/>
        <c:minorTickMark val="none"/>
        <c:tickLblPos val="nextTo"/>
        <c:crossAx val="150902976"/>
        <c:crosses val="autoZero"/>
        <c:auto val="1"/>
        <c:lblAlgn val="ctr"/>
        <c:lblOffset val="100"/>
        <c:noMultiLvlLbl val="0"/>
      </c:catAx>
      <c:valAx>
        <c:axId val="150902976"/>
        <c:scaling>
          <c:orientation val="minMax"/>
        </c:scaling>
        <c:delete val="0"/>
        <c:axPos val="l"/>
        <c:majorGridlines/>
        <c:numFmt formatCode="#,##0.0" sourceLinked="0"/>
        <c:majorTickMark val="out"/>
        <c:minorTickMark val="none"/>
        <c:tickLblPos val="nextTo"/>
        <c:crossAx val="166072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7723106739327152"/>
          <c:y val="4.900892601099803E-2"/>
          <c:w val="0.20787643320900676"/>
          <c:h val="0.88532093586841321"/>
        </c:manualLayout>
      </c:layout>
      <c:overlay val="0"/>
      <c:txPr>
        <a:bodyPr/>
        <a:lstStyle/>
        <a:p>
          <a:pPr>
            <a:defRPr sz="1600" b="1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view3D>
      <c:rotX val="30"/>
      <c:rotY val="3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0510427481038662"/>
          <c:y val="4.0675302343487006E-2"/>
          <c:w val="0.88328811796291873"/>
          <c:h val="0.89701951730011864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0.60728216800840185"/>
                  <c:y val="0.56028942210636379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2025</a:t>
                    </a:r>
                    <a:r>
                      <a:rPr lang="ru-RU" sz="1200" b="1" baseline="0" dirty="0" smtClean="0"/>
                      <a:t> год (факт)</a:t>
                    </a:r>
                    <a:r>
                      <a:rPr lang="ru-RU" sz="1200" b="1" dirty="0" smtClean="0"/>
                      <a:t> </a:t>
                    </a:r>
                  </a:p>
                  <a:p>
                    <a:r>
                      <a:rPr lang="ru-RU" sz="1200" b="1" dirty="0" smtClean="0"/>
                      <a:t>3</a:t>
                    </a:r>
                    <a:r>
                      <a:rPr lang="ru-RU" sz="1200" b="1" baseline="0" dirty="0" smtClean="0"/>
                      <a:t> 218,4</a:t>
                    </a:r>
                    <a:r>
                      <a:rPr lang="ru-RU" sz="1200" b="1" dirty="0" smtClean="0"/>
                      <a:t> 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7817513308580344E-3"/>
                  <c:y val="0.3217130443341738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2022 год (факт)</a:t>
                    </a:r>
                  </a:p>
                  <a:p>
                    <a:r>
                      <a:rPr lang="ru-RU" sz="1200" b="1" baseline="0" dirty="0" smtClean="0"/>
                      <a:t>1 792,4  млн</a:t>
                    </a:r>
                    <a:r>
                      <a:rPr lang="ru-RU" sz="1200" b="1" dirty="0" smtClean="0"/>
                      <a:t>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5632516511474606E-3"/>
                  <c:y val="0.33552485841994784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2023 год (факт)</a:t>
                    </a:r>
                  </a:p>
                  <a:p>
                    <a:r>
                      <a:rPr lang="ru-RU" sz="1200" b="1" baseline="0" dirty="0" smtClean="0"/>
                      <a:t>1 974,5 </a:t>
                    </a:r>
                    <a:r>
                      <a:rPr lang="ru-RU" sz="1200" b="1" dirty="0" smtClean="0"/>
                      <a:t> 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1877965689867407E-2"/>
                  <c:y val="0.48460308370406169"/>
                </c:manualLayout>
              </c:layout>
              <c:tx>
                <c:rich>
                  <a:bodyPr/>
                  <a:lstStyle/>
                  <a:p>
                    <a:r>
                      <a:rPr lang="ru-RU" sz="1200" b="1" dirty="0" smtClean="0"/>
                      <a:t>2024 год (факт)</a:t>
                    </a:r>
                  </a:p>
                  <a:p>
                    <a:r>
                      <a:rPr lang="ru-RU" sz="1200" b="1" dirty="0" smtClean="0"/>
                      <a:t>3</a:t>
                    </a:r>
                    <a:r>
                      <a:rPr lang="ru-RU" sz="1200" b="1" baseline="0" dirty="0" smtClean="0"/>
                      <a:t> 335,0</a:t>
                    </a:r>
                    <a:r>
                      <a:rPr lang="ru-RU" sz="1200" b="1" dirty="0" smtClean="0"/>
                      <a:t> 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-0.58337416438581735"/>
                  <c:y val="0.22583275037627876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2021 год (факт)</a:t>
                    </a:r>
                  </a:p>
                  <a:p>
                    <a:r>
                      <a:rPr lang="ru-RU" baseline="0" dirty="0" smtClean="0"/>
                      <a:t> 1 431,5</a:t>
                    </a:r>
                    <a:r>
                      <a:rPr lang="ru-RU" dirty="0" smtClean="0"/>
                      <a:t> млн. руб.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Лист1!$A$2:$A$6</c:f>
              <c:numCache>
                <c:formatCode>General</c:formatCode>
                <c:ptCount val="5"/>
              </c:numCache>
            </c:num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1431.5</c:v>
                </c:pt>
                <c:pt idx="1">
                  <c:v>1792.4</c:v>
                </c:pt>
                <c:pt idx="2">
                  <c:v>1974.5</c:v>
                </c:pt>
                <c:pt idx="3">
                  <c:v>3335</c:v>
                </c:pt>
                <c:pt idx="4">
                  <c:v>3218.4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66073344"/>
        <c:axId val="151372928"/>
        <c:axId val="130722944"/>
      </c:bar3DChart>
      <c:catAx>
        <c:axId val="166073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51372928"/>
        <c:crosses val="autoZero"/>
        <c:auto val="1"/>
        <c:lblAlgn val="ctr"/>
        <c:lblOffset val="100"/>
        <c:noMultiLvlLbl val="0"/>
      </c:catAx>
      <c:valAx>
        <c:axId val="15137292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66073344"/>
        <c:crosses val="autoZero"/>
        <c:crossBetween val="between"/>
      </c:valAx>
      <c:serAx>
        <c:axId val="130722944"/>
        <c:scaling>
          <c:orientation val="minMax"/>
        </c:scaling>
        <c:delete val="1"/>
        <c:axPos val="b"/>
        <c:majorTickMark val="out"/>
        <c:minorTickMark val="none"/>
        <c:tickLblPos val="nextTo"/>
        <c:crossAx val="151372928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0"/>
      <c:rotY val="0"/>
      <c:depthPercent val="80"/>
      <c:rAngAx val="0"/>
      <c:perspective val="30"/>
    </c:view3D>
    <c:floor>
      <c:thickness val="0"/>
      <c:spPr>
        <a:noFill/>
        <a:ln w="9525">
          <a:noFill/>
        </a:ln>
      </c:spPr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3113698101874486E-2"/>
          <c:y val="9.2825276358182426E-2"/>
          <c:w val="0.86444784436949362"/>
          <c:h val="0.83402167146408823"/>
        </c:manualLayout>
      </c:layout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Столбец2</c:v>
                </c:pt>
              </c:strCache>
            </c:strRef>
          </c:tx>
          <c:spPr>
            <a:solidFill>
              <a:srgbClr val="FF0000"/>
            </a:solidFill>
            <a:ln>
              <a:solidFill>
                <a:schemeClr val="bg1"/>
              </a:solidFill>
            </a:ln>
            <a:scene3d>
              <a:camera prst="orthographicFront"/>
              <a:lightRig rig="threePt" dir="t"/>
            </a:scene3d>
            <a:sp3d>
              <a:bevelT/>
              <a:contourClr>
                <a:srgbClr val="000000"/>
              </a:contourClr>
            </a:sp3d>
          </c:spPr>
          <c:invertIfNegative val="0"/>
          <c:dPt>
            <c:idx val="0"/>
            <c:invertIfNegative val="0"/>
            <c:bubble3D val="0"/>
            <c:spPr>
              <a:solidFill>
                <a:schemeClr val="accent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1"/>
            <c:invertIfNegative val="0"/>
            <c:bubble3D val="0"/>
            <c:spPr>
              <a:solidFill>
                <a:schemeClr val="tx2">
                  <a:lumMod val="40000"/>
                  <a:lumOff val="60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2"/>
            <c:invertIfNegative val="0"/>
            <c:bubble3D val="0"/>
            <c:spPr>
              <a:solidFill>
                <a:schemeClr val="bg2">
                  <a:lumMod val="90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dPt>
            <c:idx val="3"/>
            <c:invertIfNegative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chemeClr val="bg1"/>
                </a:solidFill>
              </a:ln>
              <a:scene3d>
                <a:camera prst="orthographicFront"/>
                <a:lightRig rig="threePt" dir="t"/>
              </a:scene3d>
              <a:sp3d>
                <a:bevelT/>
                <a:contourClr>
                  <a:srgbClr val="000000"/>
                </a:contourClr>
              </a:sp3d>
            </c:spPr>
          </c:dPt>
          <c:cat>
            <c:strRef>
              <c:f>Лист1!$A$2:$A$6</c:f>
              <c:strCache>
                <c:ptCount val="5"/>
                <c:pt idx="0">
                  <c:v>2021 год (факт) - 40,2 тыс. руб.</c:v>
                </c:pt>
                <c:pt idx="1">
                  <c:v>2022 год (факт) - 50,3 тыс. руб.</c:v>
                </c:pt>
                <c:pt idx="2">
                  <c:v>2023 год (факт) - 54,8 тыс. руб.</c:v>
                </c:pt>
                <c:pt idx="3">
                  <c:v>2024 год (факт) - 92,3 тыс.руб.</c:v>
                </c:pt>
                <c:pt idx="4">
                  <c:v>2025 год (факт) - 89,4 тыс.руб.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 formatCode="0.0">
                  <c:v>40.200000000000003</c:v>
                </c:pt>
                <c:pt idx="1">
                  <c:v>50.3</c:v>
                </c:pt>
                <c:pt idx="2" formatCode="0.0">
                  <c:v>54.8</c:v>
                </c:pt>
                <c:pt idx="3">
                  <c:v>92.3</c:v>
                </c:pt>
                <c:pt idx="4">
                  <c:v>89.4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2"/>
        <c:shape val="box"/>
        <c:axId val="165942784"/>
        <c:axId val="151375232"/>
        <c:axId val="43623040"/>
      </c:bar3DChart>
      <c:catAx>
        <c:axId val="1659427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="1" baseline="0"/>
            </a:pPr>
            <a:endParaRPr lang="ru-RU"/>
          </a:p>
        </c:txPr>
        <c:crossAx val="151375232"/>
        <c:crosses val="autoZero"/>
        <c:auto val="0"/>
        <c:lblAlgn val="ctr"/>
        <c:lblOffset val="100"/>
        <c:noMultiLvlLbl val="0"/>
      </c:catAx>
      <c:valAx>
        <c:axId val="151375232"/>
        <c:scaling>
          <c:orientation val="minMax"/>
        </c:scaling>
        <c:delete val="0"/>
        <c:axPos val="l"/>
        <c:majorGridlines/>
        <c:numFmt formatCode="0.0" sourceLinked="1"/>
        <c:majorTickMark val="out"/>
        <c:minorTickMark val="none"/>
        <c:tickLblPos val="nextTo"/>
        <c:txPr>
          <a:bodyPr/>
          <a:lstStyle/>
          <a:p>
            <a:pPr>
              <a:defRPr sz="1600" baseline="0"/>
            </a:pPr>
            <a:endParaRPr lang="ru-RU"/>
          </a:p>
        </c:txPr>
        <c:crossAx val="165942784"/>
        <c:crosses val="autoZero"/>
        <c:crossBetween val="between"/>
      </c:valAx>
      <c:serAx>
        <c:axId val="43623040"/>
        <c:scaling>
          <c:orientation val="minMax"/>
        </c:scaling>
        <c:delete val="1"/>
        <c:axPos val="b"/>
        <c:majorTickMark val="out"/>
        <c:minorTickMark val="none"/>
        <c:tickLblPos val="nextTo"/>
        <c:crossAx val="151375232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 algn="r">
              <a:defRPr sz="2147" b="1" i="0" u="none" strike="noStrike" baseline="0">
                <a:solidFill>
                  <a:srgbClr val="000000"/>
                </a:solidFill>
                <a:latin typeface="Constantia" pitchFamily="18" charset="0"/>
                <a:ea typeface="Franklin Gothic Book"/>
                <a:cs typeface="Franklin Gothic Book"/>
              </a:defRPr>
            </a:pPr>
            <a:r>
              <a:rPr lang="ru-RU" sz="2774" b="1" i="1" u="none" strike="noStrike" baseline="0" dirty="0" smtClean="0">
                <a:solidFill>
                  <a:srgbClr val="003366"/>
                </a:solidFill>
                <a:latin typeface="Constantia" pitchFamily="18" charset="0"/>
              </a:rPr>
              <a:t>ДИНАМИКА РАСХОДОВ БЮДЖЕТА</a:t>
            </a:r>
            <a:endParaRPr lang="ru-RU" sz="2800" b="1" i="1" u="none" strike="noStrike" baseline="0" dirty="0">
              <a:solidFill>
                <a:srgbClr val="003366"/>
              </a:solidFill>
              <a:latin typeface="Constantia" pitchFamily="18" charset="0"/>
            </a:endParaRPr>
          </a:p>
          <a:p>
            <a:pPr algn="r">
              <a:defRPr sz="2147" b="1" i="0" u="none" strike="noStrike" baseline="0">
                <a:solidFill>
                  <a:srgbClr val="000000"/>
                </a:solidFill>
                <a:latin typeface="Constantia" pitchFamily="18" charset="0"/>
                <a:ea typeface="Franklin Gothic Book"/>
                <a:cs typeface="Franklin Gothic Book"/>
              </a:defRPr>
            </a:pPr>
            <a:r>
              <a:rPr lang="ru-RU" sz="2775" b="1" i="1" u="none" strike="noStrike" baseline="0" dirty="0" smtClean="0">
                <a:solidFill>
                  <a:srgbClr val="003366"/>
                </a:solidFill>
                <a:latin typeface="Constantia" pitchFamily="18" charset="0"/>
              </a:rPr>
              <a:t>в млн.руб.</a:t>
            </a:r>
            <a:endParaRPr lang="ru-RU" sz="2800" b="1" i="1" u="none" strike="noStrike" baseline="0" dirty="0">
              <a:solidFill>
                <a:srgbClr val="003366"/>
              </a:solidFill>
              <a:latin typeface="Constantia" pitchFamily="18" charset="0"/>
            </a:endParaRPr>
          </a:p>
        </c:rich>
      </c:tx>
      <c:layout>
        <c:manualLayout>
          <c:xMode val="edge"/>
          <c:yMode val="edge"/>
          <c:x val="0.14969193237788392"/>
          <c:y val="1.3092860483202124E-3"/>
        </c:manualLayout>
      </c:layout>
      <c:overlay val="0"/>
    </c:title>
    <c:autoTitleDeleted val="0"/>
    <c:view3D>
      <c:rotX val="10"/>
      <c:hPercent val="100"/>
      <c:rotY val="20"/>
      <c:depthPercent val="100"/>
      <c:rAngAx val="1"/>
    </c:view3D>
    <c:floor>
      <c:thickness val="0"/>
      <c:spPr>
        <a:noFill/>
        <a:ln w="9525">
          <a:noFill/>
        </a:ln>
      </c:spPr>
    </c:floor>
    <c:sideWall>
      <c:thickness val="0"/>
      <c:spPr>
        <a:noFill/>
        <a:ln w="25400">
          <a:noFill/>
        </a:ln>
      </c:spPr>
    </c:sideWall>
    <c:backWall>
      <c:thickness val="0"/>
      <c:spPr>
        <a:noFill/>
        <a:ln w="25400">
          <a:noFill/>
        </a:ln>
        <a:scene3d>
          <a:camera prst="orthographicFront"/>
          <a:lightRig rig="threePt" dir="t"/>
        </a:scene3d>
      </c:spPr>
    </c:backWall>
    <c:plotArea>
      <c:layout>
        <c:manualLayout>
          <c:layoutTarget val="inner"/>
          <c:xMode val="edge"/>
          <c:yMode val="edge"/>
          <c:x val="0.24160810835833052"/>
          <c:y val="0.72090084305878155"/>
          <c:w val="6.6142419360811763E-2"/>
          <c:h val="0.1204677193490129"/>
        </c:manualLayout>
      </c:layout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82"/>
        <c:shape val="cylinder"/>
        <c:axId val="151157248"/>
        <c:axId val="151375808"/>
        <c:axId val="0"/>
      </c:bar3DChart>
      <c:catAx>
        <c:axId val="151157248"/>
        <c:scaling>
          <c:orientation val="minMax"/>
        </c:scaling>
        <c:delete val="1"/>
        <c:axPos val="b"/>
        <c:numFmt formatCode="0.0" sourceLinked="1"/>
        <c:majorTickMark val="out"/>
        <c:minorTickMark val="none"/>
        <c:tickLblPos val="nextTo"/>
        <c:crossAx val="151375808"/>
        <c:crossesAt val="100"/>
        <c:auto val="1"/>
        <c:lblAlgn val="ctr"/>
        <c:lblOffset val="100"/>
        <c:noMultiLvlLbl val="0"/>
      </c:catAx>
      <c:valAx>
        <c:axId val="151375808"/>
        <c:scaling>
          <c:orientation val="minMax"/>
          <c:max val="1250"/>
          <c:min val="100"/>
        </c:scaling>
        <c:delete val="1"/>
        <c:axPos val="r"/>
        <c:numFmt formatCode="0.0" sourceLinked="1"/>
        <c:majorTickMark val="out"/>
        <c:minorTickMark val="none"/>
        <c:tickLblPos val="nextTo"/>
        <c:crossAx val="151157248"/>
        <c:crosses val="max"/>
        <c:crossBetween val="between"/>
        <c:majorUnit val="100"/>
        <c:minorUnit val="100"/>
      </c:valAx>
      <c:spPr>
        <a:noFill/>
        <a:ln w="25400">
          <a:noFill/>
        </a:ln>
      </c:spPr>
    </c:plotArea>
    <c:plotVisOnly val="1"/>
    <c:dispBlanksAs val="gap"/>
    <c:showDLblsOverMax val="0"/>
  </c:chart>
  <c:spPr>
    <a:ln>
      <a:noFill/>
    </a:ln>
    <a:scene3d>
      <a:camera prst="orthographicFront"/>
      <a:lightRig rig="threePt" dir="t"/>
    </a:scene3d>
  </c:spPr>
  <c:txPr>
    <a:bodyPr/>
    <a:lstStyle/>
    <a:p>
      <a:pPr>
        <a:defRPr sz="1308" b="0" i="0" u="none" strike="noStrike" baseline="0">
          <a:solidFill>
            <a:srgbClr val="000000"/>
          </a:solidFill>
          <a:latin typeface="Franklin Gothic Book"/>
          <a:ea typeface="Franklin Gothic Book"/>
          <a:cs typeface="Franklin Gothic Book"/>
        </a:defRPr>
      </a:pPr>
      <a:endParaRPr lang="ru-RU"/>
    </a:p>
  </c:txPr>
  <c:externalData r:id="rId1">
    <c:autoUpdate val="0"/>
  </c:externalData>
  <c:userShapes r:id="rId2"/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title>
      <c:tx>
        <c:rich>
          <a:bodyPr/>
          <a:lstStyle/>
          <a:p>
            <a:pPr algn="just">
              <a:defRPr/>
            </a:pPr>
            <a:r>
              <a:rPr lang="ru-RU" dirty="0" smtClean="0"/>
              <a:t>           Динамика </a:t>
            </a:r>
            <a:r>
              <a:rPr lang="ru-RU" dirty="0"/>
              <a:t>расходов бюджета </a:t>
            </a:r>
          </a:p>
          <a:p>
            <a:pPr algn="just">
              <a:defRPr/>
            </a:pPr>
            <a:r>
              <a:rPr lang="ru-RU" dirty="0"/>
              <a:t>         </a:t>
            </a:r>
            <a:r>
              <a:rPr lang="ru-RU" baseline="0" dirty="0" smtClean="0"/>
              <a:t>                                                        </a:t>
            </a:r>
            <a:r>
              <a:rPr lang="ru-RU" dirty="0" smtClean="0"/>
              <a:t>     в </a:t>
            </a:r>
            <a:r>
              <a:rPr lang="ru-RU" dirty="0"/>
              <a:t>млн. руб.</a:t>
            </a:r>
          </a:p>
        </c:rich>
      </c:tx>
      <c:layout>
        <c:manualLayout>
          <c:xMode val="edge"/>
          <c:yMode val="edge"/>
          <c:x val="0.19118482027637954"/>
          <c:y val="1.2080088513757224E-2"/>
        </c:manualLayout>
      </c:layout>
      <c:overlay val="0"/>
    </c:title>
    <c:autoTitleDeleted val="0"/>
    <c:view3D>
      <c:rotX val="15"/>
      <c:hPercent val="100"/>
      <c:rotY val="20"/>
      <c:depthPercent val="100"/>
      <c:rAngAx val="1"/>
    </c:view3D>
    <c:floor>
      <c:thickness val="0"/>
    </c:floor>
    <c:sideWall>
      <c:thickness val="0"/>
      <c:spPr>
        <a:scene3d>
          <a:camera prst="orthographicFront"/>
          <a:lightRig rig="threePt" dir="t"/>
        </a:scene3d>
        <a:sp3d>
          <a:bevelT w="50800"/>
        </a:sp3d>
      </c:spPr>
    </c:sideWall>
    <c:backWall>
      <c:thickness val="0"/>
      <c:spPr>
        <a:scene3d>
          <a:camera prst="orthographicFront"/>
          <a:lightRig rig="threePt" dir="t"/>
        </a:scene3d>
        <a:sp3d>
          <a:bevelT w="50800"/>
        </a:sp3d>
      </c:spPr>
    </c:backWall>
    <c:plotArea>
      <c:layout>
        <c:manualLayout>
          <c:layoutTarget val="inner"/>
          <c:xMode val="edge"/>
          <c:yMode val="edge"/>
          <c:x val="0.11036892365494742"/>
          <c:y val="0.18040532533422213"/>
          <c:w val="0.57020726219423512"/>
          <c:h val="0.79615531939237261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chemeClr val="accent3"/>
            </a:solidFill>
            <a:ln w="15875" cap="flat" cmpd="sng" algn="ctr">
              <a:solidFill>
                <a:schemeClr val="accent3">
                  <a:shade val="50000"/>
                  <a:shade val="75000"/>
                  <a:satMod val="125000"/>
                  <a:lumMod val="75000"/>
                </a:schemeClr>
              </a:solidFill>
              <a:prstDash val="solid"/>
            </a:ln>
            <a:effectLst>
              <a:outerShdw blurRad="76200" dir="13500000" sy="23000" kx="1200000" algn="br" rotWithShape="0">
                <a:prstClr val="black">
                  <a:alpha val="20000"/>
                </a:prstClr>
              </a:outerShdw>
            </a:effectLst>
            <a:scene3d>
              <a:camera prst="orthographicFront"/>
              <a:lightRig rig="threePt" dir="t"/>
            </a:scene3d>
            <a:sp3d prstMaterial="plastic">
              <a:contourClr>
                <a:srgbClr val="000000"/>
              </a:contourClr>
            </a:sp3d>
          </c:spPr>
          <c:invertIfNegative val="0"/>
          <c:dPt>
            <c:idx val="1"/>
            <c:invertIfNegative val="0"/>
            <c:bubble3D val="0"/>
            <c:spPr>
              <a:solidFill>
                <a:schemeClr val="accent4">
                  <a:lumMod val="75000"/>
                </a:schemeClr>
              </a:solidFill>
              <a:ln w="15875" cap="flat" cmpd="sng" algn="ctr">
                <a:solidFill>
                  <a:schemeClr val="accent3">
                    <a:shade val="50000"/>
                    <a:shade val="75000"/>
                    <a:satMod val="125000"/>
                    <a:lumMod val="75000"/>
                  </a:schemeClr>
                </a:solidFill>
                <a:prstDash val="solid"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plastic">
                <a:contourClr>
                  <a:srgbClr val="000000"/>
                </a:contourClr>
              </a:sp3d>
            </c:spPr>
          </c:dPt>
          <c:dPt>
            <c:idx val="2"/>
            <c:invertIfNegative val="0"/>
            <c:bubble3D val="0"/>
            <c:spPr>
              <a:solidFill>
                <a:schemeClr val="accent4">
                  <a:lumMod val="50000"/>
                </a:schemeClr>
              </a:solidFill>
              <a:ln w="15875" cap="flat" cmpd="sng" algn="ctr">
                <a:solidFill>
                  <a:schemeClr val="accent3">
                    <a:shade val="50000"/>
                    <a:shade val="75000"/>
                    <a:satMod val="125000"/>
                    <a:lumMod val="75000"/>
                  </a:schemeClr>
                </a:solidFill>
                <a:prstDash val="solid"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plastic">
                <a:contourClr>
                  <a:srgbClr val="000000"/>
                </a:contourClr>
              </a:sp3d>
            </c:spPr>
          </c:dPt>
          <c:dPt>
            <c:idx val="3"/>
            <c:invertIfNegative val="0"/>
            <c:bubble3D val="0"/>
            <c:spPr>
              <a:solidFill>
                <a:srgbClr val="00B0F0"/>
              </a:solidFill>
              <a:ln w="15875" cap="flat" cmpd="sng" algn="ctr">
                <a:solidFill>
                  <a:schemeClr val="accent3">
                    <a:shade val="50000"/>
                    <a:shade val="75000"/>
                    <a:satMod val="125000"/>
                    <a:lumMod val="75000"/>
                  </a:schemeClr>
                </a:solidFill>
                <a:prstDash val="solid"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plastic">
                <a:contourClr>
                  <a:srgbClr val="000000"/>
                </a:contourClr>
              </a:sp3d>
            </c:spPr>
          </c:dPt>
          <c:dPt>
            <c:idx val="4"/>
            <c:invertIfNegative val="0"/>
            <c:bubble3D val="0"/>
            <c:spPr>
              <a:solidFill>
                <a:srgbClr val="0070C0"/>
              </a:solidFill>
              <a:ln w="15875" cap="flat" cmpd="sng" algn="ctr">
                <a:solidFill>
                  <a:schemeClr val="accent6">
                    <a:lumMod val="60000"/>
                    <a:lumOff val="40000"/>
                  </a:schemeClr>
                </a:solidFill>
                <a:prstDash val="solid"/>
              </a:ln>
              <a:effectLst>
                <a:outerShdw blurRad="76200" dir="13500000" sy="23000" kx="1200000" algn="br" rotWithShape="0">
                  <a:prstClr val="black">
                    <a:alpha val="20000"/>
                  </a:prstClr>
                </a:outerShdw>
              </a:effectLst>
              <a:scene3d>
                <a:camera prst="orthographicFront"/>
                <a:lightRig rig="threePt" dir="t"/>
              </a:scene3d>
              <a:sp3d prstMaterial="plastic"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1871010058711426E-2"/>
                  <c:y val="-6.040044256878611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6958585798159179E-2"/>
                  <c:y val="-9.42246904073064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526272721834326E-2"/>
                  <c:y val="-0.12563292054307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871010058711363E-2"/>
                  <c:y val="-0.1256329205430751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8654444377975036E-2"/>
                  <c:y val="-0.200529469328369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2021 год (факт)</c:v>
                </c:pt>
                <c:pt idx="1">
                  <c:v>2022 год (факт)</c:v>
                </c:pt>
                <c:pt idx="2">
                  <c:v>2023 год (факт)</c:v>
                </c:pt>
                <c:pt idx="3">
                  <c:v>2024 год (факт)</c:v>
                </c:pt>
                <c:pt idx="4">
                  <c:v>2025 год (факт)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2224.4</c:v>
                </c:pt>
                <c:pt idx="1">
                  <c:v>2653.4</c:v>
                </c:pt>
                <c:pt idx="2">
                  <c:v>2920.8</c:v>
                </c:pt>
                <c:pt idx="3">
                  <c:v>4524.8</c:v>
                </c:pt>
                <c:pt idx="4">
                  <c:v>4599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90"/>
        <c:shape val="cylinder"/>
        <c:axId val="166074368"/>
        <c:axId val="151378112"/>
        <c:axId val="0"/>
      </c:bar3DChart>
      <c:catAx>
        <c:axId val="166074368"/>
        <c:scaling>
          <c:orientation val="minMax"/>
        </c:scaling>
        <c:delete val="1"/>
        <c:axPos val="b"/>
        <c:majorTickMark val="out"/>
        <c:minorTickMark val="none"/>
        <c:tickLblPos val="nextTo"/>
        <c:crossAx val="151378112"/>
        <c:crosses val="autoZero"/>
        <c:auto val="1"/>
        <c:lblAlgn val="ctr"/>
        <c:lblOffset val="100"/>
        <c:noMultiLvlLbl val="0"/>
      </c:catAx>
      <c:valAx>
        <c:axId val="15137811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166074368"/>
        <c:crosses val="autoZero"/>
        <c:crossBetween val="between"/>
      </c:valAx>
    </c:plotArea>
    <c:legend>
      <c:legendPos val="r"/>
      <c:layout/>
      <c:overlay val="0"/>
    </c:legend>
    <c:plotVisOnly val="0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7"/>
    </mc:Choice>
    <mc:Fallback>
      <c:style val="3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923216482572273"/>
          <c:y val="4.7312050797774632E-2"/>
          <c:w val="0.90657409115602849"/>
          <c:h val="0.73335348512035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invertIfNegative val="0"/>
          <c:dPt>
            <c:idx val="1"/>
            <c:invertIfNegative val="0"/>
            <c:bubble3D val="0"/>
            <c:spPr>
              <a:solidFill>
                <a:srgbClr val="00B0F0"/>
              </a:solidFill>
            </c:spPr>
          </c:dPt>
          <c:dPt>
            <c:idx val="2"/>
            <c:invertIfNegative val="0"/>
            <c:bubble3D val="0"/>
            <c:spPr>
              <a:solidFill>
                <a:srgbClr val="D60093"/>
              </a:solidFill>
            </c:spPr>
          </c:dPt>
          <c:dPt>
            <c:idx val="3"/>
            <c:invertIfNegative val="0"/>
            <c:bubble3D val="0"/>
            <c:spPr>
              <a:solidFill>
                <a:srgbClr val="92D05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C000"/>
              </a:solidFill>
            </c:spPr>
          </c:dPt>
          <c:dPt>
            <c:idx val="5"/>
            <c:invertIfNegative val="0"/>
            <c:bubble3D val="0"/>
            <c:spPr>
              <a:solidFill>
                <a:schemeClr val="accent1">
                  <a:lumMod val="60000"/>
                  <a:lumOff val="40000"/>
                </a:schemeClr>
              </a:solidFill>
            </c:spPr>
          </c:dPt>
          <c:cat>
            <c:strRef>
              <c:f>Лист1!$A$2:$A$6</c:f>
              <c:strCache>
                <c:ptCount val="5"/>
                <c:pt idx="0">
                  <c:v>2021 год (факт) - 61,6 тыс.руб.</c:v>
                </c:pt>
                <c:pt idx="1">
                  <c:v>2022 год (факт) -  74,5 тыс.руб.</c:v>
                </c:pt>
                <c:pt idx="2">
                  <c:v>2023 год (факт) - 79,9 тыс.руб.</c:v>
                </c:pt>
                <c:pt idx="3">
                  <c:v>2024 год (факт) - 123,9 тыс.руб.</c:v>
                </c:pt>
                <c:pt idx="4">
                  <c:v>2025 год (факт) - 126,6 тыс.руб.</c:v>
                </c:pt>
              </c:strCache>
            </c:strRef>
          </c:cat>
          <c:val>
            <c:numRef>
              <c:f>Лист1!$B$2:$B$6</c:f>
              <c:numCache>
                <c:formatCode>#,##0.0</c:formatCode>
                <c:ptCount val="5"/>
                <c:pt idx="0">
                  <c:v>61.6</c:v>
                </c:pt>
                <c:pt idx="1">
                  <c:v>74.5</c:v>
                </c:pt>
                <c:pt idx="2">
                  <c:v>79.900000000000006</c:v>
                </c:pt>
                <c:pt idx="3">
                  <c:v>123.9</c:v>
                </c:pt>
                <c:pt idx="4">
                  <c:v>126.6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7966720"/>
        <c:axId val="151379264"/>
      </c:barChart>
      <c:catAx>
        <c:axId val="16796672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anose="02020603050405020304" pitchFamily="18" charset="0"/>
              </a:defRPr>
            </a:pPr>
            <a:endParaRPr lang="ru-RU"/>
          </a:p>
        </c:txPr>
        <c:crossAx val="151379264"/>
        <c:crosses val="autoZero"/>
        <c:auto val="1"/>
        <c:lblAlgn val="ctr"/>
        <c:lblOffset val="100"/>
        <c:noMultiLvlLbl val="0"/>
      </c:catAx>
      <c:valAx>
        <c:axId val="151379264"/>
        <c:scaling>
          <c:orientation val="minMax"/>
        </c:scaling>
        <c:delete val="0"/>
        <c:axPos val="l"/>
        <c:majorGridlines/>
        <c:numFmt formatCode="#,##0.0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anose="02020603050405020304" pitchFamily="18" charset="0"/>
              </a:defRPr>
            </a:pPr>
            <a:endParaRPr lang="ru-RU"/>
          </a:p>
        </c:txPr>
        <c:crossAx val="16796672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22405546209151364"/>
          <c:y val="3.919831276057046E-2"/>
          <c:w val="0.77809605778763669"/>
          <c:h val="0.8422076009819304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rgbClr val="00B05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199.9</c:v>
                </c:pt>
                <c:pt idx="1">
                  <c:v>159.1</c:v>
                </c:pt>
                <c:pt idx="2">
                  <c:v>184.6</c:v>
                </c:pt>
                <c:pt idx="3">
                  <c:v>244.2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Ряд 2</c:v>
                </c:pt>
              </c:strCache>
            </c:strRef>
          </c:tx>
          <c:spPr>
            <a:solidFill>
              <a:srgbClr val="FFC000"/>
            </a:solidFill>
            <a:ln>
              <a:solidFill>
                <a:schemeClr val="tx1"/>
              </a:solidFill>
            </a:ln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20.6</c:v>
                </c:pt>
                <c:pt idx="1">
                  <c:v>30.7</c:v>
                </c:pt>
                <c:pt idx="2">
                  <c:v>117.9</c:v>
                </c:pt>
                <c:pt idx="3">
                  <c:v>66.7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Ряд 3</c:v>
                </c:pt>
              </c:strCache>
            </c:strRef>
          </c:tx>
          <c:spPr>
            <a:solidFill>
              <a:srgbClr val="00B0F0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</c:dPt>
          <c:dPt>
            <c:idx val="1"/>
            <c:invertIfNegative val="0"/>
            <c:bubble3D val="0"/>
          </c:dPt>
          <c:dPt>
            <c:idx val="2"/>
            <c:invertIfNegative val="0"/>
            <c:bubble3D val="0"/>
          </c:dPt>
          <c:dPt>
            <c:idx val="3"/>
            <c:invertIfNegative val="0"/>
            <c:bubble3D val="0"/>
          </c:dPt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340.1</c:v>
                </c:pt>
                <c:pt idx="1">
                  <c:v>280.8</c:v>
                </c:pt>
                <c:pt idx="2">
                  <c:v>510.7</c:v>
                </c:pt>
                <c:pt idx="3">
                  <c:v>364.9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Ряд 4</c:v>
                </c:pt>
              </c:strCache>
            </c:strRef>
          </c:tx>
          <c:spPr>
            <a:solidFill>
              <a:srgbClr val="92D050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314.10000000000002</c:v>
                </c:pt>
                <c:pt idx="1">
                  <c:v>403.3</c:v>
                </c:pt>
                <c:pt idx="2">
                  <c:v>1172.9000000000001</c:v>
                </c:pt>
                <c:pt idx="3">
                  <c:v>934.4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Ряд 6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1270.3</c:v>
                </c:pt>
                <c:pt idx="1">
                  <c:v>1470.8</c:v>
                </c:pt>
                <c:pt idx="2">
                  <c:v>1917.2</c:v>
                </c:pt>
                <c:pt idx="3">
                  <c:v>2178.9</c:v>
                </c:pt>
              </c:numCache>
            </c:numRef>
          </c:val>
        </c:ser>
        <c:ser>
          <c:idx val="5"/>
          <c:order val="5"/>
          <c:tx>
            <c:strRef>
              <c:f>Лист1!$G$1</c:f>
              <c:strCache>
                <c:ptCount val="1"/>
                <c:pt idx="0">
                  <c:v>Ряд 7</c:v>
                </c:pt>
              </c:strCache>
            </c:strRef>
          </c:tx>
          <c:spPr>
            <a:solidFill>
              <a:schemeClr val="accent1">
                <a:lumMod val="75000"/>
              </a:schemeClr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Лист1!$G$2:$G$5</c:f>
              <c:numCache>
                <c:formatCode>General</c:formatCode>
                <c:ptCount val="4"/>
                <c:pt idx="0">
                  <c:v>307.3</c:v>
                </c:pt>
                <c:pt idx="1">
                  <c:v>314.8</c:v>
                </c:pt>
                <c:pt idx="2">
                  <c:v>337.7</c:v>
                </c:pt>
                <c:pt idx="3">
                  <c:v>474.9</c:v>
                </c:pt>
              </c:numCache>
            </c:numRef>
          </c:val>
        </c:ser>
        <c:ser>
          <c:idx val="6"/>
          <c:order val="6"/>
          <c:tx>
            <c:strRef>
              <c:f>Лист1!$H$1</c:f>
              <c:strCache>
                <c:ptCount val="1"/>
                <c:pt idx="0">
                  <c:v>Ряд 8</c:v>
                </c:pt>
              </c:strCache>
            </c:strRef>
          </c:tx>
          <c:spPr>
            <a:solidFill>
              <a:srgbClr val="CC0099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Лист1!$H$2:$H$5</c:f>
              <c:numCache>
                <c:formatCode>General</c:formatCode>
                <c:ptCount val="4"/>
                <c:pt idx="0">
                  <c:v>132.6</c:v>
                </c:pt>
                <c:pt idx="1">
                  <c:v>151.80000000000001</c:v>
                </c:pt>
                <c:pt idx="2">
                  <c:v>149.19999999999999</c:v>
                </c:pt>
                <c:pt idx="3">
                  <c:v>156.6</c:v>
                </c:pt>
              </c:numCache>
            </c:numRef>
          </c:val>
        </c:ser>
        <c:ser>
          <c:idx val="7"/>
          <c:order val="7"/>
          <c:tx>
            <c:strRef>
              <c:f>Лист1!$I$1</c:f>
              <c:strCache>
                <c:ptCount val="1"/>
                <c:pt idx="0">
                  <c:v>Ряд 9</c:v>
                </c:pt>
              </c:strCache>
            </c:strRef>
          </c:tx>
          <c:invertIfNegative val="0"/>
          <c:cat>
            <c:strRef>
              <c:f>Лист1!$A$2:$A$5</c:f>
              <c:strCache>
                <c:ptCount val="4"/>
                <c:pt idx="0">
                  <c:v>2022 год</c:v>
                </c:pt>
                <c:pt idx="1">
                  <c:v>2023 год</c:v>
                </c:pt>
                <c:pt idx="2">
                  <c:v>2024 год</c:v>
                </c:pt>
                <c:pt idx="3">
                  <c:v>2025 год</c:v>
                </c:pt>
              </c:strCache>
            </c:strRef>
          </c:cat>
          <c:val>
            <c:numRef>
              <c:f>Лист1!$I$2:$I$5</c:f>
              <c:numCache>
                <c:formatCode>General</c:formatCode>
                <c:ptCount val="4"/>
                <c:pt idx="0">
                  <c:v>68.5</c:v>
                </c:pt>
                <c:pt idx="1">
                  <c:v>109.5</c:v>
                </c:pt>
                <c:pt idx="2">
                  <c:v>134.6</c:v>
                </c:pt>
                <c:pt idx="3">
                  <c:v>178.4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185073664"/>
        <c:axId val="58918592"/>
        <c:axId val="0"/>
      </c:bar3DChart>
      <c:catAx>
        <c:axId val="185073664"/>
        <c:scaling>
          <c:orientation val="minMax"/>
        </c:scaling>
        <c:delete val="0"/>
        <c:axPos val="b"/>
        <c:majorGridlines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anose="02020603050405020304" pitchFamily="18" charset="0"/>
              </a:defRPr>
            </a:pPr>
            <a:endParaRPr lang="ru-RU"/>
          </a:p>
        </c:txPr>
        <c:crossAx val="58918592"/>
        <c:crosses val="autoZero"/>
        <c:auto val="1"/>
        <c:lblAlgn val="ctr"/>
        <c:lblOffset val="100"/>
        <c:noMultiLvlLbl val="0"/>
      </c:catAx>
      <c:valAx>
        <c:axId val="58918592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anose="02020603050405020304" pitchFamily="18" charset="0"/>
              </a:defRPr>
            </a:pPr>
            <a:endParaRPr lang="ru-RU"/>
          </a:p>
        </c:txPr>
        <c:crossAx val="185073664"/>
        <c:crosses val="autoZero"/>
        <c:crossBetween val="between"/>
      </c:valAx>
      <c:spPr>
        <a:solidFill>
          <a:schemeClr val="lt1"/>
        </a:solidFill>
        <a:ln w="40000" cap="flat" cmpd="sng" algn="ctr">
          <a:solidFill>
            <a:schemeClr val="accent1"/>
          </a:solidFill>
          <a:prstDash val="solid"/>
        </a:ln>
        <a:effectLst/>
      </c:spPr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547531449673639E-2"/>
          <c:y val="2.930798093141166E-2"/>
          <c:w val="0.743713049330607"/>
          <c:h val="0.8791969397976220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в том числе дорожное хозяйство (дорожный фонд)</c:v>
                </c:pt>
              </c:strCache>
            </c:strRef>
          </c:tx>
          <c:spPr>
            <a:solidFill>
              <a:srgbClr val="ACCAE2"/>
            </a:solidFill>
          </c:spPr>
          <c:invertIfNegative val="0"/>
          <c:dLbls>
            <c:dLbl>
              <c:idx val="1"/>
              <c:layout>
                <c:manualLayout>
                  <c:x val="-6.902355202039076E-4"/>
                  <c:y val="1.1781098396474465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4.7564533586677933E-3"/>
                  <c:y val="-3.05731357773313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- 340,1</c:v>
                </c:pt>
                <c:pt idx="1">
                  <c:v>2023 год - 280,8</c:v>
                </c:pt>
                <c:pt idx="2">
                  <c:v>2024 год - 510,7</c:v>
                </c:pt>
                <c:pt idx="3">
                  <c:v>2025 год - 364,9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299.39999999999998</c:v>
                </c:pt>
                <c:pt idx="1">
                  <c:v>164.8</c:v>
                </c:pt>
                <c:pt idx="2">
                  <c:v>374.9</c:v>
                </c:pt>
                <c:pt idx="3">
                  <c:v>254.5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Столбец1</c:v>
                </c:pt>
              </c:strCache>
            </c:strRef>
          </c:tx>
          <c:spPr>
            <a:solidFill>
              <a:srgbClr val="82B0E2"/>
            </a:solidFill>
          </c:spPr>
          <c:invertIfNegative val="0"/>
          <c:cat>
            <c:strRef>
              <c:f>Лист1!$A$2:$A$5</c:f>
              <c:strCache>
                <c:ptCount val="4"/>
                <c:pt idx="0">
                  <c:v>2022 год - 340,1</c:v>
                </c:pt>
                <c:pt idx="1">
                  <c:v>2023 год - 280,8</c:v>
                </c:pt>
                <c:pt idx="2">
                  <c:v>2024 год - 510,7</c:v>
                </c:pt>
                <c:pt idx="3">
                  <c:v>2025 год - 364,9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40.700000000000003</c:v>
                </c:pt>
                <c:pt idx="1">
                  <c:v>116</c:v>
                </c:pt>
                <c:pt idx="2">
                  <c:v>135.80000000000001</c:v>
                </c:pt>
                <c:pt idx="3">
                  <c:v>110.4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85075712"/>
        <c:axId val="58920896"/>
      </c:barChart>
      <c:catAx>
        <c:axId val="185075712"/>
        <c:scaling>
          <c:orientation val="minMax"/>
        </c:scaling>
        <c:delete val="0"/>
        <c:axPos val="b"/>
        <c:majorTickMark val="out"/>
        <c:minorTickMark val="none"/>
        <c:tickLblPos val="nextTo"/>
        <c:crossAx val="58920896"/>
        <c:crosses val="autoZero"/>
        <c:auto val="1"/>
        <c:lblAlgn val="ctr"/>
        <c:lblOffset val="100"/>
        <c:noMultiLvlLbl val="0"/>
      </c:catAx>
      <c:valAx>
        <c:axId val="5892089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85075712"/>
        <c:crosses val="autoZero"/>
        <c:crossBetween val="between"/>
      </c:valAx>
      <c:spPr>
        <a:solidFill>
          <a:schemeClr val="accent6">
            <a:lumMod val="20000"/>
            <a:lumOff val="80000"/>
          </a:schemeClr>
        </a:solidFill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80945884341592889"/>
          <c:y val="4.8322405862863842E-2"/>
          <c:w val="0.19054115658407098"/>
          <c:h val="0.89649319348330436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0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7.5479486116866973E-2"/>
          <c:y val="2.7382899238606227E-2"/>
          <c:w val="0.67711700511120321"/>
          <c:h val="0.88439800950679626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жилищное хозяйство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642939144327879E-3"/>
                  <c:y val="-2.6203228881001525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5,5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053373699218604E-3"/>
                  <c:y val="8.6828802647659024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1,9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- 314,1</c:v>
                </c:pt>
                <c:pt idx="1">
                  <c:v>2023 год - 403,3</c:v>
                </c:pt>
                <c:pt idx="2">
                  <c:v>2024 год - 1172,9</c:v>
                </c:pt>
                <c:pt idx="3">
                  <c:v>2025 год - 934,4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141.1</c:v>
                </c:pt>
                <c:pt idx="1">
                  <c:v>154.1</c:v>
                </c:pt>
                <c:pt idx="2">
                  <c:v>822.4</c:v>
                </c:pt>
                <c:pt idx="3">
                  <c:v>462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коммунальное хозяйство</c:v>
                </c:pt>
              </c:strCache>
            </c:strRef>
          </c:tx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20,7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4.0683203658374873E-3"/>
                  <c:y val="3.2881945865664047E-3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19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8741215133802336E-3"/>
                  <c:y val="-1.8272823487448764E-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- 314,1</c:v>
                </c:pt>
                <c:pt idx="1">
                  <c:v>2023 год - 403,3</c:v>
                </c:pt>
                <c:pt idx="2">
                  <c:v>2024 год - 1172,9</c:v>
                </c:pt>
                <c:pt idx="3">
                  <c:v>2025 год - 934,4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67.3</c:v>
                </c:pt>
                <c:pt idx="1">
                  <c:v>114.4</c:v>
                </c:pt>
                <c:pt idx="2">
                  <c:v>81</c:v>
                </c:pt>
                <c:pt idx="3">
                  <c:v>245.5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благоустройство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12,7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1.8698980536554139E-3"/>
                  <c:y val="-3.24890801606839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>
                        <a:latin typeface="Liberation Serif" panose="02020603050405020304" pitchFamily="18" charset="0"/>
                      </a:rPr>
                      <a:t>25,7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>
                    <a:latin typeface="Liberation Serif" panose="02020603050405020304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- 314,1</c:v>
                </c:pt>
                <c:pt idx="1">
                  <c:v>2023 год - 403,3</c:v>
                </c:pt>
                <c:pt idx="2">
                  <c:v>2024 год - 1172,9</c:v>
                </c:pt>
                <c:pt idx="3">
                  <c:v>2025 год - 934,4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101.8</c:v>
                </c:pt>
                <c:pt idx="1">
                  <c:v>130.30000000000001</c:v>
                </c:pt>
                <c:pt idx="2">
                  <c:v>264.5</c:v>
                </c:pt>
                <c:pt idx="3">
                  <c:v>176.9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другие вопросы в области ЖКХ</c:v>
                </c:pt>
              </c:strCache>
            </c:strRef>
          </c:tx>
          <c:invertIfNegative val="0"/>
          <c:dLbls>
            <c:dLbl>
              <c:idx val="0"/>
              <c:layout>
                <c:manualLayout>
                  <c:x val="1.0127570950897903E-2"/>
                  <c:y val="-4.85112399791836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5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172254158140135E-3"/>
                  <c:y val="-5.9592428326677153E-2"/>
                </c:manualLayout>
              </c:layout>
              <c:tx>
                <c:rich>
                  <a:bodyPr/>
                  <a:lstStyle/>
                  <a:p>
                    <a:r>
                      <a:rPr lang="en-US" b="1" dirty="0" smtClean="0"/>
                      <a:t>5,8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615756851389377E-2"/>
                  <c:y val="-4.873398569749559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6265047611197324E-3"/>
                  <c:y val="-6.26575117384618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- 314,1</c:v>
                </c:pt>
                <c:pt idx="1">
                  <c:v>2023 год - 403,3</c:v>
                </c:pt>
                <c:pt idx="2">
                  <c:v>2024 год - 1172,9</c:v>
                </c:pt>
                <c:pt idx="3">
                  <c:v>2025 год - 934,4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3.9</c:v>
                </c:pt>
                <c:pt idx="1">
                  <c:v>4.5</c:v>
                </c:pt>
                <c:pt idx="2">
                  <c:v>5</c:v>
                </c:pt>
                <c:pt idx="3">
                  <c:v>50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85075200"/>
        <c:axId val="58923776"/>
        <c:axId val="0"/>
      </c:bar3DChart>
      <c:catAx>
        <c:axId val="1850752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>
                <a:latin typeface="Liberation Serif" panose="02020603050405020304" pitchFamily="18" charset="0"/>
              </a:defRPr>
            </a:pPr>
            <a:endParaRPr lang="ru-RU"/>
          </a:p>
        </c:txPr>
        <c:crossAx val="58923776"/>
        <c:crosses val="autoZero"/>
        <c:auto val="1"/>
        <c:lblAlgn val="ctr"/>
        <c:lblOffset val="100"/>
        <c:noMultiLvlLbl val="0"/>
      </c:catAx>
      <c:valAx>
        <c:axId val="58923776"/>
        <c:scaling>
          <c:orientation val="minMax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8507520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6601502162842117"/>
          <c:y val="8.9793385530262726E-2"/>
          <c:w val="0.23398497837157878"/>
          <c:h val="0.8703396990977611"/>
        </c:manualLayout>
      </c:layout>
      <c:overlay val="0"/>
      <c:txPr>
        <a:bodyPr/>
        <a:lstStyle/>
        <a:p>
          <a:pPr>
            <a:defRPr>
              <a:latin typeface="Liberation Serif" panose="02020603050405020304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206301151723887E-2"/>
          <c:y val="2.7382966933213383E-2"/>
          <c:w val="0.69328419527459917"/>
          <c:h val="0.88439800950679626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дошкольное образование</c:v>
                </c:pt>
              </c:strCache>
            </c:strRef>
          </c:tx>
          <c:spPr>
            <a:solidFill>
              <a:srgbClr val="C00000"/>
            </a:solidFill>
          </c:spPr>
          <c:invertIfNegative val="0"/>
          <c:dLbls>
            <c:dLbl>
              <c:idx val="0"/>
              <c:layout>
                <c:manualLayout>
                  <c:x val="1.242743861793134E-2"/>
                  <c:y val="-5.7055560356119556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372,6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352635888262649E-2"/>
                  <c:y val="-3.1369456891621093E-2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411,4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2875670210312766E-2"/>
                  <c:y val="-2.1773986703809314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2597806592918247E-2"/>
                  <c:y val="-2.395138537419024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- 1 270,3</c:v>
                </c:pt>
                <c:pt idx="1">
                  <c:v>2023 год - 1 470,8</c:v>
                </c:pt>
                <c:pt idx="2">
                  <c:v>2024 год - 1917,2</c:v>
                </c:pt>
                <c:pt idx="3">
                  <c:v>2025 год - 2 178,9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558.6</c:v>
                </c:pt>
                <c:pt idx="1">
                  <c:v>619.70000000000005</c:v>
                </c:pt>
                <c:pt idx="2">
                  <c:v>841.2</c:v>
                </c:pt>
                <c:pt idx="3">
                  <c:v>885.8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общее образование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1.2717307787463364E-2"/>
                  <c:y val="2.8306182714952111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351,3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689055090984289E-2"/>
                  <c:y val="3.0333563760405184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390,4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1856759146275998E-2"/>
                  <c:y val="-4.354797340761902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7261602118905548E-3"/>
                  <c:y val="6.532196011142794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- 1 270,3</c:v>
                </c:pt>
                <c:pt idx="1">
                  <c:v>2023 год - 1 470,8</c:v>
                </c:pt>
                <c:pt idx="2">
                  <c:v>2024 год - 1917,2</c:v>
                </c:pt>
                <c:pt idx="3">
                  <c:v>2025 год - 2 178,9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529.5</c:v>
                </c:pt>
                <c:pt idx="1">
                  <c:v>616.6</c:v>
                </c:pt>
                <c:pt idx="2">
                  <c:v>837</c:v>
                </c:pt>
                <c:pt idx="3">
                  <c:v>968.3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дополнительное образование</c:v>
                </c:pt>
              </c:strCache>
            </c:strRef>
          </c:tx>
          <c:invertIfNegative val="0"/>
          <c:dPt>
            <c:idx val="0"/>
            <c:invertIfNegative val="0"/>
            <c:bubble3D val="0"/>
          </c:dPt>
          <c:dLbls>
            <c:dLbl>
              <c:idx val="0"/>
              <c:layout>
                <c:manualLayout>
                  <c:x val="1.8524479422921264E-2"/>
                  <c:y val="4.3547973407618628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59,7</a:t>
                    </a:r>
                    <a:endParaRPr lang="en-US" sz="1400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3.0995241796689332E-2"/>
                  <c:y val="-4.047589483521458E-3"/>
                </c:manualLayout>
              </c:layout>
              <c:tx>
                <c:rich>
                  <a:bodyPr/>
                  <a:lstStyle/>
                  <a:p>
                    <a:r>
                      <a:rPr lang="ru-RU" sz="1400" dirty="0" smtClean="0"/>
                      <a:t>66,7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3.4204626765022318E-2"/>
                  <c:y val="-4.047426102982002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8428574615251293E-4"/>
                  <c:y val="4.45718449584033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- 1 270,3</c:v>
                </c:pt>
                <c:pt idx="1">
                  <c:v>2023 год - 1 470,8</c:v>
                </c:pt>
                <c:pt idx="2">
                  <c:v>2024 год - 1917,2</c:v>
                </c:pt>
                <c:pt idx="3">
                  <c:v>2025 год - 2 178,9</c:v>
                </c:pt>
              </c:strCache>
            </c:strRef>
          </c:cat>
          <c:val>
            <c:numRef>
              <c:f>Лист1!$D$2:$D$5</c:f>
              <c:numCache>
                <c:formatCode>General</c:formatCode>
                <c:ptCount val="4"/>
                <c:pt idx="0">
                  <c:v>61.6</c:v>
                </c:pt>
                <c:pt idx="1">
                  <c:v>38</c:v>
                </c:pt>
                <c:pt idx="2">
                  <c:v>47.8</c:v>
                </c:pt>
                <c:pt idx="3">
                  <c:v>89.5</c:v>
                </c:pt>
              </c:numCache>
            </c:numRef>
          </c:val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молодежная политика и оздоровление детей</c:v>
                </c:pt>
              </c:strCache>
            </c:strRef>
          </c:tx>
          <c:spPr>
            <a:solidFill>
              <a:srgbClr val="B1EFF5"/>
            </a:solidFill>
          </c:spPr>
          <c:invertIfNegative val="0"/>
          <c:dLbls>
            <c:dLbl>
              <c:idx val="0"/>
              <c:layout>
                <c:manualLayout>
                  <c:x val="1.1268355803603494E-2"/>
                  <c:y val="-9.2342277469855891E-4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57,1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9.0963317392580081E-3"/>
                  <c:y val="-9.5950123188926918E-3"/>
                </c:manualLayout>
              </c:layout>
              <c:tx>
                <c:rich>
                  <a:bodyPr/>
                  <a:lstStyle/>
                  <a:p>
                    <a:r>
                      <a:rPr lang="ru-RU" dirty="0" smtClean="0"/>
                      <a:t>65,1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-6.1271734075976818E-3"/>
                  <c:y val="1.972493252383741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3.6635420044853748E-2"/>
                  <c:y val="-1.8216930145014665E-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- 1 270,3</c:v>
                </c:pt>
                <c:pt idx="1">
                  <c:v>2023 год - 1 470,8</c:v>
                </c:pt>
                <c:pt idx="2">
                  <c:v>2024 год - 1917,2</c:v>
                </c:pt>
                <c:pt idx="3">
                  <c:v>2025 год - 2 178,9</c:v>
                </c:pt>
              </c:strCache>
            </c:strRef>
          </c:cat>
          <c:val>
            <c:numRef>
              <c:f>Лист1!$E$2:$E$5</c:f>
              <c:numCache>
                <c:formatCode>General</c:formatCode>
                <c:ptCount val="4"/>
                <c:pt idx="0">
                  <c:v>84.9</c:v>
                </c:pt>
                <c:pt idx="1">
                  <c:v>12.4</c:v>
                </c:pt>
                <c:pt idx="2">
                  <c:v>28.3</c:v>
                </c:pt>
                <c:pt idx="3">
                  <c:v>18.2</c:v>
                </c:pt>
              </c:numCache>
            </c:numRef>
          </c:val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другие вопросы в области образования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dLbl>
              <c:idx val="0"/>
              <c:layout>
                <c:manualLayout>
                  <c:x val="1.0374664252991524E-2"/>
                  <c:y val="-2.8306182714952107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0374664252991498E-2"/>
                  <c:y val="-3.0483581385333042E-2"/>
                </c:manualLayout>
              </c:layout>
              <c:tx>
                <c:rich>
                  <a:bodyPr/>
                  <a:lstStyle/>
                  <a:p>
                    <a:pPr>
                      <a:defRPr/>
                    </a:pPr>
                    <a:r>
                      <a:rPr lang="ru-RU" dirty="0" smtClean="0"/>
                      <a:t>29,6</a:t>
                    </a:r>
                    <a:endParaRPr lang="en-US" dirty="0"/>
                  </a:p>
                </c:rich>
              </c:tx>
              <c:spPr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03745475526062E-2"/>
                  <c:y val="-1.7419189363047451E-2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1856793180308967E-2"/>
                  <c:y val="-7.5568400896632399E-3"/>
                </c:manualLayout>
              </c:layout>
              <c:spPr/>
              <c:txPr>
                <a:bodyPr/>
                <a:lstStyle/>
                <a:p>
                  <a:pPr>
                    <a:defRPr/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- 1 270,3</c:v>
                </c:pt>
                <c:pt idx="1">
                  <c:v>2023 год - 1 470,8</c:v>
                </c:pt>
                <c:pt idx="2">
                  <c:v>2024 год - 1917,2</c:v>
                </c:pt>
                <c:pt idx="3">
                  <c:v>2025 год - 2 178,9</c:v>
                </c:pt>
              </c:strCache>
            </c:strRef>
          </c:cat>
          <c:val>
            <c:numRef>
              <c:f>Лист1!$F$2:$F$5</c:f>
              <c:numCache>
                <c:formatCode>General</c:formatCode>
                <c:ptCount val="4"/>
                <c:pt idx="0">
                  <c:v>35.700000000000003</c:v>
                </c:pt>
                <c:pt idx="1">
                  <c:v>184.1</c:v>
                </c:pt>
                <c:pt idx="2">
                  <c:v>162.9</c:v>
                </c:pt>
                <c:pt idx="3">
                  <c:v>217.1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4171008"/>
        <c:axId val="184280192"/>
        <c:axId val="0"/>
      </c:bar3DChart>
      <c:catAx>
        <c:axId val="184171008"/>
        <c:scaling>
          <c:orientation val="minMax"/>
        </c:scaling>
        <c:delete val="1"/>
        <c:axPos val="b"/>
        <c:majorTickMark val="out"/>
        <c:minorTickMark val="none"/>
        <c:tickLblPos val="nextTo"/>
        <c:crossAx val="184280192"/>
        <c:crosses val="autoZero"/>
        <c:auto val="1"/>
        <c:lblAlgn val="ctr"/>
        <c:lblOffset val="100"/>
        <c:noMultiLvlLbl val="0"/>
      </c:catAx>
      <c:valAx>
        <c:axId val="184280192"/>
        <c:scaling>
          <c:orientation val="minMax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84171008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9046935961363773"/>
          <c:y val="4.9792821373756825E-2"/>
          <c:w val="0.20953064038636229"/>
          <c:h val="0.90002002520981894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9.1713397964889143E-2"/>
          <c:y val="2.3924125028631935E-2"/>
          <c:w val="0.84524473916190002"/>
          <c:h val="0.90817001128818331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культура</c:v>
                </c:pt>
              </c:strCache>
            </c:strRef>
          </c:tx>
          <c:spPr>
            <a:solidFill>
              <a:schemeClr val="accent1"/>
            </a:solidFill>
            <a:ln w="15875" cap="flat" cmpd="sng" algn="ctr">
              <a:solidFill>
                <a:schemeClr val="accent1">
                  <a:shade val="50000"/>
                  <a:shade val="75000"/>
                  <a:lumMod val="80000"/>
                </a:schemeClr>
              </a:solidFill>
              <a:prstDash val="solid"/>
            </a:ln>
            <a:effectLst/>
          </c:spPr>
          <c:invertIfNegative val="0"/>
          <c:dLbls>
            <c:dLbl>
              <c:idx val="0"/>
              <c:layout>
                <c:manualLayout>
                  <c:x val="1.2476186616787571E-2"/>
                  <c:y val="-0.13321002527496945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52,2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5530947381074181E-2"/>
                  <c:y val="-0.10319634623930679"/>
                </c:manualLayout>
              </c:layout>
              <c:tx>
                <c:rich>
                  <a:bodyPr/>
                  <a:lstStyle/>
                  <a:p>
                    <a:r>
                      <a:rPr lang="en-US" sz="1800" dirty="0" smtClean="0"/>
                      <a:t>67,3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924682321272136E-2"/>
                  <c:y val="-5.2312243084101769E-2"/>
                </c:manualLayout>
              </c:layout>
              <c:tx>
                <c:rich>
                  <a:bodyPr/>
                  <a:lstStyle/>
                  <a:p>
                    <a:r>
                      <a:rPr lang="ru-RU" sz="1800" dirty="0" smtClean="0"/>
                      <a:t>91,4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5204249336280643E-2"/>
                  <c:y val="-0.1023377375079037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- 307,3</c:v>
                </c:pt>
                <c:pt idx="1">
                  <c:v>2023 год - 314,8</c:v>
                </c:pt>
                <c:pt idx="2">
                  <c:v>2024 год - 337,7</c:v>
                </c:pt>
                <c:pt idx="3">
                  <c:v>2025 год - 474,9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286.5</c:v>
                </c:pt>
                <c:pt idx="1">
                  <c:v>292</c:v>
                </c:pt>
                <c:pt idx="2">
                  <c:v>310.10000000000002</c:v>
                </c:pt>
                <c:pt idx="3">
                  <c:v>443.3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другие вопросы в области культуры</c:v>
                </c:pt>
              </c:strCache>
            </c:strRef>
          </c:tx>
          <c:spPr>
            <a:solidFill>
              <a:srgbClr val="FFFF00"/>
            </a:solidFill>
            <a:ln>
              <a:solidFill>
                <a:schemeClr val="tx1"/>
              </a:solidFill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FFFF00"/>
              </a:solidFill>
              <a:ln>
                <a:solidFill>
                  <a:schemeClr val="tx1"/>
                </a:solidFill>
              </a:ln>
              <a:scene3d>
                <a:camera prst="orthographicFront"/>
                <a:lightRig rig="threePt" dir="t"/>
              </a:scene3d>
              <a:sp3d>
                <a:contourClr>
                  <a:srgbClr val="000000"/>
                </a:contourClr>
              </a:sp3d>
            </c:spPr>
          </c:dPt>
          <c:dLbls>
            <c:dLbl>
              <c:idx val="0"/>
              <c:layout>
                <c:manualLayout>
                  <c:x val="1.416008421650782E-2"/>
                  <c:y val="-2.2320436618153538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0" dirty="0" smtClean="0"/>
                      <a:t>5,8</a:t>
                    </a:r>
                    <a:endParaRPr lang="en-US" sz="1400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1463548676740836E-2"/>
                  <c:y val="-2.3545994889456728E-3"/>
                </c:manualLayout>
              </c:layout>
              <c:tx>
                <c:rich>
                  <a:bodyPr/>
                  <a:lstStyle/>
                  <a:p>
                    <a:r>
                      <a:rPr lang="en-US" sz="1800" b="0" dirty="0" smtClean="0"/>
                      <a:t>6,6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1.3861733942130292E-2"/>
                  <c:y val="-6.5322603044106206E-3"/>
                </c:manualLayout>
              </c:layout>
              <c:tx>
                <c:rich>
                  <a:bodyPr/>
                  <a:lstStyle/>
                  <a:p>
                    <a:r>
                      <a:rPr lang="ru-RU" sz="1800" b="0" dirty="0" smtClean="0"/>
                      <a:t>12,2</a:t>
                    </a:r>
                    <a:endParaRPr lang="ru-RU" sz="1800" dirty="0" smtClean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1.064297453539645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0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Лист1!$A$2:$A$5</c:f>
              <c:strCache>
                <c:ptCount val="4"/>
                <c:pt idx="0">
                  <c:v>2022 год - 307,3</c:v>
                </c:pt>
                <c:pt idx="1">
                  <c:v>2023 год - 314,8</c:v>
                </c:pt>
                <c:pt idx="2">
                  <c:v>2024 год - 337,7</c:v>
                </c:pt>
                <c:pt idx="3">
                  <c:v>2025 год - 474,9</c:v>
                </c:pt>
              </c:strCache>
            </c:strRef>
          </c:cat>
          <c:val>
            <c:numRef>
              <c:f>Лист1!$C$2:$C$5</c:f>
              <c:numCache>
                <c:formatCode>General</c:formatCode>
                <c:ptCount val="4"/>
                <c:pt idx="0">
                  <c:v>20.8</c:v>
                </c:pt>
                <c:pt idx="1">
                  <c:v>22.8</c:v>
                </c:pt>
                <c:pt idx="2">
                  <c:v>27.6</c:v>
                </c:pt>
                <c:pt idx="3">
                  <c:v>31.6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184171520"/>
        <c:axId val="184282496"/>
        <c:axId val="0"/>
      </c:bar3DChart>
      <c:catAx>
        <c:axId val="184171520"/>
        <c:scaling>
          <c:orientation val="minMax"/>
        </c:scaling>
        <c:delete val="0"/>
        <c:axPos val="b"/>
        <c:majorTickMark val="out"/>
        <c:minorTickMark val="none"/>
        <c:tickLblPos val="nextTo"/>
        <c:crossAx val="184282496"/>
        <c:crosses val="autoZero"/>
        <c:auto val="1"/>
        <c:lblAlgn val="ctr"/>
        <c:lblOffset val="100"/>
        <c:noMultiLvlLbl val="0"/>
      </c:catAx>
      <c:valAx>
        <c:axId val="184282496"/>
        <c:scaling>
          <c:orientation val="minMax"/>
          <c:min val="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crossAx val="18417152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3587536266462192"/>
          <c:y val="0.34374164187518258"/>
          <c:w val="0.16412463733537805"/>
          <c:h val="0.44492655822878391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Учреждения дополнительного образования</c:v>
                </c:pt>
              </c:strCache>
            </c:strRef>
          </c:tx>
          <c:spPr>
            <a:solidFill>
              <a:srgbClr val="0070C0"/>
            </a:solidFill>
            <a:ln>
              <a:solidFill>
                <a:srgbClr val="0070C0"/>
              </a:solidFill>
            </a:ln>
          </c:spPr>
          <c:invertIfNegative val="0"/>
          <c:dLbls>
            <c:txPr>
              <a:bodyPr/>
              <a:lstStyle/>
              <a:p>
                <a:pPr>
                  <a:defRPr b="1" i="0" baseline="0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2102</c:v>
                </c:pt>
                <c:pt idx="1">
                  <c:v>2110</c:v>
                </c:pt>
                <c:pt idx="2">
                  <c:v>1974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Детские сады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dLbls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r>
                      <a:rPr lang="ru-RU" smtClean="0"/>
                      <a:t>01</a:t>
                    </a:r>
                    <a:endParaRPr lang="en-US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b="1" i="0" baseline="0"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Лист1!$C$2:$C$4</c:f>
              <c:numCache>
                <c:formatCode>General</c:formatCode>
                <c:ptCount val="3"/>
                <c:pt idx="0">
                  <c:v>2133</c:v>
                </c:pt>
                <c:pt idx="1">
                  <c:v>1984</c:v>
                </c:pt>
                <c:pt idx="2">
                  <c:v>1914</c:v>
                </c:pt>
              </c:numCache>
            </c:numRef>
          </c:val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Школы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txPr>
              <a:bodyPr/>
              <a:lstStyle/>
              <a:p>
                <a:pPr>
                  <a:defRPr b="1" i="0" baseline="0">
                    <a:solidFill>
                      <a:schemeClr val="tx1"/>
                    </a:solidFill>
                    <a:latin typeface="Liberation Serif" pitchFamily="18" charset="0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Лист1!$A$2:$A$4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Лист1!$D$2:$D$4</c:f>
              <c:numCache>
                <c:formatCode>General</c:formatCode>
                <c:ptCount val="3"/>
                <c:pt idx="0">
                  <c:v>5055</c:v>
                </c:pt>
                <c:pt idx="1">
                  <c:v>5009</c:v>
                </c:pt>
                <c:pt idx="2">
                  <c:v>4884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0931328"/>
        <c:axId val="200285504"/>
        <c:axId val="134119424"/>
      </c:bar3DChart>
      <c:catAx>
        <c:axId val="20093132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 b="0" i="0" baseline="0">
                <a:latin typeface="Liberation Serif" pitchFamily="18" charset="0"/>
              </a:defRPr>
            </a:pPr>
            <a:endParaRPr lang="ru-RU"/>
          </a:p>
        </c:txPr>
        <c:crossAx val="200285504"/>
        <c:crosses val="autoZero"/>
        <c:auto val="1"/>
        <c:lblAlgn val="ctr"/>
        <c:lblOffset val="100"/>
        <c:noMultiLvlLbl val="0"/>
      </c:catAx>
      <c:valAx>
        <c:axId val="2002855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400" baseline="0">
                <a:latin typeface="Liberation Serif" pitchFamily="18" charset="0"/>
              </a:defRPr>
            </a:pPr>
            <a:endParaRPr lang="ru-RU"/>
          </a:p>
        </c:txPr>
        <c:crossAx val="200931328"/>
        <c:crosses val="autoZero"/>
        <c:crossBetween val="between"/>
      </c:valAx>
      <c:serAx>
        <c:axId val="134119424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600" baseline="0">
                <a:latin typeface="Liberation Serif" pitchFamily="18" charset="0"/>
              </a:defRPr>
            </a:pPr>
            <a:endParaRPr lang="ru-RU"/>
          </a:p>
        </c:txPr>
        <c:crossAx val="200285504"/>
        <c:crosses val="autoZero"/>
      </c:serAx>
    </c:plotArea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5026029660672455"/>
          <c:y val="7.169812676454633E-2"/>
          <c:w val="0.71303855730221943"/>
          <c:h val="0.8566037464709073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Лист1!$B$13</c:f>
              <c:strCache>
                <c:ptCount val="1"/>
                <c:pt idx="0">
                  <c:v>2023 год</c:v>
                </c:pt>
              </c:strCache>
            </c:strRef>
          </c:tx>
          <c:invertIfNegative val="0"/>
          <c:cat>
            <c:strRef>
              <c:f>Лист1!$C$12:$E$12</c:f>
              <c:strCache>
                <c:ptCount val="3"/>
                <c:pt idx="0">
                  <c:v>Федеральный</c:v>
                </c:pt>
                <c:pt idx="1">
                  <c:v>Областной</c:v>
                </c:pt>
                <c:pt idx="2">
                  <c:v>Местный</c:v>
                </c:pt>
              </c:strCache>
            </c:strRef>
          </c:cat>
          <c:val>
            <c:numRef>
              <c:f>Лист1!$C$13:$E$13</c:f>
              <c:numCache>
                <c:formatCode>#,##0.00</c:formatCode>
                <c:ptCount val="3"/>
                <c:pt idx="0">
                  <c:v>45427.41</c:v>
                </c:pt>
                <c:pt idx="1">
                  <c:v>767704.62399999995</c:v>
                </c:pt>
                <c:pt idx="2">
                  <c:v>640740</c:v>
                </c:pt>
              </c:numCache>
            </c:numRef>
          </c:val>
        </c:ser>
        <c:ser>
          <c:idx val="1"/>
          <c:order val="1"/>
          <c:tx>
            <c:strRef>
              <c:f>Лист1!$B$14</c:f>
              <c:strCache>
                <c:ptCount val="1"/>
                <c:pt idx="0">
                  <c:v>2024 год</c:v>
                </c:pt>
              </c:strCache>
            </c:strRef>
          </c:tx>
          <c:invertIfNegative val="0"/>
          <c:cat>
            <c:strRef>
              <c:f>Лист1!$C$12:$E$12</c:f>
              <c:strCache>
                <c:ptCount val="3"/>
                <c:pt idx="0">
                  <c:v>Федеральный</c:v>
                </c:pt>
                <c:pt idx="1">
                  <c:v>Областной</c:v>
                </c:pt>
                <c:pt idx="2">
                  <c:v>Местный</c:v>
                </c:pt>
              </c:strCache>
            </c:strRef>
          </c:cat>
          <c:val>
            <c:numRef>
              <c:f>Лист1!$C$14:$E$14</c:f>
              <c:numCache>
                <c:formatCode>#,##0.00</c:formatCode>
                <c:ptCount val="3"/>
                <c:pt idx="0">
                  <c:v>66080.414000000004</c:v>
                </c:pt>
                <c:pt idx="1">
                  <c:v>990012.7</c:v>
                </c:pt>
                <c:pt idx="2">
                  <c:v>731447.723</c:v>
                </c:pt>
              </c:numCache>
            </c:numRef>
          </c:val>
        </c:ser>
        <c:ser>
          <c:idx val="2"/>
          <c:order val="2"/>
          <c:tx>
            <c:strRef>
              <c:f>Лист1!$B$15</c:f>
              <c:strCache>
                <c:ptCount val="1"/>
                <c:pt idx="0">
                  <c:v>2025 год</c:v>
                </c:pt>
              </c:strCache>
            </c:strRef>
          </c:tx>
          <c:invertIfNegative val="0"/>
          <c:cat>
            <c:strRef>
              <c:f>Лист1!$C$12:$E$12</c:f>
              <c:strCache>
                <c:ptCount val="3"/>
                <c:pt idx="0">
                  <c:v>Федеральный</c:v>
                </c:pt>
                <c:pt idx="1">
                  <c:v>Областной</c:v>
                </c:pt>
                <c:pt idx="2">
                  <c:v>Местный</c:v>
                </c:pt>
              </c:strCache>
            </c:strRef>
          </c:cat>
          <c:val>
            <c:numRef>
              <c:f>Лист1!$C$15:$E$15</c:f>
              <c:numCache>
                <c:formatCode>#,##0.00</c:formatCode>
                <c:ptCount val="3"/>
                <c:pt idx="0">
                  <c:v>65536.3</c:v>
                </c:pt>
                <c:pt idx="1">
                  <c:v>1122155</c:v>
                </c:pt>
                <c:pt idx="2">
                  <c:v>910737.29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200520192"/>
        <c:axId val="200682880"/>
      </c:barChart>
      <c:catAx>
        <c:axId val="200520192"/>
        <c:scaling>
          <c:orientation val="minMax"/>
        </c:scaling>
        <c:delete val="0"/>
        <c:axPos val="l"/>
        <c:majorTickMark val="out"/>
        <c:minorTickMark val="none"/>
        <c:tickLblPos val="nextTo"/>
        <c:crossAx val="200682880"/>
        <c:crosses val="autoZero"/>
        <c:auto val="1"/>
        <c:lblAlgn val="ctr"/>
        <c:lblOffset val="100"/>
        <c:noMultiLvlLbl val="0"/>
      </c:catAx>
      <c:valAx>
        <c:axId val="200682880"/>
        <c:scaling>
          <c:orientation val="minMax"/>
        </c:scaling>
        <c:delete val="1"/>
        <c:axPos val="b"/>
        <c:majorGridlines/>
        <c:numFmt formatCode="#,##0.00" sourceLinked="1"/>
        <c:majorTickMark val="out"/>
        <c:minorTickMark val="none"/>
        <c:tickLblPos val="nextTo"/>
        <c:crossAx val="20052019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8549398143156124"/>
          <c:y val="0.31071668872697078"/>
          <c:w val="0.19578971620239838"/>
          <c:h val="0.46981827065349996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1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2"/>
            <c:invertIfNegative val="0"/>
            <c:bubble3D val="0"/>
            <c:spPr>
              <a:solidFill>
                <a:srgbClr val="0070C0"/>
              </a:solidFill>
            </c:spPr>
          </c:dPt>
          <c:dPt>
            <c:idx val="4"/>
            <c:invertIfNegative val="0"/>
            <c:bubble3D val="0"/>
            <c:spPr>
              <a:solidFill>
                <a:srgbClr val="FF00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B050"/>
              </a:solidFill>
            </c:spPr>
          </c:dPt>
          <c:dPt>
            <c:idx val="6"/>
            <c:invertIfNegative val="0"/>
            <c:bubble3D val="0"/>
            <c:spPr>
              <a:solidFill>
                <a:srgbClr val="0070C0"/>
              </a:solidFill>
            </c:spPr>
          </c:dPt>
          <c:dLbls>
            <c:txPr>
              <a:bodyPr/>
              <a:lstStyle/>
              <a:p>
                <a:pPr>
                  <a:defRPr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Финансы!$B$4:$B$10</c:f>
              <c:strCache>
                <c:ptCount val="7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  <c:pt idx="4">
                  <c:v>2023 год</c:v>
                </c:pt>
                <c:pt idx="5">
                  <c:v>2024 год</c:v>
                </c:pt>
                <c:pt idx="6">
                  <c:v>2025 год</c:v>
                </c:pt>
              </c:strCache>
            </c:strRef>
          </c:cat>
          <c:val>
            <c:numRef>
              <c:f>Финансы!$C$4:$C$10</c:f>
              <c:numCache>
                <c:formatCode>General</c:formatCode>
                <c:ptCount val="7"/>
                <c:pt idx="0">
                  <c:v>17546.68</c:v>
                </c:pt>
                <c:pt idx="1">
                  <c:v>19642.599999999999</c:v>
                </c:pt>
                <c:pt idx="2">
                  <c:v>23065</c:v>
                </c:pt>
                <c:pt idx="4">
                  <c:v>12251.51</c:v>
                </c:pt>
                <c:pt idx="5">
                  <c:v>15340.02</c:v>
                </c:pt>
                <c:pt idx="6">
                  <c:v>21797.07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020800"/>
        <c:axId val="119430464"/>
        <c:axId val="0"/>
      </c:bar3DChart>
      <c:catAx>
        <c:axId val="59020800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b="1"/>
            </a:pPr>
            <a:endParaRPr lang="ru-RU"/>
          </a:p>
        </c:txPr>
        <c:crossAx val="119430464"/>
        <c:crosses val="autoZero"/>
        <c:auto val="1"/>
        <c:lblAlgn val="ctr"/>
        <c:lblOffset val="100"/>
        <c:noMultiLvlLbl val="0"/>
      </c:catAx>
      <c:valAx>
        <c:axId val="11943046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0208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формы!$B$4</c:f>
              <c:strCache>
                <c:ptCount val="1"/>
                <c:pt idx="0">
                  <c:v>Лагерь с дневным пребыванием детей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cat>
            <c:strRef>
              <c:f>формы!$C$3:$E$3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формы!$C$4:$E$4</c:f>
              <c:numCache>
                <c:formatCode>General</c:formatCode>
                <c:ptCount val="3"/>
                <c:pt idx="0">
                  <c:v>1910</c:v>
                </c:pt>
                <c:pt idx="1">
                  <c:v>1900</c:v>
                </c:pt>
                <c:pt idx="2">
                  <c:v>1900</c:v>
                </c:pt>
              </c:numCache>
            </c:numRef>
          </c:val>
        </c:ser>
        <c:ser>
          <c:idx val="1"/>
          <c:order val="1"/>
          <c:tx>
            <c:strRef>
              <c:f>формы!$B$5</c:f>
              <c:strCache>
                <c:ptCount val="1"/>
                <c:pt idx="0">
                  <c:v>Лагеря труда и отдыха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формы!$C$3:$E$3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формы!$C$5:$E$5</c:f>
              <c:numCache>
                <c:formatCode>General</c:formatCode>
                <c:ptCount val="3"/>
                <c:pt idx="0">
                  <c:v>500</c:v>
                </c:pt>
                <c:pt idx="1">
                  <c:v>500</c:v>
                </c:pt>
                <c:pt idx="2">
                  <c:v>500</c:v>
                </c:pt>
              </c:numCache>
            </c:numRef>
          </c:val>
        </c:ser>
        <c:ser>
          <c:idx val="2"/>
          <c:order val="2"/>
          <c:tx>
            <c:strRef>
              <c:f>формы!$B$6</c:f>
              <c:strCache>
                <c:ptCount val="1"/>
                <c:pt idx="0">
                  <c:v>Загородный оздоровительный лагерь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cat>
            <c:strRef>
              <c:f>формы!$C$3:$E$3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формы!$C$6:$E$6</c:f>
              <c:numCache>
                <c:formatCode>General</c:formatCode>
                <c:ptCount val="3"/>
                <c:pt idx="0">
                  <c:v>1070</c:v>
                </c:pt>
                <c:pt idx="1">
                  <c:v>1200</c:v>
                </c:pt>
                <c:pt idx="2">
                  <c:v>1300</c:v>
                </c:pt>
              </c:numCache>
            </c:numRef>
          </c:val>
        </c:ser>
        <c:ser>
          <c:idx val="3"/>
          <c:order val="3"/>
          <c:tx>
            <c:strRef>
              <c:f>формы!$B$7</c:f>
              <c:strCache>
                <c:ptCount val="1"/>
                <c:pt idx="0">
                  <c:v>Санаторное оздоровление</c:v>
                </c:pt>
              </c:strCache>
            </c:strRef>
          </c:tx>
          <c:invertIfNegative val="0"/>
          <c:cat>
            <c:strRef>
              <c:f>формы!$C$3:$E$3</c:f>
              <c:strCache>
                <c:ptCount val="3"/>
                <c:pt idx="0">
                  <c:v>2023 год</c:v>
                </c:pt>
                <c:pt idx="1">
                  <c:v>2024 год</c:v>
                </c:pt>
                <c:pt idx="2">
                  <c:v>2025 год</c:v>
                </c:pt>
              </c:strCache>
            </c:strRef>
          </c:cat>
          <c:val>
            <c:numRef>
              <c:f>формы!$C$7:$E$7</c:f>
              <c:numCache>
                <c:formatCode>General</c:formatCode>
                <c:ptCount val="3"/>
                <c:pt idx="0">
                  <c:v>100</c:v>
                </c:pt>
                <c:pt idx="1">
                  <c:v>150</c:v>
                </c:pt>
                <c:pt idx="2">
                  <c:v>251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59019776"/>
        <c:axId val="58958976"/>
        <c:axId val="0"/>
      </c:bar3DChart>
      <c:catAx>
        <c:axId val="59019776"/>
        <c:scaling>
          <c:orientation val="minMax"/>
        </c:scaling>
        <c:delete val="0"/>
        <c:axPos val="b"/>
        <c:majorTickMark val="out"/>
        <c:minorTickMark val="none"/>
        <c:tickLblPos val="nextTo"/>
        <c:crossAx val="58958976"/>
        <c:crosses val="autoZero"/>
        <c:auto val="1"/>
        <c:lblAlgn val="ctr"/>
        <c:lblOffset val="100"/>
        <c:noMultiLvlLbl val="0"/>
      </c:catAx>
      <c:valAx>
        <c:axId val="589589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90197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65422592745624575"/>
          <c:y val="9.5949062833276338E-2"/>
          <c:w val="0.32644638685149208"/>
          <c:h val="0.90405093716672369"/>
        </c:manualLayout>
      </c:layout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7032382204446423E-2"/>
          <c:y val="5.534841366832257E-2"/>
          <c:w val="0.64697415307764172"/>
          <c:h val="0.65923171234942146"/>
        </c:manualLayout>
      </c:layout>
      <c:bar3DChart>
        <c:barDir val="col"/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Муниципальные гарантии</c:v>
                </c:pt>
              </c:strCache>
            </c:strRef>
          </c:tx>
          <c:invertIfNegative val="0"/>
          <c:cat>
            <c:strRef>
              <c:f>Лист1!$A$2:$A$6</c:f>
              <c:strCache>
                <c:ptCount val="5"/>
                <c:pt idx="0">
                  <c:v>На 01.01.2022</c:v>
                </c:pt>
                <c:pt idx="1">
                  <c:v>На 01.01.2023</c:v>
                </c:pt>
                <c:pt idx="2">
                  <c:v>На 01.01.2024</c:v>
                </c:pt>
                <c:pt idx="3">
                  <c:v>На 01.01.2025</c:v>
                </c:pt>
                <c:pt idx="4">
                  <c:v>На 01.01.2026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Бюджетные кредиты</c:v>
                </c:pt>
              </c:strCache>
            </c:strRef>
          </c:tx>
          <c:spPr>
            <a:solidFill>
              <a:schemeClr val="accent5">
                <a:lumMod val="60000"/>
                <a:lumOff val="40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1.2847515467799546E-2"/>
                  <c:y val="-0.10078245274334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1.8946272439738752E-2"/>
                  <c:y val="-0.1436149951592680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9484777011010581E-3"/>
                  <c:y val="-0.2670734997698668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6.6044775752546669E-3"/>
                  <c:y val="-0.3300627311251130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1.1142321452975236E-2"/>
                  <c:y val="-0.3275431698065294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Лист1!$A$2:$A$6</c:f>
              <c:strCache>
                <c:ptCount val="5"/>
                <c:pt idx="0">
                  <c:v>На 01.01.2022</c:v>
                </c:pt>
                <c:pt idx="1">
                  <c:v>На 01.01.2023</c:v>
                </c:pt>
                <c:pt idx="2">
                  <c:v>На 01.01.2024</c:v>
                </c:pt>
                <c:pt idx="3">
                  <c:v>На 01.01.2025</c:v>
                </c:pt>
                <c:pt idx="4">
                  <c:v>На 01.01.2026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13.5</c:v>
                </c:pt>
                <c:pt idx="1">
                  <c:v>20.8</c:v>
                </c:pt>
                <c:pt idx="2">
                  <c:v>56.2</c:v>
                </c:pt>
                <c:pt idx="3">
                  <c:v>74.2</c:v>
                </c:pt>
                <c:pt idx="4">
                  <c:v>71.3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cylinder"/>
        <c:axId val="60728832"/>
        <c:axId val="36308672"/>
        <c:axId val="0"/>
      </c:bar3DChart>
      <c:catAx>
        <c:axId val="60728832"/>
        <c:scaling>
          <c:orientation val="minMax"/>
        </c:scaling>
        <c:delete val="0"/>
        <c:axPos val="b"/>
        <c:majorTickMark val="out"/>
        <c:minorTickMark val="none"/>
        <c:tickLblPos val="nextTo"/>
        <c:crossAx val="36308672"/>
        <c:crosses val="autoZero"/>
        <c:auto val="1"/>
        <c:lblAlgn val="ctr"/>
        <c:lblOffset val="100"/>
        <c:noMultiLvlLbl val="0"/>
      </c:catAx>
      <c:valAx>
        <c:axId val="3630867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60728832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74870397630715924"/>
          <c:y val="8.5604774072722059E-2"/>
          <c:w val="0.24149772967612648"/>
          <c:h val="0.52896265494310157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1800">
          <a:latin typeface="Liberation Serif" panose="02020603050405020304" pitchFamily="18" charset="0"/>
        </a:defRPr>
      </a:pPr>
      <a:endParaRPr lang="ru-RU"/>
    </a:p>
  </c:txPr>
  <c:externalData r:id="rId1">
    <c:autoUpdate val="0"/>
  </c:externalData>
  <c:userShapes r:id="rId2"/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категория учкастников</c:v>
                </c:pt>
              </c:strCache>
            </c:strRef>
          </c:tx>
          <c:dLbls>
            <c:showLegendKey val="0"/>
            <c:showVal val="1"/>
            <c:showCatName val="0"/>
            <c:showSerName val="0"/>
            <c:showPercent val="0"/>
            <c:showBubbleSize val="0"/>
            <c:showLeaderLines val="1"/>
          </c:dLbls>
          <c:cat>
            <c:strRef>
              <c:f>Лист1!$A$2:$A$5</c:f>
              <c:strCache>
                <c:ptCount val="3"/>
                <c:pt idx="0">
                  <c:v>дети дошкольного возраста </c:v>
                </c:pt>
                <c:pt idx="1">
                  <c:v>школьники</c:v>
                </c:pt>
                <c:pt idx="2">
                  <c:v>взрослое население</c:v>
                </c:pt>
              </c:strCache>
            </c:strRef>
          </c:cat>
          <c:val>
            <c:numRef>
              <c:f>Лист1!$B$2:$B$5</c:f>
              <c:numCache>
                <c:formatCode>#,##0</c:formatCode>
                <c:ptCount val="4"/>
                <c:pt idx="0">
                  <c:v>1561</c:v>
                </c:pt>
                <c:pt idx="1">
                  <c:v>2760</c:v>
                </c:pt>
                <c:pt idx="2">
                  <c:v>1532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egendEntry>
        <c:idx val="3"/>
        <c:delete val="1"/>
      </c:legendEntry>
      <c:layout>
        <c:manualLayout>
          <c:xMode val="edge"/>
          <c:yMode val="edge"/>
          <c:x val="0.67331971784776901"/>
          <c:y val="0.19416994133791413"/>
          <c:w val="0.32668028215223099"/>
          <c:h val="0.8058300586620859"/>
        </c:manualLayout>
      </c:layout>
      <c:overlay val="0"/>
      <c:txPr>
        <a:bodyPr/>
        <a:lstStyle/>
        <a:p>
          <a:pPr>
            <a:defRPr sz="1200" baseline="0"/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_rels/drawing6.xml.rels><?xml version="1.0" encoding="UTF-8" standalone="yes"?>
<Relationships xmlns="http://schemas.openxmlformats.org/package/2006/relationships"><Relationship Id="rId1" Type="http://schemas.openxmlformats.org/officeDocument/2006/relationships/image" Target="../media/image12.png"/></Relationships>
</file>

<file path=ppt/drawings/_rels/drawing7.x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0.62417</cdr:x>
      <cdr:y>0.07955</cdr:y>
    </cdr:from>
    <cdr:to>
      <cdr:x>0.71228</cdr:x>
      <cdr:y>0.1591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590863" y="360040"/>
          <a:ext cx="648072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600" dirty="0" smtClean="0"/>
            <a:t>125,2</a:t>
          </a:r>
        </a:p>
        <a:p xmlns:a="http://schemas.openxmlformats.org/drawingml/2006/main">
          <a:endParaRPr lang="ru-RU" sz="1600" dirty="0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0.12564</cdr:x>
      <cdr:y>0.08824</cdr:y>
    </cdr:from>
    <cdr:to>
      <cdr:x>0.38533</cdr:x>
      <cdr:y>0.27498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442392" y="432048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0.03275</cdr:x>
      <cdr:y>0.08824</cdr:y>
    </cdr:from>
    <cdr:to>
      <cdr:x>0.95303</cdr:x>
      <cdr:y>0.22059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22974" y="432048"/>
          <a:ext cx="3455430" cy="64807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pPr algn="ctr"/>
          <a:r>
            <a:rPr lang="ru-RU" sz="1800" b="1" dirty="0" smtClean="0"/>
            <a:t>Доходы всего 2025 год – 4 506,5</a:t>
          </a:r>
        </a:p>
        <a:p xmlns:a="http://schemas.openxmlformats.org/drawingml/2006/main">
          <a:pPr algn="ctr"/>
          <a:r>
            <a:rPr lang="ru-RU" sz="1800" b="1" dirty="0" smtClean="0"/>
            <a:t> млн. руб</a:t>
          </a:r>
          <a:r>
            <a:rPr lang="ru-RU" sz="1600" b="1" dirty="0" smtClean="0"/>
            <a:t>.</a:t>
          </a:r>
          <a:endParaRPr lang="ru-RU" sz="1600" b="1" dirty="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0.5625</cdr:x>
      <cdr:y>0.34811</cdr:y>
    </cdr:from>
    <cdr:to>
      <cdr:x>0.8125</cdr:x>
      <cdr:y>0.56897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2146739" y="1453855"/>
          <a:ext cx="954106" cy="92240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1 181,7 млн. руб.</a:t>
          </a:r>
        </a:p>
        <a:p xmlns:a="http://schemas.openxmlformats.org/drawingml/2006/main">
          <a:pPr algn="ctr"/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0.22917</cdr:x>
      <cdr:y>0.35916</cdr:y>
    </cdr:from>
    <cdr:to>
      <cdr:x>0.5</cdr:x>
      <cdr:y>0.60345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74597" y="1500000"/>
          <a:ext cx="1033615" cy="102027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3 324,2</a:t>
          </a:r>
          <a:endParaRPr lang="ru-RU" sz="1800" b="0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  <a:p xmlns:a="http://schemas.openxmlformats.org/drawingml/2006/main">
          <a:pPr algn="ctr"/>
          <a:r>
            <a:rPr lang="ru-RU" sz="1800" b="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млн. руб.</a:t>
          </a:r>
        </a:p>
        <a:p xmlns:a="http://schemas.openxmlformats.org/drawingml/2006/main">
          <a:pPr algn="ctr"/>
          <a:endParaRPr lang="ru-RU" sz="1800" b="0" dirty="0">
            <a:latin typeface="Times New Roman" panose="02020603050405020304" pitchFamily="18" charset="0"/>
            <a:cs typeface="Times New Roman" panose="02020603050405020304" pitchFamily="18" charset="0"/>
          </a:endParaRPr>
        </a:p>
      </cdr:txBody>
    </cdr:sp>
  </cdr:relSizeAnchor>
  <cdr:relSizeAnchor xmlns:cdr="http://schemas.openxmlformats.org/drawingml/2006/chartDrawing">
    <cdr:from>
      <cdr:x>0.34043</cdr:x>
      <cdr:y>0</cdr:y>
    </cdr:from>
    <cdr:to>
      <cdr:x>0.78723</cdr:x>
      <cdr:y>0.10417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152128" y="0"/>
          <a:ext cx="1512168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endParaRPr lang="ru-RU" sz="1800" b="1" dirty="0"/>
        </a:p>
      </cdr:txBody>
    </cdr:sp>
  </cdr:relSizeAnchor>
  <cdr:relSizeAnchor xmlns:cdr="http://schemas.openxmlformats.org/drawingml/2006/chartDrawing">
    <cdr:from>
      <cdr:x>0</cdr:x>
      <cdr:y>0.03448</cdr:y>
    </cdr:from>
    <cdr:to>
      <cdr:x>0.92453</cdr:x>
      <cdr:y>0.25862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0" y="144016"/>
          <a:ext cx="3528392" cy="93610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Доходы всего 2024 год – 4 505,9</a:t>
          </a:r>
        </a:p>
        <a:p xmlns:a="http://schemas.openxmlformats.org/drawingml/2006/main">
          <a:r>
            <a:rPr lang="ru-RU" sz="1800" b="1" dirty="0" smtClean="0"/>
            <a:t>                 млн. </a:t>
          </a:r>
          <a:r>
            <a:rPr lang="ru-RU" sz="1800" b="1" dirty="0"/>
            <a:t>р</a:t>
          </a:r>
          <a:r>
            <a:rPr lang="ru-RU" sz="1800" b="1" dirty="0" smtClean="0"/>
            <a:t>уб.</a:t>
          </a:r>
          <a:endParaRPr lang="ru-RU" sz="1800" b="1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0.19444</cdr:x>
      <cdr:y>0.73067</cdr:y>
    </cdr:from>
    <cdr:to>
      <cdr:x>0.31202</cdr:x>
      <cdr:y>0.9091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512168" y="3744416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0.54032</cdr:x>
      <cdr:y>0.32834</cdr:y>
    </cdr:from>
    <cdr:to>
      <cdr:x>0.611</cdr:x>
      <cdr:y>0.46328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824536" y="2110206"/>
          <a:ext cx="631078" cy="86724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dirty="0"/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0.30711</cdr:x>
      <cdr:y>2.13651E-7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flipV="1">
          <a:off x="0" y="0"/>
          <a:ext cx="2609524" cy="1"/>
        </a:xfrm>
        <a:prstGeom xmlns:a="http://schemas.openxmlformats.org/drawingml/2006/main" prst="rect">
          <a:avLst/>
        </a:prstGeom>
      </cdr:spPr>
    </cdr:pic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0.30963</cdr:x>
      <cdr:y>2.10414E-7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 flipV="1">
          <a:off x="0" y="0"/>
          <a:ext cx="2876191" cy="1"/>
        </a:xfrm>
        <a:prstGeom xmlns:a="http://schemas.openxmlformats.org/drawingml/2006/main" prst="rect">
          <a:avLst/>
        </a:prstGeom>
      </cdr:spPr>
    </cdr:pic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0.15</cdr:x>
      <cdr:y>0.79268</cdr:y>
    </cdr:from>
    <cdr:to>
      <cdr:x>0.775</cdr:x>
      <cdr:y>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296144" y="4680520"/>
          <a:ext cx="5400600" cy="12241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800" b="1" dirty="0" smtClean="0"/>
            <a:t>202</a:t>
          </a:r>
          <a:r>
            <a:rPr lang="en-US" sz="1800" b="1" dirty="0" smtClean="0"/>
            <a:t>2</a:t>
          </a:r>
          <a:r>
            <a:rPr lang="ru-RU" sz="1800" b="1" dirty="0" smtClean="0"/>
            <a:t> год – </a:t>
          </a:r>
          <a:r>
            <a:rPr lang="en-US" sz="1800" b="1" dirty="0" smtClean="0"/>
            <a:t>1 270,3</a:t>
          </a:r>
          <a:endParaRPr lang="ru-RU" sz="1800" b="1" dirty="0" smtClean="0"/>
        </a:p>
        <a:p xmlns:a="http://schemas.openxmlformats.org/drawingml/2006/main">
          <a:r>
            <a:rPr lang="ru-RU" sz="1800" b="1" dirty="0" smtClean="0"/>
            <a:t>                  202</a:t>
          </a:r>
          <a:r>
            <a:rPr lang="en-US" sz="1800" b="1" dirty="0" smtClean="0"/>
            <a:t>3</a:t>
          </a:r>
          <a:r>
            <a:rPr lang="ru-RU" sz="1800" b="1" dirty="0" smtClean="0"/>
            <a:t> год – </a:t>
          </a:r>
          <a:r>
            <a:rPr lang="en-US" sz="1800" b="1" dirty="0" smtClean="0"/>
            <a:t>1 470,8</a:t>
          </a:r>
          <a:endParaRPr lang="ru-RU" sz="1800" b="1" dirty="0" smtClean="0"/>
        </a:p>
        <a:p xmlns:a="http://schemas.openxmlformats.org/drawingml/2006/main">
          <a:r>
            <a:rPr lang="ru-RU" sz="1800" b="1" dirty="0" smtClean="0"/>
            <a:t>                                       202</a:t>
          </a:r>
          <a:r>
            <a:rPr lang="en-US" sz="1800" b="1" dirty="0" smtClean="0"/>
            <a:t>4</a:t>
          </a:r>
          <a:r>
            <a:rPr lang="ru-RU" sz="1800" b="1" dirty="0" smtClean="0"/>
            <a:t> год – </a:t>
          </a:r>
          <a:r>
            <a:rPr lang="en-US" sz="1800" b="1" dirty="0" smtClean="0"/>
            <a:t>1 917,2</a:t>
          </a:r>
          <a:endParaRPr lang="ru-RU" sz="1800" b="1" dirty="0" smtClean="0"/>
        </a:p>
        <a:p xmlns:a="http://schemas.openxmlformats.org/drawingml/2006/main">
          <a:r>
            <a:rPr lang="ru-RU" sz="1800" dirty="0" smtClean="0"/>
            <a:t>                                                             </a:t>
          </a:r>
          <a:r>
            <a:rPr lang="ru-RU" sz="1800" b="1" dirty="0" smtClean="0"/>
            <a:t>202</a:t>
          </a:r>
          <a:r>
            <a:rPr lang="en-US" sz="1800" b="1" dirty="0" smtClean="0"/>
            <a:t>5</a:t>
          </a:r>
          <a:r>
            <a:rPr lang="ru-RU" sz="1800" b="1" dirty="0" smtClean="0"/>
            <a:t> год – </a:t>
          </a:r>
          <a:r>
            <a:rPr lang="en-US" sz="1800" b="1" dirty="0" smtClean="0"/>
            <a:t>2 178,9</a:t>
          </a:r>
          <a:endParaRPr lang="ru-RU" sz="1100" dirty="0"/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0.11111</cdr:x>
      <cdr:y>0.14286</cdr:y>
    </cdr:from>
    <cdr:to>
      <cdr:x>0.17593</cdr:x>
      <cdr:y>0.2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864096" y="720080"/>
          <a:ext cx="504056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0.22222</cdr:x>
      <cdr:y>0.72857</cdr:y>
    </cdr:from>
    <cdr:to>
      <cdr:x>0.28704</cdr:x>
      <cdr:y>0.77143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728175" y="3672408"/>
          <a:ext cx="504096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0.53704</cdr:x>
      <cdr:y>0.68571</cdr:y>
    </cdr:from>
    <cdr:to>
      <cdr:x>0.60186</cdr:x>
      <cdr:y>0.72857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4176464" y="3456384"/>
          <a:ext cx="504096" cy="21603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0.43519</cdr:x>
      <cdr:y>0.7</cdr:y>
    </cdr:from>
    <cdr:to>
      <cdr:x>0.48148</cdr:x>
      <cdr:y>0.75714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3384413" y="3528392"/>
          <a:ext cx="360003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0.53704</cdr:x>
      <cdr:y>0.62857</cdr:y>
    </cdr:from>
    <cdr:to>
      <cdr:x>0.59259</cdr:x>
      <cdr:y>0.68571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176487" y="3168345"/>
          <a:ext cx="432005" cy="288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0.11111</cdr:x>
      <cdr:y>0.3</cdr:y>
    </cdr:from>
    <cdr:to>
      <cdr:x>0.16667</cdr:x>
      <cdr:y>0.34286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864096" y="1512168"/>
          <a:ext cx="432048" cy="21602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0.22222</cdr:x>
      <cdr:y>0.22857</cdr:y>
    </cdr:from>
    <cdr:to>
      <cdr:x>0.27778</cdr:x>
      <cdr:y>0.28571</cdr:y>
    </cdr:to>
    <cdr:sp macro="" textlink="">
      <cdr:nvSpPr>
        <cdr:cNvPr id="8" name="TextBox 7"/>
        <cdr:cNvSpPr txBox="1"/>
      </cdr:nvSpPr>
      <cdr:spPr>
        <a:xfrm xmlns:a="http://schemas.openxmlformats.org/drawingml/2006/main">
          <a:off x="1728192" y="1152128"/>
          <a:ext cx="432048" cy="2880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/>
        </a:p>
      </cdr:txBody>
    </cdr:sp>
  </cdr:relSizeAnchor>
  <cdr:relSizeAnchor xmlns:cdr="http://schemas.openxmlformats.org/drawingml/2006/chartDrawing">
    <cdr:from>
      <cdr:x>0.32407</cdr:x>
      <cdr:y>0.71429</cdr:y>
    </cdr:from>
    <cdr:to>
      <cdr:x>0.38889</cdr:x>
      <cdr:y>0.77143</cdr:y>
    </cdr:to>
    <cdr:sp macro="" textlink="">
      <cdr:nvSpPr>
        <cdr:cNvPr id="9" name="TextBox 8"/>
        <cdr:cNvSpPr txBox="1"/>
      </cdr:nvSpPr>
      <cdr:spPr>
        <a:xfrm xmlns:a="http://schemas.openxmlformats.org/drawingml/2006/main">
          <a:off x="2520280" y="3600422"/>
          <a:ext cx="504065" cy="28801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1100" dirty="0" smtClean="0"/>
        </a:p>
        <a:p xmlns:a="http://schemas.openxmlformats.org/drawingml/2006/main">
          <a:endParaRPr lang="ru-RU" sz="1100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10E062-0631-442F-AA58-1E79A02E41B8}" type="datetimeFigureOut">
              <a:rPr lang="ru-RU" smtClean="0"/>
              <a:pPr/>
              <a:t>24.08.2026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4DEE8E2-F806-45C7-ACFF-E4A46501ABFD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3076091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342E1-0FCD-41F1-9DEC-123217A05C58}" type="datetimeFigureOut">
              <a:rPr lang="ru-RU" smtClean="0"/>
              <a:pPr/>
              <a:t>24.08.2026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D4CF63-4C5A-456D-9A67-6CC91593C7EC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9013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6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3D526BF-99E9-438A-8C33-C567E6BA8F5A}" type="slidenum">
              <a:rPr lang="ru-RU" altLang="ru-RU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919163" y="744538"/>
            <a:ext cx="4960937" cy="3722687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745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smtClean="0"/>
          </a:p>
        </p:txBody>
      </p:sp>
      <p:sp>
        <p:nvSpPr>
          <p:cNvPr id="14746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F07EAC85-32E4-4DE8-9D39-BC9EE2FD37B7}" type="slidenum">
              <a:rPr lang="ru-RU" altLang="ru-RU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ru-RU" altLang="ru-RU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19163" y="744538"/>
            <a:ext cx="4960937" cy="37226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2B42AEF-09D3-4237-A069-7AAC5B1D4138}" type="slidenum">
              <a:rPr lang="ru-RU" smtClean="0"/>
              <a:pPr>
                <a:defRPr/>
              </a:pPr>
              <a:t>14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784379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518431-4249-448C-B5A6-E8146AC7EFC3}" type="slidenum">
              <a:rPr lang="ru-RU" smtClean="0"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646190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52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 dirty="0" smtClean="0"/>
          </a:p>
        </p:txBody>
      </p:sp>
      <p:sp>
        <p:nvSpPr>
          <p:cNvPr id="553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2D37D6CA-14E3-4A3E-A8F7-C5820555169B}" type="slidenum">
              <a:rPr lang="ru-RU" altLang="ru-RU" smtClean="0"/>
              <a:pPr/>
              <a:t>26</a:t>
            </a:fld>
            <a:endParaRPr lang="ru-RU" altLang="ru-RU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4CF63-4C5A-456D-9A67-6CC91593C7EC}" type="slidenum">
              <a:rPr lang="ru-RU" smtClean="0"/>
              <a:pPr/>
              <a:t>27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65217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4CF63-4C5A-456D-9A67-6CC91593C7EC}" type="slidenum">
              <a:rPr lang="ru-RU" smtClean="0"/>
              <a:pPr/>
              <a:t>28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24588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5364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77494" indent="-183652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734606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028449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322291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1616133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1909976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2203818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2497661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FCF84D6-6E01-4132-A2EF-626E6AED7A1B}" type="slidenum">
              <a:rPr lang="ru-RU" altLang="ru-RU" sz="1200"/>
              <a:pPr eaLnBrk="1" hangingPunct="1">
                <a:spcBef>
                  <a:spcPct val="0"/>
                </a:spcBef>
              </a:pPr>
              <a:t>36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77494" indent="-183652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734606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028449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322291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1616133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1909976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2203818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2497661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5FE1E99-CF74-484C-9FC6-CCF49E8FC8EA}" type="slidenum">
              <a:rPr lang="ru-RU" altLang="ru-RU" sz="1200"/>
              <a:pPr eaLnBrk="1" hangingPunct="1">
                <a:spcBef>
                  <a:spcPct val="0"/>
                </a:spcBef>
              </a:pPr>
              <a:t>38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7412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77494" indent="-183652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734606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028449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322291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1616133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1909976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2203818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2497661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E04697F4-84E8-4216-AD05-DDD6E501E73B}" type="slidenum">
              <a:rPr lang="ru-RU" altLang="ru-RU" sz="1200"/>
              <a:pPr eaLnBrk="1" hangingPunct="1">
                <a:spcBef>
                  <a:spcPct val="0"/>
                </a:spcBef>
              </a:pPr>
              <a:t>40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77494" indent="-183652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734606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028449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322291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1616133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1909976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2203818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2497661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A4A0834E-BC27-4886-9DD3-9F3467F048D1}" type="slidenum">
              <a:rPr lang="ru-RU" altLang="ru-RU" sz="1200"/>
              <a:pPr eaLnBrk="1" hangingPunct="1">
                <a:spcBef>
                  <a:spcPct val="0"/>
                </a:spcBef>
              </a:pPr>
              <a:t>41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 altLang="ru-RU" dirty="0"/>
          </a:p>
        </p:txBody>
      </p:sp>
      <p:sp>
        <p:nvSpPr>
          <p:cNvPr id="1946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477494" indent="-183652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734606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028449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1322291" indent="-146921" eaLnBrk="0" hangingPunct="0">
              <a:spcBef>
                <a:spcPct val="30000"/>
              </a:spcBef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1616133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1909976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2203818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2497661" indent="-146921" eaLnBrk="0" fontAlgn="base" hangingPunct="0">
              <a:spcBef>
                <a:spcPct val="30000"/>
              </a:spcBef>
              <a:spcAft>
                <a:spcPct val="0"/>
              </a:spcAft>
              <a:defRPr sz="80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57D31CF0-9771-4BEB-BBDD-243A5BCA1B16}" type="slidenum">
              <a:rPr lang="ru-RU" altLang="ru-RU" sz="1200"/>
              <a:pPr eaLnBrk="1" hangingPunct="1">
                <a:spcBef>
                  <a:spcPct val="0"/>
                </a:spcBef>
              </a:pPr>
              <a:t>42</a:t>
            </a:fld>
            <a:endParaRPr lang="ru-RU" altLang="ru-RU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ED4CF63-4C5A-456D-9A67-6CC91593C7EC}" type="slidenum">
              <a:rPr lang="ru-RU" smtClean="0"/>
              <a:pPr/>
              <a:t>68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57233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B5B017B4-0C13-4736-BD51-7709B335F428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EED9E-A52F-458E-B19A-8D5C64568BD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0A7B0AB-4957-4FD2-B82C-9C2353FBA114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6191C4-4E2A-43BC-9393-02CA154EF90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0F49AE-05B4-4EC6-92A9-816CEA3E15E3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4C675-85D4-491D-8B24-9974C6D24869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91CCC61-9F7F-4F5A-8B08-61BEA59C2DD2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2E6C394-F595-4149-8863-55561A499BAF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6FD1B1-A25A-4348-9E8A-F5D765D59600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E708C6F-BA52-4ECC-B764-D748E89F120A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Заголовок, текст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935163"/>
            <a:ext cx="4038600" cy="43894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35163"/>
            <a:ext cx="4038600" cy="438943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C2D98E-6160-4AD4-A014-48731FF917BD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50249181"/>
      </p:ext>
    </p:extLst>
  </p:cSld>
  <p:clrMapOvr>
    <a:masterClrMapping/>
  </p:clrMapOvr>
  <p:transition>
    <p:comb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Заголовок, текст и 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C5D6D8-AA42-4F7F-B69F-A183E0DA2A92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87925157"/>
      </p:ext>
    </p:extLst>
  </p:cSld>
  <p:clrMapOvr>
    <a:masterClrMapping/>
  </p:clrMapOvr>
  <p:transition>
    <p:comb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935163"/>
            <a:ext cx="8229600" cy="4389437"/>
          </a:xfrm>
        </p:spPr>
        <p:txBody>
          <a:bodyPr/>
          <a:lstStyle/>
          <a:p>
            <a:pPr lvl="0"/>
            <a:endParaRPr lang="ru-RU" noProof="0" dirty="0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13A2EA-EDDD-4ECF-94E7-0B579430665B}" type="slidenum">
              <a:rPr lang="ru-RU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03765031"/>
      </p:ext>
    </p:extLst>
  </p:cSld>
  <p:clrMapOvr>
    <a:masterClrMapping/>
  </p:clrMapOvr>
  <p:transition>
    <p:comb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ABEFEE32-09D2-4472-817E-563C6BF2B53A}" type="slidenum">
              <a:rPr lang="ru-RU" smtClean="0">
                <a:solidFill>
                  <a:srgbClr val="04617B">
                    <a:shade val="90000"/>
                  </a:srgbClr>
                </a:solidFill>
                <a:latin typeface="Times New Roman" pitchFamily="18" charset="0"/>
                <a:cs typeface="Times New Roman" pitchFamily="18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ru-RU">
              <a:solidFill>
                <a:srgbClr val="04617B">
                  <a:shade val="90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84" r:id="rId1"/>
    <p:sldLayoutId id="2147484385" r:id="rId2"/>
    <p:sldLayoutId id="2147484386" r:id="rId3"/>
    <p:sldLayoutId id="2147484387" r:id="rId4"/>
    <p:sldLayoutId id="2147484388" r:id="rId5"/>
    <p:sldLayoutId id="2147484389" r:id="rId6"/>
    <p:sldLayoutId id="2147484390" r:id="rId7"/>
    <p:sldLayoutId id="2147484391" r:id="rId8"/>
    <p:sldLayoutId id="2147484392" r:id="rId9"/>
    <p:sldLayoutId id="2147484393" r:id="rId10"/>
    <p:sldLayoutId id="2147484394" r:id="rId11"/>
    <p:sldLayoutId id="2147484395" r:id="rId12"/>
    <p:sldLayoutId id="2147484396" r:id="rId13"/>
    <p:sldLayoutId id="2147484397" r:id="rId14"/>
  </p:sldLayoutIdLst>
  <p:transition>
    <p:comb/>
  </p:transition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6.emf"/><Relationship Id="rId4" Type="http://schemas.openxmlformats.org/officeDocument/2006/relationships/oleObject" Target="../embeddings/Microsoft_Excel_97-2003_Worksheet1.xls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emf"/><Relationship Id="rId5" Type="http://schemas.openxmlformats.org/officeDocument/2006/relationships/oleObject" Target="../embeddings/Microsoft_Excel_97-2003_Worksheet2.xls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9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0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3" Type="http://schemas.openxmlformats.org/officeDocument/2006/relationships/image" Target="../media/image15.png"/><Relationship Id="rId7" Type="http://schemas.openxmlformats.org/officeDocument/2006/relationships/image" Target="../media/image19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11" Type="http://schemas.openxmlformats.org/officeDocument/2006/relationships/image" Target="../media/image23.jpeg"/><Relationship Id="rId5" Type="http://schemas.openxmlformats.org/officeDocument/2006/relationships/image" Target="../media/image17.jpeg"/><Relationship Id="rId10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5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5.png"/><Relationship Id="rId9" Type="http://schemas.openxmlformats.org/officeDocument/2006/relationships/chart" Target="../charts/chart2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9.jpeg"/><Relationship Id="rId4" Type="http://schemas.openxmlformats.org/officeDocument/2006/relationships/image" Target="../media/image1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chart" Target="../charts/chart28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27.xml"/><Relationship Id="rId5" Type="http://schemas.openxmlformats.org/officeDocument/2006/relationships/image" Target="../media/image30.jpeg"/><Relationship Id="rId4" Type="http://schemas.openxmlformats.org/officeDocument/2006/relationships/image" Target="../media/image15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1.png"/><Relationship Id="rId7" Type="http://schemas.openxmlformats.org/officeDocument/2006/relationships/image" Target="../media/image34.jpe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2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24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jpe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3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6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7" Type="http://schemas.openxmlformats.org/officeDocument/2006/relationships/image" Target="../media/image62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.jpeg"/><Relationship Id="rId5" Type="http://schemas.openxmlformats.org/officeDocument/2006/relationships/image" Target="../media/image60.jpeg"/><Relationship Id="rId4" Type="http://schemas.openxmlformats.org/officeDocument/2006/relationships/image" Target="../media/image59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14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4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72.jpe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9.xml"/><Relationship Id="rId1" Type="http://schemas.openxmlformats.org/officeDocument/2006/relationships/slideLayout" Target="../slideLayouts/slideLayout6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6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hyperlink" Target="http://moirbit.ru/online/priemnaya/" TargetMode="External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hyperlink" Target="http://moirbit.ru/oprosy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1340768"/>
            <a:ext cx="8496944" cy="4464496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8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Отчет </a:t>
            </a:r>
            <a:b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об исполнении бюджета Муниципального образования город Ирбит за </a:t>
            </a:r>
            <a:r>
              <a:rPr lang="ru-RU" sz="40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год  </a:t>
            </a:r>
            <a:b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</a:br>
            <a: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4000" b="1" i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в доступной для граждан форме</a:t>
            </a:r>
            <a:r>
              <a:rPr 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400" i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</a:br>
            <a:endParaRPr lang="ru-RU" sz="2000" b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>
          <a:xfrm>
            <a:off x="3995936" y="6237312"/>
            <a:ext cx="1161826" cy="365125"/>
          </a:xfrm>
        </p:spPr>
        <p:txBody>
          <a:bodyPr/>
          <a:lstStyle/>
          <a:p>
            <a:fld id="{39525599-B71D-41F3-8B25-72192D0EA9B2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197943"/>
            <a:ext cx="1296144" cy="1728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085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720080"/>
          </a:xfrm>
        </p:spPr>
        <p:txBody>
          <a:bodyPr/>
          <a:lstStyle/>
          <a:p>
            <a:r>
              <a:rPr lang="ru-RU" sz="3200" b="1" dirty="0" smtClean="0"/>
              <a:t>Используемые понятия и термины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908720"/>
            <a:ext cx="8640960" cy="5462067"/>
          </a:xfr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endParaRPr lang="ru-RU" sz="2900" b="1" u="sng" dirty="0" smtClean="0">
              <a:solidFill>
                <a:schemeClr val="tx2">
                  <a:lumMod val="90000"/>
                </a:schemeClr>
              </a:solidFill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Бюджет</a:t>
            </a:r>
            <a:r>
              <a:rPr lang="en-US" sz="29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en-US" sz="2900" b="1" dirty="0" smtClean="0">
                <a:latin typeface="Liberation Serif" panose="02020603050405020304" pitchFamily="18" charset="0"/>
              </a:rPr>
              <a:t>– </a:t>
            </a:r>
            <a:r>
              <a:rPr lang="ru-RU" sz="2900" b="1" dirty="0" smtClean="0">
                <a:latin typeface="Liberation Serif" panose="02020603050405020304" pitchFamily="18" charset="0"/>
              </a:rPr>
              <a:t>план расходов и доходов на определенный период</a:t>
            </a:r>
            <a:r>
              <a:rPr lang="en-US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 smtClean="0"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Доходы бюджета </a:t>
            </a:r>
            <a:r>
              <a:rPr lang="ru-RU" sz="2900" b="1" dirty="0" smtClean="0">
                <a:latin typeface="Liberation Serif" panose="02020603050405020304" pitchFamily="18" charset="0"/>
              </a:rPr>
              <a:t>– безвозмездные и безвозвратные поступления денежных средств в бюджет</a:t>
            </a:r>
            <a:r>
              <a:rPr lang="en-US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 smtClean="0"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Расходы бюджета </a:t>
            </a:r>
            <a:r>
              <a:rPr lang="ru-RU" sz="2900" b="1" dirty="0" smtClean="0">
                <a:latin typeface="Liberation Serif" panose="02020603050405020304" pitchFamily="18" charset="0"/>
              </a:rPr>
              <a:t>– выплачиваемые из бюджета денежные средства</a:t>
            </a:r>
            <a:r>
              <a:rPr lang="en-US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 smtClean="0"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Дефицит бюджета </a:t>
            </a:r>
            <a:r>
              <a:rPr lang="ru-RU" sz="2900" b="1" dirty="0" smtClean="0">
                <a:latin typeface="Liberation Serif" panose="02020603050405020304" pitchFamily="18" charset="0"/>
              </a:rPr>
              <a:t>– превышение расходов бюджета над его доходами</a:t>
            </a:r>
            <a:r>
              <a:rPr lang="en-US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 smtClean="0">
              <a:latin typeface="Liberation Serif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Профицит бюджета </a:t>
            </a:r>
            <a:r>
              <a:rPr lang="ru-RU" sz="2900" b="1" dirty="0">
                <a:latin typeface="Liberation Serif" panose="02020603050405020304" pitchFamily="18" charset="0"/>
              </a:rPr>
              <a:t>–</a:t>
            </a:r>
            <a:r>
              <a:rPr lang="ru-RU" sz="29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2900" b="1" dirty="0">
                <a:latin typeface="Liberation Serif" panose="02020603050405020304" pitchFamily="18" charset="0"/>
              </a:rPr>
              <a:t>превышение </a:t>
            </a:r>
            <a:r>
              <a:rPr lang="ru-RU" sz="2900" b="1" dirty="0" smtClean="0">
                <a:latin typeface="Liberation Serif" panose="02020603050405020304" pitchFamily="18" charset="0"/>
              </a:rPr>
              <a:t>доходов </a:t>
            </a:r>
            <a:r>
              <a:rPr lang="ru-RU" sz="2900" b="1" dirty="0">
                <a:latin typeface="Liberation Serif" panose="02020603050405020304" pitchFamily="18" charset="0"/>
              </a:rPr>
              <a:t>бюджета над его </a:t>
            </a:r>
            <a:r>
              <a:rPr lang="ru-RU" sz="2900" b="1" dirty="0" smtClean="0">
                <a:latin typeface="Liberation Serif" panose="02020603050405020304" pitchFamily="18" charset="0"/>
              </a:rPr>
              <a:t>расходами</a:t>
            </a:r>
            <a:r>
              <a:rPr lang="en-US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 smtClean="0">
              <a:latin typeface="Liberation Serif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Бюджетный кредит </a:t>
            </a:r>
            <a:r>
              <a:rPr lang="ru-RU" sz="2900" b="1" u="sng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–</a:t>
            </a:r>
            <a:r>
              <a:rPr lang="ru-RU" sz="2900" b="1" u="sng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2900" b="1" dirty="0">
                <a:latin typeface="Liberation Serif" panose="02020603050405020304" pitchFamily="18" charset="0"/>
              </a:rPr>
              <a:t> денежные средства, предоставляемые </a:t>
            </a:r>
            <a:r>
              <a:rPr lang="ru-RU" sz="2900" b="1" dirty="0" smtClean="0">
                <a:latin typeface="Liberation Serif" panose="02020603050405020304" pitchFamily="18" charset="0"/>
              </a:rPr>
              <a:t>областным бюджетом бюджету муниципального образования на </a:t>
            </a:r>
            <a:r>
              <a:rPr lang="ru-RU" sz="2900" b="1" dirty="0">
                <a:latin typeface="Liberation Serif" panose="02020603050405020304" pitchFamily="18" charset="0"/>
              </a:rPr>
              <a:t>возвратной и возмездной </a:t>
            </a:r>
            <a:r>
              <a:rPr lang="ru-RU" sz="2900" b="1" dirty="0" smtClean="0">
                <a:latin typeface="Liberation Serif" panose="02020603050405020304" pitchFamily="18" charset="0"/>
              </a:rPr>
              <a:t>основах.</a:t>
            </a:r>
            <a:endParaRPr lang="ru-RU" sz="2900" b="1" dirty="0">
              <a:latin typeface="Liberation Serif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Муниципальные гарантии </a:t>
            </a:r>
            <a:r>
              <a:rPr lang="ru-RU" sz="2900" b="1" dirty="0" smtClean="0">
                <a:latin typeface="Liberation Serif" panose="02020603050405020304" pitchFamily="18" charset="0"/>
              </a:rPr>
              <a:t>– </a:t>
            </a:r>
            <a:r>
              <a:rPr lang="ru-RU" sz="2900" b="1" dirty="0">
                <a:latin typeface="Liberation Serif" panose="02020603050405020304" pitchFamily="18" charset="0"/>
              </a:rPr>
              <a:t>способ обеспечения </a:t>
            </a:r>
            <a:r>
              <a:rPr lang="ru-RU" sz="2900" b="1" dirty="0" smtClean="0">
                <a:latin typeface="Liberation Serif" panose="02020603050405020304" pitchFamily="18" charset="0"/>
              </a:rPr>
              <a:t>гражданско-правовых </a:t>
            </a:r>
            <a:r>
              <a:rPr lang="ru-RU" sz="2900" b="1" dirty="0">
                <a:latin typeface="Liberation Serif" panose="02020603050405020304" pitchFamily="18" charset="0"/>
              </a:rPr>
              <a:t>обязательств, в силу которого </a:t>
            </a:r>
            <a:r>
              <a:rPr lang="ru-RU" sz="2900" b="1" dirty="0" smtClean="0">
                <a:latin typeface="Liberation Serif" panose="02020603050405020304" pitchFamily="18" charset="0"/>
              </a:rPr>
              <a:t>муниципальное образование </a:t>
            </a:r>
            <a:r>
              <a:rPr lang="ru-RU" sz="2900" b="1" dirty="0">
                <a:latin typeface="Liberation Serif" panose="02020603050405020304" pitchFamily="18" charset="0"/>
              </a:rPr>
              <a:t>(гарант) дает письменное обязательство отвечать за исполнение лицом, которому дается муниципальная гарантия, обязательства перед третьими </a:t>
            </a:r>
            <a:r>
              <a:rPr lang="ru-RU" sz="2900" b="1" dirty="0" smtClean="0">
                <a:latin typeface="Liberation Serif" panose="02020603050405020304" pitchFamily="18" charset="0"/>
              </a:rPr>
              <a:t>лицами полностью</a:t>
            </a:r>
            <a:r>
              <a:rPr lang="ru-RU" sz="2900" b="1" dirty="0">
                <a:latin typeface="Liberation Serif" panose="02020603050405020304" pitchFamily="18" charset="0"/>
              </a:rPr>
              <a:t> или частично</a:t>
            </a:r>
            <a:r>
              <a:rPr lang="ru-RU" sz="2900" b="1" dirty="0" smtClean="0">
                <a:latin typeface="Liberation Serif" panose="02020603050405020304" pitchFamily="18" charset="0"/>
              </a:rPr>
              <a:t>.</a:t>
            </a:r>
            <a:endParaRPr lang="ru-RU" sz="2900" b="1" dirty="0">
              <a:latin typeface="Liberation Serif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900" b="1" u="sng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Муниципальная программа</a:t>
            </a:r>
            <a:r>
              <a:rPr lang="ru-RU" sz="29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2900" b="1" dirty="0">
                <a:latin typeface="Liberation Serif" panose="02020603050405020304" pitchFamily="18" charset="0"/>
              </a:rPr>
              <a:t>–</a:t>
            </a:r>
            <a:r>
              <a:rPr lang="ru-RU" sz="29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2900" b="1" dirty="0">
                <a:latin typeface="Liberation Serif" panose="02020603050405020304" pitchFamily="18" charset="0"/>
              </a:rPr>
              <a:t>документ стратегического планирования, содержащий комплекс планируемых мероприятий, взаимоувязанных по задачам, срокам осуществления, исполнителям и ресурсам и обеспечивающих наиболее эффективное достижение целей и решение задач социально-экономического развития муниципального </a:t>
            </a:r>
            <a:r>
              <a:rPr lang="ru-RU" sz="2900" b="1" dirty="0" smtClean="0">
                <a:latin typeface="Liberation Serif" panose="02020603050405020304" pitchFamily="18" charset="0"/>
              </a:rPr>
              <a:t>образования. </a:t>
            </a:r>
            <a:endParaRPr lang="ru-RU" sz="2900" dirty="0">
              <a:solidFill>
                <a:schemeClr val="tx2">
                  <a:lumMod val="90000"/>
                </a:schemeClr>
              </a:solidFill>
              <a:latin typeface="Liberation Serif" panose="02020603050405020304" pitchFamily="18" charset="0"/>
            </a:endParaRPr>
          </a:p>
          <a:p>
            <a:pPr marL="274320" indent="-274320" algn="just" eaLnBrk="1" fontAlgn="auto" hangingPunct="1">
              <a:spcAft>
                <a:spcPts val="0"/>
              </a:spcAft>
              <a:buFont typeface="Wingdings" panose="05000000000000000000" pitchFamily="2" charset="2"/>
              <a:buChar char="§"/>
              <a:defRPr/>
            </a:pPr>
            <a:endParaRPr lang="ru-RU" sz="2900" dirty="0" smtClean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95235" name="Номер слайда 5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DA6FEC81-A931-469C-9135-9828A1CC9E44}" type="slidenum">
              <a:rPr lang="ru-RU" altLang="ru-RU" sz="1100" b="1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2</a:t>
            </a:fld>
            <a:endParaRPr lang="ru-RU" altLang="ru-RU" sz="1100" b="1" smtClean="0"/>
          </a:p>
        </p:txBody>
      </p:sp>
    </p:spTree>
    <p:extLst>
      <p:ext uri="{BB962C8B-B14F-4D97-AF65-F5344CB8AC3E}">
        <p14:creationId xmlns:p14="http://schemas.microsoft.com/office/powerpoint/2010/main" val="227226114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323850" y="260350"/>
            <a:ext cx="8569325" cy="6337300"/>
          </a:xfrm>
          <a:ln>
            <a:solidFill>
              <a:schemeClr val="tx2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b="1" u="sng" dirty="0" smtClean="0">
              <a:solidFill>
                <a:srgbClr val="00206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b="1" u="sng" dirty="0">
              <a:solidFill>
                <a:srgbClr val="002060"/>
              </a:solidFill>
              <a:latin typeface="Times New Roman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Межбюджетные   </a:t>
            </a:r>
            <a:r>
              <a:rPr lang="ru-RU" sz="1800" b="1" u="sng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трансферты</a:t>
            </a:r>
            <a:r>
              <a:rPr lang="ru-RU" sz="18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–    денежные    средства,    перечисляемые    из    одного </a:t>
            </a: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бюджета 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бюджетной системы Российской Федерации другому (латинское </a:t>
            </a:r>
            <a:r>
              <a:rPr lang="ru-RU" sz="1800" b="1" i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transfero</a:t>
            </a:r>
            <a:r>
              <a:rPr lang="ru-RU" sz="18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 — переношу, перемещаю). </a:t>
            </a:r>
            <a:endParaRPr lang="ru-RU" sz="1800" b="1" dirty="0" smtClean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b="1" i="1" dirty="0">
              <a:solidFill>
                <a:srgbClr val="002060"/>
              </a:solidFill>
              <a:latin typeface="Liberation Serif" panose="02020603050405020304" pitchFamily="18" charset="0"/>
              <a:cs typeface="Times New Roman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i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itchFamily="18" charset="0"/>
              </a:rPr>
              <a:t> </a:t>
            </a:r>
            <a:r>
              <a:rPr lang="ru-RU" sz="24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Виды  </a:t>
            </a:r>
            <a:r>
              <a:rPr lang="ru-RU" sz="2400" b="1" u="sng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межбюджетных </a:t>
            </a:r>
            <a:r>
              <a:rPr lang="ru-RU" sz="24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трансфертов</a:t>
            </a: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400" b="1" u="sng" dirty="0">
              <a:solidFill>
                <a:srgbClr val="002060"/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Дотации</a:t>
            </a:r>
            <a:r>
              <a:rPr lang="ru-RU" sz="1800" b="1" u="sng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ru-RU" sz="18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           </a:t>
            </a:r>
            <a:r>
              <a:rPr lang="ru-RU" sz="18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Субсидии</a:t>
            </a:r>
            <a:r>
              <a:rPr lang="ru-RU" sz="18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ru-RU" sz="1800" b="1" u="sng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Субвенции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1800" b="1" dirty="0">
              <a:solidFill>
                <a:schemeClr val="accent1">
                  <a:lumMod val="75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дотации 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денежная помощь со стороны бюджета другого уровня не оговаривается никакими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условиями</a:t>
            </a:r>
            <a:r>
              <a:rPr lang="en-US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(в переводе с латинского </a:t>
            </a:r>
            <a:r>
              <a:rPr lang="ru-RU" sz="1800" b="1" i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dotatio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- дар, пожертвование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).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субсидии 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средства предоставляются бюджету другого уровня на условиях долевого финансирования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расходов (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латинское </a:t>
            </a:r>
            <a:r>
              <a:rPr lang="ru-RU" sz="1800" b="1" i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subsidium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  - помощь, поддержка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).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При </a:t>
            </a:r>
            <a:r>
              <a:rPr lang="ru-RU" sz="1800" b="1" dirty="0">
                <a:solidFill>
                  <a:srgbClr val="002060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субвенции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стороны государства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выделяются средства местному </a:t>
            </a:r>
            <a:r>
              <a:rPr lang="ru-RU" sz="1800" b="1" dirty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бюджету </a:t>
            </a:r>
            <a:r>
              <a:rPr lang="ru-RU" sz="1800" b="1" dirty="0" smtClean="0">
                <a:solidFill>
                  <a:schemeClr val="tx2">
                    <a:lumMod val="90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 исполнение переданных государственных полномочий. </a:t>
            </a:r>
            <a:endParaRPr lang="ru-RU" sz="1800" b="1" dirty="0">
              <a:solidFill>
                <a:schemeClr val="tx2">
                  <a:lumMod val="90000"/>
                </a:schemeClr>
              </a:solidFill>
              <a:latin typeface="Liberation Serif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6259" name="Номер слайда 8"/>
          <p:cNvSpPr>
            <a:spLocks noGrp="1"/>
          </p:cNvSpPr>
          <p:nvPr>
            <p:ph type="sldNum" sz="quarter" idx="12"/>
          </p:nvPr>
        </p:nvSpPr>
        <p:spPr bwMode="auto">
          <a:xfrm>
            <a:off x="8243888" y="6453188"/>
            <a:ext cx="450850" cy="33178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fld id="{57E1EEA3-0D19-492D-BAD0-4BEBB06B20F6}" type="slidenum">
              <a:rPr lang="ru-RU" altLang="ru-RU" sz="1100" b="1" smtClean="0"/>
              <a:pPr eaLnBrk="1" fontAlgn="base" hangingPunct="1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t>3</a:t>
            </a:fld>
            <a:endParaRPr lang="ru-RU" altLang="ru-RU" sz="1100" b="1" smtClean="0"/>
          </a:p>
        </p:txBody>
      </p:sp>
    </p:spTree>
    <p:extLst>
      <p:ext uri="{BB962C8B-B14F-4D97-AF65-F5344CB8AC3E}">
        <p14:creationId xmlns:p14="http://schemas.microsoft.com/office/powerpoint/2010/main" val="212966843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1" name="Прямоугольник 1"/>
          <p:cNvSpPr>
            <a:spLocks noChangeArrowheads="1"/>
          </p:cNvSpPr>
          <p:nvPr/>
        </p:nvSpPr>
        <p:spPr bwMode="auto">
          <a:xfrm>
            <a:off x="1547813" y="488950"/>
            <a:ext cx="6624637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altLang="ru-RU" sz="2400" b="1" dirty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ДОХОДЫ БЮДЖЕТА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95537" y="1412776"/>
            <a:ext cx="2376264" cy="918479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effectLst>
            <a:innerShdw blurRad="114300">
              <a:prstClr val="black"/>
            </a:innerShdw>
          </a:effectLst>
          <a:scene3d>
            <a:camera prst="orthographicFront"/>
            <a:lightRig rig="balanced" dir="t"/>
          </a:scene3d>
          <a:sp3d prstMaterial="flat">
            <a:bevelT w="0" h="0" prst="angle"/>
            <a:bevelB prst="angle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>
                    <a:lumMod val="9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Налоговые доходы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347865" y="1412776"/>
            <a:ext cx="2448272" cy="918478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8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>
                    <a:lumMod val="9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Неналоговые доходы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6228185" y="1412776"/>
            <a:ext cx="2520280" cy="904312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  <a:scene3d>
            <a:camera prst="orthographicFront"/>
            <a:lightRig rig="threePt" dir="t">
              <a:rot lat="0" lon="0" rev="7800000"/>
            </a:lightRig>
          </a:scene3d>
          <a:sp3d>
            <a:bevelT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lIns="53340" tIns="53340" rIns="53340" bIns="53340" spcCol="1270" anchor="ctr"/>
          <a:lstStyle/>
          <a:p>
            <a:pPr algn="ctr" defTabSz="622300" eaLnBrk="0" hangingPunct="0">
              <a:lnSpc>
                <a:spcPct val="90000"/>
              </a:lnSpc>
              <a:spcAft>
                <a:spcPct val="35000"/>
              </a:spcAft>
              <a:defRPr/>
            </a:pPr>
            <a:r>
              <a:rPr lang="ru-RU" sz="2400" b="1" i="1" dirty="0">
                <a:solidFill>
                  <a:schemeClr val="bg1">
                    <a:lumMod val="95000"/>
                  </a:schemeClr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Безвозмездные поступления</a:t>
            </a: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468313" y="2781300"/>
            <a:ext cx="2590800" cy="3816350"/>
          </a:xfrm>
          <a:prstGeom prst="roundRect">
            <a:avLst/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shade val="89804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0" hangingPunct="0">
              <a:defRPr/>
            </a:pPr>
            <a:r>
              <a:rPr lang="ru-RU" sz="14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Поступления от уплаты</a:t>
            </a:r>
          </a:p>
          <a:p>
            <a:pPr algn="ctr" eaLnBrk="0" hangingPunct="0">
              <a:defRPr/>
            </a:pPr>
            <a:r>
              <a:rPr lang="ru-RU" sz="14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налогов и сборов,</a:t>
            </a:r>
          </a:p>
          <a:p>
            <a:pPr algn="ctr" eaLnBrk="0" hangingPunct="0">
              <a:defRPr/>
            </a:pPr>
            <a:r>
              <a:rPr lang="ru-RU" sz="14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предусмотренных Налоговым</a:t>
            </a:r>
          </a:p>
          <a:p>
            <a:pPr algn="ctr" eaLnBrk="0" hangingPunct="0">
              <a:defRPr/>
            </a:pPr>
            <a:r>
              <a:rPr lang="ru-RU" sz="14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Кодексом РФ, </a:t>
            </a: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налог на доходы физических лиц,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акцизы,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земельный налог,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налог на имущество физических лиц,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государственная пошлина,</a:t>
            </a:r>
          </a:p>
          <a:p>
            <a:pPr marL="285750" indent="-285750" eaLnBrk="0" hangingPunct="0">
              <a:buFontTx/>
              <a:buChar char="-"/>
              <a:defRPr/>
            </a:pPr>
            <a:r>
              <a:rPr lang="ru-RU" sz="14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другие налоги.</a:t>
            </a: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3348038" y="2708275"/>
            <a:ext cx="2592387" cy="3889375"/>
          </a:xfrm>
          <a:prstGeom prst="roundRect">
            <a:avLst/>
          </a:prstGeom>
          <a:gradFill rotWithShape="1">
            <a:gsLst>
              <a:gs pos="0">
                <a:srgbClr val="CCFFFF"/>
              </a:gs>
              <a:gs pos="100000">
                <a:srgbClr val="CCFFFF">
                  <a:gamma/>
                  <a:shade val="89804"/>
                  <a:invGamma/>
                </a:srgbClr>
              </a:gs>
            </a:gsLst>
            <a:path path="rect">
              <a:fillToRect l="50000" t="50000" r="50000" b="50000"/>
            </a:path>
          </a:gradFill>
          <a:ln w="9525" cap="flat" cmpd="sng" algn="ctr">
            <a:solidFill>
              <a:srgbClr val="0000FF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/>
          <a:lstStyle/>
          <a:p>
            <a:pPr algn="ctr" eaLnBrk="0" hangingPunct="0">
              <a:defRPr/>
            </a:pPr>
            <a:r>
              <a:rPr lang="ru-RU" sz="13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Поступления от уплаты пошлин, сборов, установленных законодательством РФ, а также штрафов за нарушение законодательства, </a:t>
            </a: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например:</a:t>
            </a:r>
          </a:p>
          <a:p>
            <a:pPr marL="284400" indent="-285750" eaLnBrk="0" hangingPunct="0">
              <a:buFontTx/>
              <a:buChar char="-"/>
              <a:defRPr/>
            </a:pP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доходы от использования и продажи муниципального имущества и земли,</a:t>
            </a:r>
          </a:p>
          <a:p>
            <a:pPr marL="284400" indent="-285750" eaLnBrk="0" hangingPunct="0">
              <a:buFontTx/>
              <a:buChar char="-"/>
              <a:defRPr/>
            </a:pP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доходы от  оказания платных услуг,</a:t>
            </a:r>
          </a:p>
          <a:p>
            <a:pPr marL="284400" indent="-285750" eaLnBrk="0" hangingPunct="0">
              <a:buFontTx/>
              <a:buChar char="-"/>
              <a:defRPr/>
            </a:pP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штрафные санкции,</a:t>
            </a:r>
          </a:p>
          <a:p>
            <a:pPr marL="284400" indent="-285750" eaLnBrk="0" hangingPunct="0">
              <a:buFontTx/>
              <a:buChar char="-"/>
              <a:defRPr/>
            </a:pPr>
            <a:r>
              <a:rPr lang="ru-RU" sz="1300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anose="02020603050405020304" pitchFamily="18" charset="0"/>
              </a:rPr>
              <a:t>иные неналоговые доходы</a:t>
            </a:r>
          </a:p>
        </p:txBody>
      </p:sp>
      <p:sp>
        <p:nvSpPr>
          <p:cNvPr id="97294" name="Скругленный прямоугольник 13"/>
          <p:cNvSpPr>
            <a:spLocks noChangeArrowheads="1"/>
          </p:cNvSpPr>
          <p:nvPr/>
        </p:nvSpPr>
        <p:spPr bwMode="auto">
          <a:xfrm>
            <a:off x="6246441" y="2708275"/>
            <a:ext cx="2592387" cy="3816350"/>
          </a:xfrm>
          <a:prstGeom prst="roundRect">
            <a:avLst>
              <a:gd name="adj" fmla="val 16667"/>
            </a:avLst>
          </a:prstGeom>
          <a:gradFill rotWithShape="1">
            <a:gsLst>
              <a:gs pos="0">
                <a:srgbClr val="CCFFFF"/>
              </a:gs>
              <a:gs pos="100000">
                <a:srgbClr val="B7E5E5"/>
              </a:gs>
            </a:gsLst>
            <a:path path="rect">
              <a:fillToRect l="50000" t="50000" r="50000" b="50000"/>
            </a:path>
          </a:gradFill>
          <a:ln w="9525" algn="ctr">
            <a:solidFill>
              <a:srgbClr val="0000FF"/>
            </a:solidFill>
            <a:round/>
            <a:headEnd/>
            <a:tailEnd/>
          </a:ln>
        </p:spPr>
        <p:txBody>
          <a:bodyPr/>
          <a:lstStyle>
            <a:lvl1pPr eaLnBrk="0" hangingPunct="0"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ru-RU" altLang="ru-RU" sz="1400" b="1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ru-RU" altLang="ru-RU" sz="1400" b="1" dirty="0">
                <a:solidFill>
                  <a:srgbClr val="0000FF"/>
                </a:solidFill>
                <a:latin typeface="Liberation Serif" panose="02020603050405020304" pitchFamily="18" charset="0"/>
                <a:cs typeface="Times New Roman" pitchFamily="18" charset="0"/>
              </a:rPr>
              <a:t>Межбюджетные трансферты</a:t>
            </a:r>
          </a:p>
        </p:txBody>
      </p:sp>
    </p:spTree>
    <p:extLst>
      <p:ext uri="{BB962C8B-B14F-4D97-AF65-F5344CB8AC3E}">
        <p14:creationId xmlns:p14="http://schemas.microsoft.com/office/powerpoint/2010/main" val="381996077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500063" y="500063"/>
            <a:ext cx="8229600" cy="777875"/>
          </a:xfrm>
        </p:spPr>
        <p:txBody>
          <a:bodyPr>
            <a:normAutofit fontScale="90000"/>
          </a:bodyPr>
          <a:lstStyle/>
          <a:p>
            <a:pPr algn="ctr">
              <a:defRPr/>
            </a:pP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Муниципальные </a:t>
            </a:r>
            <a:r>
              <a:rPr lang="ru-RU" sz="3200" b="1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учреждения ГО </a:t>
            </a:r>
            <a:r>
              <a:rPr lang="ru-RU" sz="32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город Ирбит</a:t>
            </a:r>
          </a:p>
        </p:txBody>
      </p:sp>
      <p:sp>
        <p:nvSpPr>
          <p:cNvPr id="10243" name="Rectangle 3"/>
          <p:cNvSpPr>
            <a:spLocks noGrp="1"/>
          </p:cNvSpPr>
          <p:nvPr>
            <p:ph type="body" sz="half" idx="1"/>
          </p:nvPr>
        </p:nvSpPr>
        <p:spPr>
          <a:xfrm>
            <a:off x="1619672" y="1340768"/>
            <a:ext cx="6429375" cy="515937"/>
          </a:xfrm>
        </p:spPr>
        <p:txBody>
          <a:bodyPr/>
          <a:lstStyle/>
          <a:p>
            <a:pPr marL="6350" indent="-6350" algn="ctr">
              <a:buFont typeface="Wingdings 2" pitchFamily="18" charset="2"/>
              <a:buNone/>
            </a:pPr>
            <a:r>
              <a:rPr lang="ru-RU" sz="2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Всего 4</a:t>
            </a:r>
            <a:r>
              <a:rPr lang="en-US" b="1" dirty="0">
                <a:solidFill>
                  <a:schemeClr val="tx1"/>
                </a:solidFill>
                <a:latin typeface="Liberation Serif" panose="02020603050405020304" pitchFamily="18" charset="0"/>
              </a:rPr>
              <a:t>7</a:t>
            </a:r>
            <a:r>
              <a:rPr lang="ru-RU" sz="2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муниципальных учреждений</a:t>
            </a:r>
          </a:p>
        </p:txBody>
      </p:sp>
      <p:graphicFrame>
        <p:nvGraphicFramePr>
          <p:cNvPr id="6" name="Group 10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0123903"/>
              </p:ext>
            </p:extLst>
          </p:nvPr>
        </p:nvGraphicFramePr>
        <p:xfrm>
          <a:off x="467544" y="2132856"/>
          <a:ext cx="8318500" cy="3816424"/>
        </p:xfrm>
        <a:graphic>
          <a:graphicData uri="http://schemas.openxmlformats.org/drawingml/2006/table">
            <a:tbl>
              <a:tblPr>
                <a:tableStyleId>{3C2FFA5D-87B4-456A-9821-1D502468CF0F}</a:tableStyleId>
              </a:tblPr>
              <a:tblGrid>
                <a:gridCol w="3214669"/>
                <a:gridCol w="1857381"/>
                <a:gridCol w="1727188"/>
                <a:gridCol w="1519262"/>
              </a:tblGrid>
              <a:tr h="77434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Подведомственность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Автономные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Бюджетные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Казенные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67591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Администрация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dk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787529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Управление образованием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134046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Управление культуры, физической культуры  и спорта 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7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-</a:t>
                      </a: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444592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Итого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31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en-US" sz="2200" b="1" u="none" strike="noStrike" cap="none" normalizeH="0" baseline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BD0D9"/>
                        </a:buClr>
                        <a:buSzPct val="95000"/>
                        <a:buFont typeface="Wingdings 2" pitchFamily="18" charset="2"/>
                        <a:buNone/>
                        <a:tabLst/>
                      </a:pPr>
                      <a:r>
                        <a:rPr kumimoji="0" lang="ru-RU" sz="22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730593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609600" y="404664"/>
            <a:ext cx="8229600" cy="136815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200" b="1" dirty="0" smtClean="0">
                <a:solidFill>
                  <a:srgbClr val="7D1161"/>
                </a:solidFill>
                <a:latin typeface="Liberation Serif" panose="02020603050405020304" pitchFamily="18" charset="0"/>
              </a:rPr>
              <a:t>Муниципальные унитарные предприятия</a:t>
            </a:r>
            <a:r>
              <a:rPr lang="ru-RU" sz="3200" b="1" dirty="0" smtClean="0">
                <a:solidFill>
                  <a:srgbClr val="7D1161"/>
                </a:solidFill>
                <a:latin typeface="Times New Roman" pitchFamily="18" charset="0"/>
              </a:rPr>
              <a:t/>
            </a:r>
            <a:br>
              <a:rPr lang="ru-RU" sz="3200" b="1" dirty="0" smtClean="0">
                <a:solidFill>
                  <a:srgbClr val="7D1161"/>
                </a:solidFill>
                <a:latin typeface="Times New Roman" pitchFamily="18" charset="0"/>
              </a:rPr>
            </a:br>
            <a:r>
              <a:rPr lang="ru-RU" sz="3200" b="1" dirty="0" smtClean="0">
                <a:solidFill>
                  <a:srgbClr val="7D1161"/>
                </a:solidFill>
                <a:latin typeface="Liberation Serif" panose="02020603050405020304" pitchFamily="18" charset="0"/>
              </a:rPr>
              <a:t>Городского округа «город Ирбит» Свердловской области</a:t>
            </a: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xfrm>
            <a:off x="301625" y="1916833"/>
            <a:ext cx="8569325" cy="4032448"/>
          </a:xfrm>
        </p:spPr>
        <p:txBody>
          <a:bodyPr>
            <a:normAutofit/>
          </a:bodyPr>
          <a:lstStyle/>
          <a:p>
            <a:pPr marL="263525" indent="-263525" algn="ctr">
              <a:lnSpc>
                <a:spcPct val="80000"/>
              </a:lnSpc>
              <a:buFont typeface="Wingdings 2" pitchFamily="18" charset="2"/>
              <a:buNone/>
            </a:pP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На 01.01.20</a:t>
            </a:r>
            <a:r>
              <a:rPr lang="en-US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2</a:t>
            </a:r>
            <a:r>
              <a:rPr lang="ru-RU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6</a:t>
            </a:r>
            <a:r>
              <a:rPr lang="ru-RU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года на территории ГО город Ирбит действует            2 муниципальных унитарных предприятия:</a:t>
            </a:r>
          </a:p>
          <a:p>
            <a:pPr marL="263525" indent="-263525">
              <a:lnSpc>
                <a:spcPct val="80000"/>
              </a:lnSpc>
              <a:buFont typeface="Wingdings 2" pitchFamily="18" charset="2"/>
              <a:buNone/>
            </a:pPr>
            <a:endParaRPr lang="ru-RU" dirty="0" smtClean="0">
              <a:solidFill>
                <a:schemeClr val="accent5">
                  <a:lumMod val="75000"/>
                </a:schemeClr>
              </a:solidFill>
              <a:latin typeface="Times New Roman" pitchFamily="18" charset="0"/>
            </a:endParaRPr>
          </a:p>
          <a:p>
            <a:pPr marL="263525" indent="-263525">
              <a:buFont typeface="Wingdings 2" pitchFamily="18" charset="2"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        1. МУП МО город Ирбит «Городские тепловые сети»;</a:t>
            </a:r>
          </a:p>
          <a:p>
            <a:pPr marL="263525" indent="-263525">
              <a:buFont typeface="Wingdings 2" pitchFamily="18" charset="2"/>
              <a:buNone/>
            </a:pP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         2. МУП </a:t>
            </a:r>
            <a:r>
              <a:rPr lang="ru-RU" sz="2400" dirty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Г</a:t>
            </a:r>
            <a:r>
              <a:rPr lang="ru-RU" sz="2400" dirty="0" smtClean="0">
                <a:solidFill>
                  <a:schemeClr val="accent5">
                    <a:lumMod val="75000"/>
                  </a:schemeClr>
                </a:solidFill>
                <a:latin typeface="Times New Roman" pitchFamily="18" charset="0"/>
              </a:rPr>
              <a:t>О город Ирбит «Водоканал-Сервис».</a:t>
            </a:r>
          </a:p>
        </p:txBody>
      </p:sp>
      <p:sp>
        <p:nvSpPr>
          <p:cNvPr id="11268" name="AutoShape 5" descr="cover_437"/>
          <p:cNvSpPr>
            <a:spLocks noChangeAspect="1" noChangeArrowheads="1"/>
          </p:cNvSpPr>
          <p:nvPr/>
        </p:nvSpPr>
        <p:spPr bwMode="auto">
          <a:xfrm>
            <a:off x="149225" y="46038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69" name="AutoShape 7" descr="cover_437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0" name="AutoShape 9" descr="cover_437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271" name="AutoShape 11" descr="cover_437"/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9853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/>
          </p:cNvSpPr>
          <p:nvPr/>
        </p:nvSpPr>
        <p:spPr bwMode="auto">
          <a:xfrm>
            <a:off x="360408" y="260648"/>
            <a:ext cx="8639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3200" b="1" dirty="0"/>
              <a:t>Объем инвестиций в экономику города</a:t>
            </a:r>
            <a:r>
              <a:rPr lang="ru-RU" sz="3200" b="1" i="1" dirty="0"/>
              <a:t> </a:t>
            </a:r>
          </a:p>
        </p:txBody>
      </p:sp>
      <p:graphicFrame>
        <p:nvGraphicFramePr>
          <p:cNvPr id="2" name="Диаграмма 1"/>
          <p:cNvGraphicFramePr/>
          <p:nvPr>
            <p:extLst>
              <p:ext uri="{D42A27DB-BD31-4B8C-83A1-F6EECF244321}">
                <p14:modId xmlns:p14="http://schemas.microsoft.com/office/powerpoint/2010/main" val="2224564182"/>
              </p:ext>
            </p:extLst>
          </p:nvPr>
        </p:nvGraphicFramePr>
        <p:xfrm>
          <a:off x="755576" y="1416716"/>
          <a:ext cx="741682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Прямоугольник 3"/>
          <p:cNvSpPr/>
          <p:nvPr/>
        </p:nvSpPr>
        <p:spPr>
          <a:xfrm>
            <a:off x="6804248" y="1022627"/>
            <a:ext cx="2016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млн. рублей 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6237312"/>
            <a:ext cx="201439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n-US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*-</a:t>
            </a:r>
            <a:r>
              <a:rPr lang="ru-RU" sz="1200" dirty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</a:t>
            </a:r>
            <a:r>
              <a:rPr lang="ru-RU" sz="1200" dirty="0" smtClean="0">
                <a:solidFill>
                  <a:prstClr val="black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предварительные данные</a:t>
            </a:r>
            <a:endParaRPr lang="ru-RU" sz="1200" dirty="0">
              <a:solidFill>
                <a:prstClr val="black"/>
              </a:solidFill>
              <a:latin typeface="Liberation Serif" panose="02020603050405020304" pitchFamily="18" charset="0"/>
              <a:ea typeface="Liberation Serif" panose="02020603050405020304" pitchFamily="18" charset="0"/>
              <a:cs typeface="Liberation Serif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4922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Заголовок 1"/>
          <p:cNvSpPr>
            <a:spLocks/>
          </p:cNvSpPr>
          <p:nvPr/>
        </p:nvSpPr>
        <p:spPr bwMode="auto">
          <a:xfrm>
            <a:off x="389431" y="332656"/>
            <a:ext cx="8639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r>
              <a:rPr lang="ru-RU" sz="3200" b="1" dirty="0">
                <a:solidFill>
                  <a:srgbClr val="000000"/>
                </a:solidFill>
              </a:rPr>
              <a:t>Обеспеченность торговыми площадями</a:t>
            </a:r>
          </a:p>
          <a:p>
            <a:pPr algn="ctr"/>
            <a:r>
              <a:rPr lang="ru-RU" sz="3200" b="1" dirty="0">
                <a:solidFill>
                  <a:srgbClr val="000000"/>
                </a:solidFill>
              </a:rPr>
              <a:t> на 1000 жителей, кв</a:t>
            </a:r>
            <a:r>
              <a:rPr lang="ru-RU" sz="3200" b="1" dirty="0" smtClean="0">
                <a:solidFill>
                  <a:srgbClr val="000000"/>
                </a:solidFill>
              </a:rPr>
              <a:t>. м.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872818184"/>
              </p:ext>
            </p:extLst>
          </p:nvPr>
        </p:nvGraphicFramePr>
        <p:xfrm>
          <a:off x="899592" y="1988840"/>
          <a:ext cx="7488832" cy="46085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11770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Заголовок 1"/>
          <p:cNvSpPr>
            <a:spLocks/>
          </p:cNvSpPr>
          <p:nvPr/>
        </p:nvSpPr>
        <p:spPr bwMode="auto">
          <a:xfrm>
            <a:off x="189492" y="620688"/>
            <a:ext cx="8639175" cy="857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 eaLnBrk="0" hangingPunct="0"/>
            <a:r>
              <a:rPr lang="ru-RU" sz="3200" b="1" dirty="0"/>
              <a:t>Открытие новых объектов потребительского </a:t>
            </a:r>
            <a:r>
              <a:rPr lang="ru-RU" sz="3200" b="1" dirty="0" smtClean="0"/>
              <a:t>рынка в 2025 году </a:t>
            </a:r>
            <a:endParaRPr lang="ru-RU" sz="3200" b="1" dirty="0">
              <a:solidFill>
                <a:srgbClr val="FF0000"/>
              </a:solidFill>
            </a:endParaRPr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3294458" y="5213240"/>
            <a:ext cx="2520280" cy="96207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Объем инвестиций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составил более 52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млн. руб.</a:t>
            </a:r>
          </a:p>
        </p:txBody>
      </p:sp>
      <p:sp>
        <p:nvSpPr>
          <p:cNvPr id="19" name="Скругленный прямоугольник 3"/>
          <p:cNvSpPr/>
          <p:nvPr/>
        </p:nvSpPr>
        <p:spPr>
          <a:xfrm>
            <a:off x="2826406" y="4353755"/>
            <a:ext cx="3456384" cy="589703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Создано 30 </a:t>
            </a: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рабочих 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мест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Скругленный прямоугольник 3"/>
          <p:cNvSpPr/>
          <p:nvPr/>
        </p:nvSpPr>
        <p:spPr>
          <a:xfrm>
            <a:off x="1268719" y="1926246"/>
            <a:ext cx="6480720" cy="965924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sz="20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Открыто 20 объектов потребительского рынка</a:t>
            </a:r>
            <a:endParaRPr lang="ru-RU" sz="20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Стрелка вниз 3"/>
          <p:cNvSpPr/>
          <p:nvPr/>
        </p:nvSpPr>
        <p:spPr>
          <a:xfrm>
            <a:off x="2271634" y="2942989"/>
            <a:ext cx="144016" cy="317055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3"/>
          <p:cNvSpPr/>
          <p:nvPr/>
        </p:nvSpPr>
        <p:spPr>
          <a:xfrm>
            <a:off x="1342996" y="3306366"/>
            <a:ext cx="2001292" cy="897137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12 объектов торговли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Стрелка вниз 14"/>
          <p:cNvSpPr/>
          <p:nvPr/>
        </p:nvSpPr>
        <p:spPr>
          <a:xfrm>
            <a:off x="4554598" y="2942988"/>
            <a:ext cx="144016" cy="317055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Скругленный прямоугольник 3"/>
          <p:cNvSpPr/>
          <p:nvPr/>
        </p:nvSpPr>
        <p:spPr>
          <a:xfrm>
            <a:off x="3544625" y="3334153"/>
            <a:ext cx="2035487" cy="8693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7</a:t>
            </a: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объектов общественного питания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257" y="5057889"/>
            <a:ext cx="2842692" cy="159679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40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6450" y="5057889"/>
            <a:ext cx="2874265" cy="14371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Стрелка вниз 13"/>
          <p:cNvSpPr/>
          <p:nvPr/>
        </p:nvSpPr>
        <p:spPr>
          <a:xfrm>
            <a:off x="6745185" y="2925961"/>
            <a:ext cx="144016" cy="317055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3"/>
          <p:cNvSpPr/>
          <p:nvPr/>
        </p:nvSpPr>
        <p:spPr>
          <a:xfrm>
            <a:off x="5773077" y="3284684"/>
            <a:ext cx="1944216" cy="86935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ru-RU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1 объект бытовых услуг</a:t>
            </a:r>
            <a:endParaRPr lang="ru-RU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294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Номер слайда 4"/>
          <p:cNvSpPr txBox="1">
            <a:spLocks noGrp="1"/>
          </p:cNvSpPr>
          <p:nvPr/>
        </p:nvSpPr>
        <p:spPr bwMode="auto">
          <a:xfrm>
            <a:off x="6553200" y="6243638"/>
            <a:ext cx="2133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/>
            <a:fld id="{0ADA0E7C-9B21-4B60-A7D5-32FADD1B54DD}" type="slidenum">
              <a:rPr lang="ru-RU" sz="1200"/>
              <a:pPr algn="r" eaLnBrk="1" hangingPunct="1"/>
              <a:t>10</a:t>
            </a:fld>
            <a:endParaRPr lang="ru-RU" sz="1200"/>
          </a:p>
        </p:txBody>
      </p:sp>
      <p:sp>
        <p:nvSpPr>
          <p:cNvPr id="13315" name="Прямоугольник 7"/>
          <p:cNvSpPr>
            <a:spLocks noChangeArrowheads="1"/>
          </p:cNvSpPr>
          <p:nvPr/>
        </p:nvSpPr>
        <p:spPr bwMode="auto">
          <a:xfrm>
            <a:off x="0" y="665114"/>
            <a:ext cx="5561856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ru-RU" sz="3600" b="1" dirty="0"/>
              <a:t>Доходы населения</a:t>
            </a:r>
            <a:endParaRPr lang="ru-RU" sz="36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28625" y="1428750"/>
            <a:ext cx="8358188" cy="369888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b="1" dirty="0">
                <a:solidFill>
                  <a:schemeClr val="bg2">
                    <a:lumMod val="25000"/>
                  </a:schemeClr>
                </a:solidFill>
              </a:rPr>
              <a:t>     </a:t>
            </a:r>
            <a:endParaRPr lang="ru-RU" dirty="0"/>
          </a:p>
        </p:txBody>
      </p:sp>
      <p:pic>
        <p:nvPicPr>
          <p:cNvPr id="176130" name="Picture 2" descr="Коронавирус может передаваться через деньги и банковские карты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5410" y="627550"/>
            <a:ext cx="2972488" cy="18262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629065" y="2132856"/>
            <a:ext cx="3500467" cy="2143140"/>
          </a:xfrm>
          <a:prstGeom prst="homePlate">
            <a:avLst>
              <a:gd name="adj" fmla="val 43174"/>
            </a:avLst>
          </a:prstGeom>
          <a:ln>
            <a:headEnd/>
            <a:tailEnd/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lIns="91404" tIns="45702" rIns="91404" bIns="45702" anchor="ctr"/>
          <a:lstStyle/>
          <a:p>
            <a:pPr defTabSz="684213" eaLnBrk="0" hangingPunct="0">
              <a:defRPr/>
            </a:pPr>
            <a:r>
              <a:rPr lang="ru-RU" sz="2400" b="1" dirty="0">
                <a:latin typeface="Liberation Serif" panose="02020603050405020304" pitchFamily="18" charset="0"/>
                <a:cs typeface="Times New Roman" pitchFamily="18" charset="0"/>
              </a:rPr>
              <a:t>Среднемесячная заработная плата по </a:t>
            </a:r>
            <a:r>
              <a:rPr lang="ru-RU" sz="2400" b="1" dirty="0" smtClean="0">
                <a:latin typeface="Liberation Serif" panose="02020603050405020304" pitchFamily="18" charset="0"/>
                <a:cs typeface="Times New Roman" pitchFamily="18" charset="0"/>
              </a:rPr>
              <a:t>Городскому округу «город Ирбит» Свердловской области </a:t>
            </a:r>
            <a:endParaRPr lang="ru-RU" sz="2400" b="1" dirty="0"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13" name="Text Box 6"/>
          <p:cNvSpPr txBox="1">
            <a:spLocks noChangeArrowheads="1"/>
          </p:cNvSpPr>
          <p:nvPr/>
        </p:nvSpPr>
        <p:spPr bwMode="auto">
          <a:xfrm>
            <a:off x="4578514" y="2525765"/>
            <a:ext cx="4286280" cy="1357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684213" eaLnBrk="0" hangingPunct="0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2024 </a:t>
            </a:r>
            <a:r>
              <a:rPr lang="ru-RU" sz="2400" b="1" dirty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год – </a:t>
            </a:r>
            <a:r>
              <a:rPr lang="ru-RU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57 882,8 руб.</a:t>
            </a:r>
          </a:p>
          <a:p>
            <a:pPr algn="ctr" defTabSz="684213" eaLnBrk="0" hangingPunct="0">
              <a:defRPr/>
            </a:pPr>
            <a:r>
              <a:rPr lang="ru-RU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2025 год – 67 624,6 руб.</a:t>
            </a:r>
            <a:r>
              <a:rPr lang="en-US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 </a:t>
            </a:r>
            <a:endParaRPr lang="ru-RU" sz="2400" b="1" dirty="0">
              <a:solidFill>
                <a:schemeClr val="tx1"/>
              </a:solidFill>
              <a:latin typeface="Liberation Serif" pitchFamily="18" charset="0"/>
              <a:cs typeface="Times New Roman" pitchFamily="18" charset="0"/>
            </a:endParaRPr>
          </a:p>
        </p:txBody>
      </p:sp>
      <p:sp>
        <p:nvSpPr>
          <p:cNvPr id="14" name="Text Box 6"/>
          <p:cNvSpPr txBox="1">
            <a:spLocks noChangeArrowheads="1"/>
          </p:cNvSpPr>
          <p:nvPr/>
        </p:nvSpPr>
        <p:spPr bwMode="auto">
          <a:xfrm>
            <a:off x="642910" y="4437112"/>
            <a:ext cx="8358246" cy="135732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anchor="ctr"/>
          <a:lstStyle/>
          <a:p>
            <a:pPr algn="ctr" defTabSz="684213" eaLnBrk="0" hangingPunct="0">
              <a:defRPr/>
            </a:pPr>
            <a:r>
              <a:rPr lang="ru-RU" sz="2400" b="1" u="sng" dirty="0">
                <a:solidFill>
                  <a:schemeClr val="accent1">
                    <a:lumMod val="75000"/>
                  </a:schemeClr>
                </a:solidFill>
                <a:latin typeface="Liberation Serif" pitchFamily="18" charset="0"/>
                <a:cs typeface="Times New Roman" pitchFamily="18" charset="0"/>
              </a:rPr>
              <a:t>с </a:t>
            </a:r>
            <a:r>
              <a:rPr lang="ru-RU" sz="2400" b="1" u="sng" dirty="0" smtClean="0">
                <a:solidFill>
                  <a:schemeClr val="accent1">
                    <a:lumMod val="75000"/>
                  </a:schemeClr>
                </a:solidFill>
                <a:latin typeface="Liberation Serif" pitchFamily="18" charset="0"/>
                <a:cs typeface="Times New Roman" pitchFamily="18" charset="0"/>
              </a:rPr>
              <a:t>01.01.2026 </a:t>
            </a:r>
            <a:r>
              <a:rPr lang="ru-RU" sz="2400" b="1" u="sng" dirty="0">
                <a:solidFill>
                  <a:schemeClr val="accent1">
                    <a:lumMod val="75000"/>
                  </a:schemeClr>
                </a:solidFill>
                <a:latin typeface="Liberation Serif" pitchFamily="18" charset="0"/>
                <a:cs typeface="Times New Roman" pitchFamily="18" charset="0"/>
              </a:rPr>
              <a:t>года</a:t>
            </a:r>
            <a:r>
              <a:rPr lang="ru-RU" sz="2400" b="1" dirty="0">
                <a:solidFill>
                  <a:schemeClr val="accent1">
                    <a:lumMod val="75000"/>
                  </a:schemeClr>
                </a:solidFill>
                <a:latin typeface="Liberation Serif" pitchFamily="18" charset="0"/>
                <a:cs typeface="Times New Roman" pitchFamily="18" charset="0"/>
              </a:rPr>
              <a:t>:</a:t>
            </a:r>
          </a:p>
          <a:p>
            <a:pPr defTabSz="684213" eaLnBrk="0" hangingPunct="0">
              <a:defRPr/>
            </a:pPr>
            <a:r>
              <a:rPr lang="ru-RU" sz="2400" b="1" dirty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МРОТ – </a:t>
            </a:r>
            <a:r>
              <a:rPr lang="ru-RU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27 093 рублей</a:t>
            </a:r>
            <a:endParaRPr lang="ru-RU" sz="2400" b="1" dirty="0">
              <a:solidFill>
                <a:schemeClr val="tx1"/>
              </a:solidFill>
              <a:latin typeface="Liberation Serif" pitchFamily="18" charset="0"/>
              <a:cs typeface="Times New Roman" pitchFamily="18" charset="0"/>
            </a:endParaRPr>
          </a:p>
          <a:p>
            <a:pPr defTabSz="684213" eaLnBrk="0" hangingPunct="0">
              <a:defRPr/>
            </a:pPr>
            <a:r>
              <a:rPr lang="ru-RU" sz="2400" b="1" dirty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Прожиточный минимум – </a:t>
            </a:r>
            <a:r>
              <a:rPr lang="ru-RU" sz="2400" b="1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18 750 </a:t>
            </a:r>
            <a:r>
              <a:rPr lang="ru-RU" sz="2400" dirty="0" smtClean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рублей </a:t>
            </a:r>
            <a:r>
              <a:rPr lang="ru-RU" sz="2400" dirty="0">
                <a:solidFill>
                  <a:schemeClr val="tx1"/>
                </a:solidFill>
                <a:latin typeface="Liberation Serif" pitchFamily="18" charset="0"/>
                <a:cs typeface="Times New Roman" pitchFamily="18" charset="0"/>
              </a:rPr>
              <a:t>на душу населения</a:t>
            </a:r>
          </a:p>
        </p:txBody>
      </p:sp>
    </p:spTree>
    <p:extLst>
      <p:ext uri="{BB962C8B-B14F-4D97-AF65-F5344CB8AC3E}">
        <p14:creationId xmlns:p14="http://schemas.microsoft.com/office/powerpoint/2010/main" val="3432025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ext Box 3"/>
          <p:cNvSpPr txBox="1">
            <a:spLocks noChangeArrowheads="1"/>
          </p:cNvSpPr>
          <p:nvPr/>
        </p:nvSpPr>
        <p:spPr bwMode="auto">
          <a:xfrm>
            <a:off x="1619672" y="460246"/>
            <a:ext cx="64293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sz="3200" b="1" dirty="0"/>
              <a:t>Динамика</a:t>
            </a:r>
            <a:r>
              <a:rPr lang="ru-RU" sz="3200" b="1" dirty="0">
                <a:solidFill>
                  <a:srgbClr val="002060"/>
                </a:solidFill>
              </a:rPr>
              <a:t> </a:t>
            </a:r>
            <a:r>
              <a:rPr lang="ru-RU" sz="3200" b="1" dirty="0"/>
              <a:t>уровня безработицы</a:t>
            </a:r>
            <a:endParaRPr lang="ru-RU" sz="3200" dirty="0"/>
          </a:p>
        </p:txBody>
      </p:sp>
      <p:pic>
        <p:nvPicPr>
          <p:cNvPr id="4100" name="Picture 4" descr="http://images.myshared.ru/6/542471/slide_4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708"/>
          <a:stretch/>
        </p:blipFill>
        <p:spPr bwMode="auto">
          <a:xfrm>
            <a:off x="0" y="1044446"/>
            <a:ext cx="3041576" cy="133670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Объект 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35122953"/>
              </p:ext>
            </p:extLst>
          </p:nvPr>
        </p:nvGraphicFramePr>
        <p:xfrm>
          <a:off x="1619672" y="2132856"/>
          <a:ext cx="7056437" cy="5030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7" name="Лист" r:id="rId4" imgW="6400800" imgH="4943321" progId="Excel.Sheet.8">
                  <p:embed/>
                </p:oleObj>
              </mc:Choice>
              <mc:Fallback>
                <p:oleObj name="Лист" r:id="rId4" imgW="6400800" imgH="4943321" progId="Excel.Shee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19672" y="2132856"/>
                        <a:ext cx="7056437" cy="5030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915564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12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pic>
        <p:nvPicPr>
          <p:cNvPr id="1935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260648"/>
            <a:ext cx="2633663" cy="1238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35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646928"/>
            <a:ext cx="6531188" cy="10538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3" name="Объект 2"/>
          <p:cNvGraphicFramePr>
            <a:graphicFrameLocks noGrp="1" noChangeAspect="1"/>
          </p:cNvGraphicFramePr>
          <p:nvPr>
            <p:extLst>
              <p:ext uri="{D42A27DB-BD31-4B8C-83A1-F6EECF244321}">
                <p14:modId xmlns:p14="http://schemas.microsoft.com/office/powerpoint/2010/main" val="851984480"/>
              </p:ext>
            </p:extLst>
          </p:nvPr>
        </p:nvGraphicFramePr>
        <p:xfrm>
          <a:off x="1125538" y="1628775"/>
          <a:ext cx="7332662" cy="4830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1" name="Лист" r:id="rId5" imgW="7343656" imgH="4838713" progId="Excel.Sheet.8">
                  <p:embed/>
                </p:oleObj>
              </mc:Choice>
              <mc:Fallback>
                <p:oleObj name="Лист" r:id="rId5" imgW="7343656" imgH="4838713" progId="Excel.Sheet.8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25538" y="1628775"/>
                        <a:ext cx="7332662" cy="48307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95046075"/>
      </p:ext>
    </p:extLst>
  </p:cSld>
  <p:clrMapOvr>
    <a:masterClrMapping/>
  </p:clrMapOvr>
  <p:transition>
    <p:comb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/>
          </p:nvPr>
        </p:nvSpPr>
        <p:spPr>
          <a:xfrm>
            <a:off x="2312987" y="1372733"/>
            <a:ext cx="5786437" cy="835934"/>
          </a:xfrm>
        </p:spPr>
        <p:txBody>
          <a:bodyPr>
            <a:normAutofit fontScale="90000"/>
          </a:bodyPr>
          <a:lstStyle/>
          <a:p>
            <a:pPr algn="r" eaLnBrk="1" hangingPunct="1"/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Жилищное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строительство</a:t>
            </a: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3600" b="1" dirty="0" smtClean="0">
                <a:solidFill>
                  <a:schemeClr val="tx1"/>
                </a:solidFill>
              </a:rPr>
              <a:t/>
            </a:r>
            <a:br>
              <a:rPr lang="ru-RU" sz="3600" b="1" dirty="0" smtClean="0">
                <a:solidFill>
                  <a:schemeClr val="tx1"/>
                </a:solidFill>
              </a:rPr>
            </a:br>
            <a:endParaRPr lang="ru-RU" sz="2400" b="1" i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1714500" y="1143000"/>
            <a:ext cx="698341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/>
            <a:endParaRPr lang="ru-RU" sz="2200" b="1"/>
          </a:p>
        </p:txBody>
      </p:sp>
      <p:sp>
        <p:nvSpPr>
          <p:cNvPr id="6149" name="Text Box 4"/>
          <p:cNvSpPr txBox="1">
            <a:spLocks noChangeArrowheads="1"/>
          </p:cNvSpPr>
          <p:nvPr/>
        </p:nvSpPr>
        <p:spPr bwMode="auto">
          <a:xfrm>
            <a:off x="6729569" y="1628800"/>
            <a:ext cx="192881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r" eaLnBrk="1" hangingPunct="1"/>
            <a:r>
              <a:rPr lang="ru-RU" sz="2400" b="1" i="1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кв. метров</a:t>
            </a:r>
          </a:p>
        </p:txBody>
      </p:sp>
      <p:pic>
        <p:nvPicPr>
          <p:cNvPr id="6150" name="Picture 4" descr="http://protownhouse.ru/wp-content/uploads/2015/10/adeies-melete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600" y="321468"/>
            <a:ext cx="2463800" cy="1643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8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50445451"/>
              </p:ext>
            </p:extLst>
          </p:nvPr>
        </p:nvGraphicFramePr>
        <p:xfrm>
          <a:off x="395536" y="3284984"/>
          <a:ext cx="8574088" cy="43847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7" name="Object 4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8045292"/>
              </p:ext>
            </p:extLst>
          </p:nvPr>
        </p:nvGraphicFramePr>
        <p:xfrm>
          <a:off x="482600" y="2204864"/>
          <a:ext cx="8337872" cy="42639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9734583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16016" y="620688"/>
            <a:ext cx="3384376" cy="648072"/>
          </a:xfrm>
        </p:spPr>
        <p:txBody>
          <a:bodyPr>
            <a:normAutofit fontScale="90000"/>
          </a:bodyPr>
          <a:lstStyle/>
          <a:p>
            <a:pPr marL="0" indent="0" algn="r">
              <a:buNone/>
            </a:pP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</a:rPr>
              <a:t>              </a:t>
            </a:r>
            <a:r>
              <a:rPr lang="ru-RU" sz="1800" b="1" dirty="0" smtClean="0">
                <a:solidFill>
                  <a:schemeClr val="accent2">
                    <a:lumMod val="50000"/>
                  </a:schemeClr>
                </a:solidFill>
              </a:rPr>
              <a:t>        </a:t>
            </a:r>
            <a:r>
              <a:rPr lang="ru-RU" sz="1800" b="1" dirty="0" smtClean="0"/>
              <a:t>(млн.руб</a:t>
            </a:r>
            <a:r>
              <a:rPr lang="ru-RU" sz="1800" b="1" dirty="0"/>
              <a:t>.)</a:t>
            </a:r>
            <a:r>
              <a:rPr lang="ru-RU" sz="1800" b="1" dirty="0">
                <a:solidFill>
                  <a:schemeClr val="accent2">
                    <a:lumMod val="50000"/>
                  </a:schemeClr>
                </a:solidFill>
              </a:rPr>
              <a:t>                              </a:t>
            </a: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ru-RU" sz="2000" dirty="0" smtClean="0"/>
              <a:t>                                                                                              </a:t>
            </a:r>
            <a:endParaRPr lang="ru-RU" sz="2000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3253668"/>
              </p:ext>
            </p:extLst>
          </p:nvPr>
        </p:nvGraphicFramePr>
        <p:xfrm>
          <a:off x="827582" y="1628800"/>
          <a:ext cx="7272809" cy="3672407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1730574"/>
                <a:gridCol w="1108447"/>
                <a:gridCol w="1108447"/>
                <a:gridCol w="1108447"/>
                <a:gridCol w="1108447"/>
                <a:gridCol w="1108447"/>
              </a:tblGrid>
              <a:tr h="816959">
                <a:tc>
                  <a:txBody>
                    <a:bodyPr/>
                    <a:lstStyle/>
                    <a:p>
                      <a:endParaRPr lang="ru-RU" sz="160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n>
                            <a:solidFill>
                              <a:srgbClr val="0070C0"/>
                            </a:solidFill>
                          </a:ln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2021 год           факт</a:t>
                      </a:r>
                      <a:endParaRPr lang="ru-RU" sz="1600" u="sng" dirty="0" smtClean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2022</a:t>
                      </a: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600" u="sng" dirty="0" smtClean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2023</a:t>
                      </a: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600" u="sng" dirty="0" smtClean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</a:t>
                      </a: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600" u="sng" dirty="0" smtClean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</a:t>
                      </a: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 год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u="sng" baseline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факт</a:t>
                      </a:r>
                      <a:endParaRPr lang="ru-RU" sz="1600" u="sng" dirty="0" smtClean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/>
                </a:tc>
              </a:tr>
              <a:tr h="892374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n>
                            <a:solidFill>
                              <a:srgbClr val="0070C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Доходы бюджета</a:t>
                      </a:r>
                      <a:endParaRPr lang="ru-RU" sz="1600" b="1" i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2 132,3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cap="none" spc="0" baseline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 667,2</a:t>
                      </a:r>
                      <a:endParaRPr lang="ru-RU" sz="1600" b="1" cap="none" spc="0" dirty="0" smtClean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</a:t>
                      </a:r>
                      <a:r>
                        <a:rPr lang="ru-RU" sz="1600" b="1" cap="none" spc="0" baseline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 902,6</a:t>
                      </a:r>
                      <a:endParaRPr lang="ru-RU" sz="1600" b="1" cap="none" spc="0" dirty="0" smtClean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4 505,9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4 506,5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801328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n>
                            <a:solidFill>
                              <a:srgbClr val="0070C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Расходы бюджета</a:t>
                      </a:r>
                      <a:endParaRPr lang="ru-RU" sz="1600" b="1" i="1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2 224,4</a:t>
                      </a:r>
                      <a:endParaRPr lang="ru-RU" sz="1600" b="1" cap="none" spc="0" dirty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2 653,4</a:t>
                      </a:r>
                      <a:endParaRPr lang="ru-RU" sz="1600" b="1" cap="none" spc="0" dirty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2 920,8</a:t>
                      </a:r>
                      <a:endParaRPr lang="ru-RU" sz="1600" b="1" cap="none" spc="0" dirty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4 524,8</a:t>
                      </a:r>
                      <a:endParaRPr lang="ru-RU" sz="1600" b="1" cap="none" spc="0" dirty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4 599,0</a:t>
                      </a:r>
                      <a:endParaRPr lang="ru-RU" sz="1600" b="1" cap="none" spc="0" dirty="0">
                        <a:ln w="1905"/>
                        <a:solidFill>
                          <a:srgbClr val="002060"/>
                        </a:solidFill>
                        <a:effectLst>
                          <a:innerShdw blurRad="69850" dist="43180" dir="5400000">
                            <a:srgbClr val="000000">
                              <a:alpha val="65000"/>
                            </a:srgbClr>
                          </a:inn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1161746">
                <a:tc>
                  <a:txBody>
                    <a:bodyPr/>
                    <a:lstStyle/>
                    <a:p>
                      <a:pPr algn="l"/>
                      <a:r>
                        <a:rPr lang="ru-RU" sz="1600" dirty="0" smtClean="0">
                          <a:ln>
                            <a:solidFill>
                              <a:srgbClr val="0070C0"/>
                            </a:solidFill>
                          </a:ln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Профицит (+), д</a:t>
                      </a:r>
                      <a:r>
                        <a:rPr lang="ru-RU" sz="1600" b="0" i="0" dirty="0" smtClean="0">
                          <a:ln>
                            <a:solidFill>
                              <a:srgbClr val="0070C0"/>
                            </a:solidFill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ефицит (-)</a:t>
                      </a:r>
                      <a:endParaRPr lang="ru-RU" sz="1600" b="0" i="0" dirty="0">
                        <a:ln>
                          <a:solidFill>
                            <a:srgbClr val="0070C0"/>
                          </a:solidFill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4908" marR="4490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- 92,1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+13,8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-18,2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-18,9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cap="none" spc="0" dirty="0" smtClean="0">
                          <a:ln w="1905"/>
                          <a:solidFill>
                            <a:srgbClr val="002060"/>
                          </a:solidFill>
                          <a:effectLst>
                            <a:innerShdw blurRad="69850" dist="43180" dir="5400000">
                              <a:srgbClr val="000000">
                                <a:alpha val="65000"/>
                              </a:srgbClr>
                            </a:innerShdw>
                          </a:effectLst>
                          <a:latin typeface="Liberation Serif" panose="02020603050405020304" pitchFamily="18" charset="0"/>
                          <a:cs typeface="Times New Roman" pitchFamily="18" charset="0"/>
                        </a:rPr>
                        <a:t>-92,5</a:t>
                      </a:r>
                    </a:p>
                  </a:txBody>
                  <a:tcPr marL="44908" marR="44908"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20" name="Номер слайда 19"/>
          <p:cNvSpPr>
            <a:spLocks noGrp="1"/>
          </p:cNvSpPr>
          <p:nvPr>
            <p:ph type="sldNum" sz="quarter" idx="12"/>
          </p:nvPr>
        </p:nvSpPr>
        <p:spPr>
          <a:xfrm>
            <a:off x="8548324" y="6525344"/>
            <a:ext cx="588336" cy="228600"/>
          </a:xfrm>
        </p:spPr>
        <p:txBody>
          <a:bodyPr/>
          <a:lstStyle/>
          <a:p>
            <a:pPr>
              <a:defRPr/>
            </a:pPr>
            <a:fld id="{CB4FF0C6-20DE-4857-AF38-74CFDEB7A163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14</a:t>
            </a:fld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25" name="Заголовок 1"/>
          <p:cNvSpPr txBox="1">
            <a:spLocks/>
          </p:cNvSpPr>
          <p:nvPr/>
        </p:nvSpPr>
        <p:spPr>
          <a:xfrm rot="5400000" flipV="1">
            <a:off x="5445224" y="3159232"/>
            <a:ext cx="6858003" cy="53955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ru-RU" sz="20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Общие    характеристики    бюджета</a:t>
            </a:r>
            <a:endParaRPr lang="ru-RU" sz="20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762139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50"/>
            <a:ext cx="8229600" cy="1051520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06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Объем   доходов   бюджета  в  расчете  на одного  жителя  в  динамике</a:t>
            </a:r>
            <a:endParaRPr lang="ru-RU" sz="306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4141497"/>
              </p:ext>
            </p:extLst>
          </p:nvPr>
        </p:nvGraphicFramePr>
        <p:xfrm>
          <a:off x="683568" y="1484784"/>
          <a:ext cx="7355160" cy="45259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15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481228" y="3195228"/>
            <a:ext cx="6858000" cy="467544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бюджета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4737413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931224" cy="660688"/>
          </a:xfrm>
        </p:spPr>
        <p:txBody>
          <a:bodyPr>
            <a:normAutofit fontScale="90000"/>
          </a:bodyPr>
          <a:lstStyle/>
          <a:p>
            <a:r>
              <a:rPr lang="ru-RU" sz="3600" dirty="0" smtClean="0">
                <a:solidFill>
                  <a:schemeClr val="tx2">
                    <a:lumMod val="75000"/>
                  </a:schemeClr>
                </a:solidFill>
              </a:rPr>
              <a:t>Налог на доходы физических лиц</a:t>
            </a:r>
            <a:endParaRPr lang="ru-RU" sz="3600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13730702"/>
              </p:ext>
            </p:extLst>
          </p:nvPr>
        </p:nvGraphicFramePr>
        <p:xfrm>
          <a:off x="323528" y="980728"/>
          <a:ext cx="8064896" cy="55781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16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 rot="5400000" flipV="1">
            <a:off x="5307305" y="3064927"/>
            <a:ext cx="6586161" cy="999989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 бюджета  по  доходам</a:t>
            </a:r>
            <a:endParaRPr lang="ru-RU" sz="40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514504" y="6558921"/>
            <a:ext cx="3321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25599-B71D-41F3-8B25-72192D0EA9B2}" type="slidenum">
              <a:rPr lang="ru-RU" sz="1100">
                <a:solidFill>
                  <a:srgbClr val="B13F9A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411951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0495" y="151319"/>
            <a:ext cx="8100392" cy="1082384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 Налог, взимаемый в связи с применением у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прощенной системы налогообложения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93432734"/>
              </p:ext>
            </p:extLst>
          </p:nvPr>
        </p:nvGraphicFramePr>
        <p:xfrm>
          <a:off x="198157" y="1196752"/>
          <a:ext cx="8331375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17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176207" y="2983262"/>
            <a:ext cx="6669361" cy="1080120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 бюджета 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423300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7488832" cy="108012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 smtClean="0">
                <a:solidFill>
                  <a:schemeClr val="tx1"/>
                </a:solidFill>
              </a:rPr>
              <a:t>Налог, взимаемый в связи с применением патентной системы налогообложения </a:t>
            </a:r>
            <a:endParaRPr lang="ru-RU" sz="280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36051102"/>
              </p:ext>
            </p:extLst>
          </p:nvPr>
        </p:nvGraphicFramePr>
        <p:xfrm>
          <a:off x="179513" y="1340768"/>
          <a:ext cx="8331375" cy="51124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18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 rot="5400000" flipV="1">
            <a:off x="5255728" y="3018157"/>
            <a:ext cx="6510321" cy="1080121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 бюджета 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1859427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8229600" cy="1008112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Доходы от использования имущества</a:t>
            </a:r>
            <a:endParaRPr lang="ru-RU" sz="36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18051657"/>
              </p:ext>
            </p:extLst>
          </p:nvPr>
        </p:nvGraphicFramePr>
        <p:xfrm>
          <a:off x="107504" y="1412776"/>
          <a:ext cx="8403382" cy="48245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19</a:t>
            </a:fld>
            <a:endParaRPr lang="ru-RU" dirty="0"/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 rot="5400000" flipV="1">
            <a:off x="5161757" y="3055272"/>
            <a:ext cx="6525344" cy="1080118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 бюджета   по 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56286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484" y="620688"/>
            <a:ext cx="8043343" cy="576064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Доходы   от   реализации   имущества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00034799"/>
              </p:ext>
            </p:extLst>
          </p:nvPr>
        </p:nvGraphicFramePr>
        <p:xfrm>
          <a:off x="539552" y="1412776"/>
          <a:ext cx="7610435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20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212212" y="3019265"/>
            <a:ext cx="6597353" cy="1080122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 бюджета 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668492" y="6517646"/>
            <a:ext cx="33214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9525599-B71D-41F3-8B25-72192D0EA9B2}" type="slidenum">
              <a:rPr lang="ru-RU" sz="1100">
                <a:solidFill>
                  <a:srgbClr val="B13F9A"/>
                </a:solidFill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029399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0650"/>
            <a:ext cx="8229600" cy="100811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Штрафы, </a:t>
            </a:r>
            <a:r>
              <a:rPr lang="ru-RU" sz="3600" dirty="0" smtClean="0">
                <a:solidFill>
                  <a:schemeClr val="tx2">
                    <a:lumMod val="50000"/>
                  </a:schemeClr>
                </a:solidFill>
              </a:rPr>
              <a:t>санкции</a:t>
            </a:r>
            <a:r>
              <a:rPr lang="ru-RU" sz="3200" dirty="0" smtClean="0">
                <a:solidFill>
                  <a:schemeClr val="tx2">
                    <a:lumMod val="50000"/>
                  </a:schemeClr>
                </a:solidFill>
              </a:rPr>
              <a:t>, возмещение ущерба</a:t>
            </a:r>
            <a:endParaRPr lang="ru-RU" sz="3200" dirty="0">
              <a:solidFill>
                <a:schemeClr val="tx2">
                  <a:lumMod val="50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51067847"/>
              </p:ext>
            </p:extLst>
          </p:nvPr>
        </p:nvGraphicFramePr>
        <p:xfrm>
          <a:off x="107504" y="1484784"/>
          <a:ext cx="8655411" cy="48965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21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212211" y="3019266"/>
            <a:ext cx="6597355" cy="1080123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бюджета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2520637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5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267544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 smtClean="0">
                <a:solidFill>
                  <a:schemeClr val="accent2">
                    <a:lumMod val="50000"/>
                  </a:schemeClr>
                </a:solidFill>
              </a:rPr>
              <a:t>Межбюджетные трансферты в общем объеме доходов </a:t>
            </a:r>
            <a:endParaRPr lang="ru-RU" sz="36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22</a:t>
            </a:fld>
            <a:endParaRPr lang="ru-RU" dirty="0"/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2302250217"/>
              </p:ext>
            </p:extLst>
          </p:nvPr>
        </p:nvGraphicFramePr>
        <p:xfrm>
          <a:off x="179512" y="1628800"/>
          <a:ext cx="4114800" cy="489654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4" name="Объект 3"/>
          <p:cNvGraphicFramePr>
            <a:graphicFrameLocks noGrp="1"/>
          </p:cNvGraphicFramePr>
          <p:nvPr>
            <p:ph sz="quarter" idx="14"/>
            <p:extLst>
              <p:ext uri="{D42A27DB-BD31-4B8C-83A1-F6EECF244321}">
                <p14:modId xmlns:p14="http://schemas.microsoft.com/office/powerpoint/2010/main" val="1048709239"/>
              </p:ext>
            </p:extLst>
          </p:nvPr>
        </p:nvGraphicFramePr>
        <p:xfrm>
          <a:off x="4499992" y="1988840"/>
          <a:ext cx="3816424" cy="41764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2" name="Заголовок 1"/>
          <p:cNvSpPr txBox="1">
            <a:spLocks/>
          </p:cNvSpPr>
          <p:nvPr/>
        </p:nvSpPr>
        <p:spPr>
          <a:xfrm rot="5400000" flipV="1">
            <a:off x="5421010" y="3111433"/>
            <a:ext cx="6741368" cy="518508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    отношения</a:t>
            </a:r>
            <a:endParaRPr lang="ru-RU" sz="28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060372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7931224" cy="122413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tx1"/>
                </a:solidFill>
              </a:rPr>
              <a:t>Динамика поступлений межбюджетных трансфертов, млн.руб.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86001270"/>
              </p:ext>
            </p:extLst>
          </p:nvPr>
        </p:nvGraphicFramePr>
        <p:xfrm>
          <a:off x="107504" y="1844824"/>
          <a:ext cx="8424936" cy="46413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23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312998" y="3003421"/>
            <a:ext cx="6741368" cy="734532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sz="2800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Межбюджетные     отношения</a:t>
            </a:r>
            <a:endParaRPr lang="ru-RU" sz="2800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550413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800" b="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Динамика безвозмездных поступлений в бюджет ГО город Ирбит</a:t>
            </a:r>
            <a:endParaRPr lang="ru-RU" sz="28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4008270"/>
              </p:ext>
            </p:extLst>
          </p:nvPr>
        </p:nvGraphicFramePr>
        <p:xfrm>
          <a:off x="420632" y="1700808"/>
          <a:ext cx="7967792" cy="47444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385006" y="3192058"/>
            <a:ext cx="6669360" cy="662524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бюджета  по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17774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2800" b="0" dirty="0" smtClean="0">
                <a:solidFill>
                  <a:schemeClr val="tx1"/>
                </a:solidFill>
              </a:rPr>
              <a:t>Объем </a:t>
            </a:r>
            <a:r>
              <a:rPr lang="ru-RU" sz="2800" dirty="0" smtClean="0">
                <a:solidFill>
                  <a:schemeClr val="tx1"/>
                </a:solidFill>
              </a:rPr>
              <a:t>безвозмездных</a:t>
            </a:r>
            <a:r>
              <a:rPr lang="ru-RU" sz="2800" b="0" dirty="0" smtClean="0">
                <a:solidFill>
                  <a:schemeClr val="tx1"/>
                </a:solidFill>
              </a:rPr>
              <a:t> поступлений в расчете на одного жителя в динамике</a:t>
            </a:r>
            <a:endParaRPr lang="ru-RU" sz="2800" b="0" dirty="0">
              <a:solidFill>
                <a:schemeClr val="tx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3617818"/>
              </p:ext>
            </p:extLst>
          </p:nvPr>
        </p:nvGraphicFramePr>
        <p:xfrm>
          <a:off x="395536" y="1196752"/>
          <a:ext cx="7971338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25</a:t>
            </a:fld>
            <a:endParaRPr lang="ru-RU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 rot="5400000" flipV="1">
            <a:off x="5270530" y="2960949"/>
            <a:ext cx="6480720" cy="1080121"/>
          </a:xfrm>
          <a:prstGeom prst="rect">
            <a:avLst/>
          </a:prstGeom>
        </p:spPr>
        <p:txBody>
          <a:bodyPr vert="horz" wrap="square" lIns="45720" tIns="0" rIns="45720" bIns="0" anchor="b" anchorCtr="0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lang="en-US" sz="2400" b="1" kern="1200" cap="all" baseline="0" smtClean="0">
                <a:ln w="500">
                  <a:solidFill>
                    <a:schemeClr val="tx2">
                      <a:shade val="20000"/>
                      <a:satMod val="120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ru-RU" i="1" dirty="0" smtClean="0">
                <a:solidFill>
                  <a:schemeClr val="bg2">
                    <a:lumMod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Исполнение  бюджета   по   доходам</a:t>
            </a:r>
            <a:endParaRPr lang="ru-RU" i="1" dirty="0">
              <a:solidFill>
                <a:schemeClr val="bg2">
                  <a:lumMod val="2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251787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73187685"/>
              </p:ext>
            </p:extLst>
          </p:nvPr>
        </p:nvGraphicFramePr>
        <p:xfrm>
          <a:off x="323528" y="260648"/>
          <a:ext cx="8640960" cy="61926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1772168230"/>
              </p:ext>
            </p:extLst>
          </p:nvPr>
        </p:nvGraphicFramePr>
        <p:xfrm>
          <a:off x="611560" y="620688"/>
          <a:ext cx="7920880" cy="54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6266320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539552" y="404664"/>
            <a:ext cx="7704856" cy="77809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Динамика расходов бюджета в </a:t>
            </a:r>
            <a:r>
              <a:rPr lang="ru-RU" sz="3200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расчете на одного </a:t>
            </a:r>
            <a:r>
              <a:rPr lang="ru-RU" sz="3200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жителя</a:t>
            </a:r>
            <a:endParaRPr lang="ru-RU" sz="3200" b="1" i="1" dirty="0">
              <a:solidFill>
                <a:schemeClr val="tx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044033174"/>
              </p:ext>
            </p:extLst>
          </p:nvPr>
        </p:nvGraphicFramePr>
        <p:xfrm>
          <a:off x="323528" y="1412776"/>
          <a:ext cx="8496944" cy="468052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8202267" y="6525344"/>
            <a:ext cx="588336" cy="228600"/>
          </a:xfrm>
        </p:spPr>
        <p:txBody>
          <a:bodyPr/>
          <a:lstStyle/>
          <a:p>
            <a:fld id="{39525599-B71D-41F3-8B25-72192D0EA9B2}" type="slidenum">
              <a:rPr lang="ru-RU" b="1" smtClean="0">
                <a:solidFill>
                  <a:schemeClr val="tx1"/>
                </a:solidFill>
              </a:rPr>
              <a:pPr/>
              <a:t>27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1733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2"/>
          <p:cNvSpPr>
            <a:spLocks noGrp="1"/>
          </p:cNvSpPr>
          <p:nvPr>
            <p:ph type="title"/>
          </p:nvPr>
        </p:nvSpPr>
        <p:spPr>
          <a:xfrm>
            <a:off x="107504" y="404664"/>
            <a:ext cx="8856984" cy="72007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+mn-lt"/>
              </a:rPr>
              <a:t>     </a:t>
            </a:r>
            <a: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Структура расходов </a:t>
            </a:r>
            <a:br>
              <a:rPr lang="ru-RU" sz="31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1800" b="1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                                                                                                                                     (млн. руб.</a:t>
            </a:r>
            <a:r>
              <a:rPr lang="ru-RU" sz="1800" dirty="0" smtClean="0">
                <a:solidFill>
                  <a:schemeClr val="tx2">
                    <a:lumMod val="75000"/>
                  </a:schemeClr>
                </a:solidFill>
                <a:latin typeface="Liberation Serif" panose="02020603050405020304" pitchFamily="18" charset="0"/>
              </a:rPr>
              <a:t>)</a:t>
            </a:r>
            <a:endParaRPr lang="ru-RU" sz="1800" dirty="0">
              <a:solidFill>
                <a:schemeClr val="tx2">
                  <a:lumMod val="75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2" name="Объект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520722636"/>
              </p:ext>
            </p:extLst>
          </p:nvPr>
        </p:nvGraphicFramePr>
        <p:xfrm>
          <a:off x="107504" y="1268760"/>
          <a:ext cx="3456384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8094256" y="6525344"/>
            <a:ext cx="588336" cy="228600"/>
          </a:xfrm>
        </p:spPr>
        <p:txBody>
          <a:bodyPr/>
          <a:lstStyle/>
          <a:p>
            <a:pPr>
              <a:defRPr/>
            </a:pPr>
            <a:fld id="{CB4FF0C6-20DE-4857-AF38-74CFDEB7A163}" type="slidenum">
              <a:rPr lang="ru-RU" b="1" smtClean="0">
                <a:solidFill>
                  <a:schemeClr val="tx1"/>
                </a:solidFill>
              </a:rPr>
              <a:pPr>
                <a:defRPr/>
              </a:pPr>
              <a:t>28</a:t>
            </a:fld>
            <a:endParaRPr lang="ru-RU" b="1" dirty="0">
              <a:solidFill>
                <a:schemeClr val="tx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quarter" idx="13"/>
            <p:extLst>
              <p:ext uri="{D42A27DB-BD31-4B8C-83A1-F6EECF244321}">
                <p14:modId xmlns:p14="http://schemas.microsoft.com/office/powerpoint/2010/main" val="156741918"/>
              </p:ext>
            </p:extLst>
          </p:nvPr>
        </p:nvGraphicFramePr>
        <p:xfrm>
          <a:off x="3635893" y="1342800"/>
          <a:ext cx="5256586" cy="5195837"/>
        </p:xfrm>
        <a:graphic>
          <a:graphicData uri="http://schemas.openxmlformats.org/drawingml/2006/table">
            <a:tbl>
              <a:tblPr firstRow="1" bandRow="1"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  <a:tableStyleId>{5C22544A-7EE6-4342-B048-85BDC9FD1C3A}</a:tableStyleId>
              </a:tblPr>
              <a:tblGrid>
                <a:gridCol w="1881988"/>
                <a:gridCol w="843651"/>
                <a:gridCol w="843649"/>
                <a:gridCol w="843649"/>
                <a:gridCol w="843649"/>
              </a:tblGrid>
              <a:tr h="511256">
                <a:tc>
                  <a:txBody>
                    <a:bodyPr/>
                    <a:lstStyle/>
                    <a:p>
                      <a:endParaRPr lang="ru-RU" sz="1100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2024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2025 </a:t>
                      </a:r>
                    </a:p>
                    <a:p>
                      <a:pPr algn="ctr"/>
                      <a:r>
                        <a:rPr lang="ru-RU" sz="1400" b="1" dirty="0" smtClean="0">
                          <a:solidFill>
                            <a:srgbClr val="002060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</a:txBody>
                  <a:tcPr>
                    <a:noFill/>
                  </a:tcPr>
                </a:tc>
              </a:tr>
              <a:tr h="54133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ВСЕГО РАСХОДОВ</a:t>
                      </a:r>
                      <a:endParaRPr lang="ru-RU" sz="1600" b="1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2888" marR="62888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2 653,4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2 920,8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4 524,8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4 599,0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noFill/>
                  </a:tcPr>
                </a:tc>
              </a:tr>
              <a:tr h="360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Общегосударственные вопросы</a:t>
                      </a:r>
                    </a:p>
                  </a:txBody>
                  <a:tcPr marL="62888" marR="62888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199,9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159,1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184,6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244,2</a:t>
                      </a:r>
                    </a:p>
                  </a:txBody>
                  <a:tcPr>
                    <a:solidFill>
                      <a:srgbClr val="00B050"/>
                    </a:solidFill>
                  </a:tcPr>
                </a:tc>
              </a:tr>
              <a:tr h="16230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Национальная безопасность и правоохранительная деятельность,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средства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массовой </a:t>
                      </a:r>
                      <a:r>
                        <a:rPr lang="ru-RU" sz="12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информации, охрана окружающей среды,</a:t>
                      </a:r>
                      <a:r>
                        <a:rPr lang="ru-RU" sz="1200" b="1" baseline="0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 обслуживание муниципального долга</a:t>
                      </a:r>
                      <a:endParaRPr lang="ru-RU" sz="1200" b="1" dirty="0"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2888" marR="62888" marT="0" marB="0" anchor="ctr"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20,6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30,7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117,9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66,7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FFC000"/>
                    </a:solidFill>
                  </a:tcPr>
                </a:tc>
              </a:tr>
              <a:tr h="330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Национальная экономика</a:t>
                      </a:r>
                    </a:p>
                  </a:txBody>
                  <a:tcPr marL="62888" marR="62888" marT="0" marB="0" anchor="ctr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340,1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280,8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510,7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364,9</a:t>
                      </a:r>
                    </a:p>
                  </a:txBody>
                  <a:tcPr>
                    <a:solidFill>
                      <a:srgbClr val="00B0F0"/>
                    </a:solidFill>
                  </a:tcPr>
                </a:tc>
              </a:tr>
              <a:tr h="360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Жилищно-коммунальное хозяйство</a:t>
                      </a:r>
                    </a:p>
                  </a:txBody>
                  <a:tcPr marL="62888" marR="62888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314,1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403,3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1 172,9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934,4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92D050"/>
                    </a:solidFill>
                  </a:tcPr>
                </a:tc>
              </a:tr>
              <a:tr h="330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Образование</a:t>
                      </a:r>
                    </a:p>
                  </a:txBody>
                  <a:tcPr marL="62888" marR="62888" marT="0" marB="0" anchor="ctr"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1 270,3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 1 470,8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1 917,2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2 178,9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6">
                        <a:lumMod val="60000"/>
                        <a:lumOff val="40000"/>
                      </a:schemeClr>
                    </a:solidFill>
                  </a:tcPr>
                </a:tc>
              </a:tr>
              <a:tr h="360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Культура, кинематография</a:t>
                      </a:r>
                    </a:p>
                  </a:txBody>
                  <a:tcPr marL="62888" marR="62888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307,3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314,8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337,7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474,9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  <a:tr h="33081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Социальная политика</a:t>
                      </a:r>
                    </a:p>
                  </a:txBody>
                  <a:tcPr marL="62888" marR="62888" marT="0" marB="0" anchor="ctr"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132,6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151,8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149,2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CC339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156,6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rgbClr val="CC3399"/>
                    </a:solidFill>
                  </a:tcPr>
                </a:tc>
              </a:tr>
              <a:tr h="36088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Физическая культура и спорт</a:t>
                      </a:r>
                    </a:p>
                  </a:txBody>
                  <a:tcPr marL="62888" marR="62888" marT="0" marB="0"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68,5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109,5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134,6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Liberation Serif" panose="02020603050405020304" pitchFamily="18" charset="0"/>
                        </a:rPr>
                        <a:t>178,4</a:t>
                      </a:r>
                      <a:endParaRPr lang="ru-RU" sz="1400" b="1" dirty="0">
                        <a:latin typeface="Liberation Serif" panose="02020603050405020304" pitchFamily="18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9795579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51520" y="188640"/>
            <a:ext cx="8640960" cy="1224136"/>
          </a:xfrm>
        </p:spPr>
        <p:txBody>
          <a:bodyPr>
            <a:normAutofit/>
          </a:bodyPr>
          <a:lstStyle/>
          <a:p>
            <a:pPr algn="r">
              <a:lnSpc>
                <a:spcPct val="100000"/>
              </a:lnSpc>
            </a:pPr>
            <a:r>
              <a:rPr lang="ru-RU" sz="32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Расходы в области национальной экономики </a:t>
            </a:r>
            <a:br>
              <a:rPr lang="ru-RU" sz="32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</a:br>
            <a:r>
              <a:rPr lang="ru-RU" sz="32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(в  млн.руб.)</a:t>
            </a:r>
            <a:endParaRPr lang="ru-RU" sz="3200" b="1" i="1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10" name="Объект 9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88052353"/>
              </p:ext>
            </p:extLst>
          </p:nvPr>
        </p:nvGraphicFramePr>
        <p:xfrm>
          <a:off x="179512" y="1412776"/>
          <a:ext cx="8712968" cy="47525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3851920" y="6165304"/>
            <a:ext cx="1828800" cy="365125"/>
          </a:xfrm>
        </p:spPr>
        <p:txBody>
          <a:bodyPr/>
          <a:lstStyle/>
          <a:p>
            <a:fld id="{39525599-B71D-41F3-8B25-72192D0EA9B2}" type="slidenum">
              <a:rPr lang="ru-RU" smtClean="0"/>
              <a:pPr/>
              <a:t>29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06640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7776864" cy="43204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ru-RU" sz="24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Расходы   на    ЖКХ</a:t>
            </a:r>
            <a:r>
              <a:rPr lang="ru-RU" sz="24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            </a:t>
            </a:r>
            <a:br>
              <a:rPr lang="ru-RU" sz="24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</a:br>
            <a:r>
              <a:rPr lang="ru-RU" sz="24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  (в  млн.руб.)</a:t>
            </a:r>
            <a:endParaRPr lang="ru-RU" sz="2400" b="1" i="1" dirty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98026290"/>
              </p:ext>
            </p:extLst>
          </p:nvPr>
        </p:nvGraphicFramePr>
        <p:xfrm>
          <a:off x="107504" y="1124744"/>
          <a:ext cx="8928992" cy="547260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30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1144694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188640"/>
            <a:ext cx="8856984" cy="57606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0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 </a:t>
            </a:r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Расходы  на  образование            </a:t>
            </a:r>
            <a:b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</a:br>
            <a:r>
              <a:rPr lang="ru-RU" sz="2200" b="1" i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 (в млн.руб.)</a:t>
            </a:r>
            <a:endParaRPr lang="ru-RU" sz="2200" b="1" i="1" dirty="0">
              <a:solidFill>
                <a:schemeClr val="tx1">
                  <a:lumMod val="95000"/>
                  <a:lumOff val="5000"/>
                </a:schemeClr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304862905"/>
              </p:ext>
            </p:extLst>
          </p:nvPr>
        </p:nvGraphicFramePr>
        <p:xfrm>
          <a:off x="-180528" y="708394"/>
          <a:ext cx="9324528" cy="61206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31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38876375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44624"/>
            <a:ext cx="7776864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i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Расходы на культуру  (в млн.руб.)</a:t>
            </a:r>
            <a:endParaRPr lang="ru-RU" sz="2800" b="1" i="1" dirty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3346854"/>
              </p:ext>
            </p:extLst>
          </p:nvPr>
        </p:nvGraphicFramePr>
        <p:xfrm>
          <a:off x="179512" y="764704"/>
          <a:ext cx="8784976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32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55075403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357188" y="357188"/>
            <a:ext cx="8501062" cy="714375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Реализация Муниципальных программ </a:t>
            </a:r>
            <a:br>
              <a:rPr lang="ru-RU" sz="30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в 202</a:t>
            </a:r>
            <a:r>
              <a:rPr lang="en-US" sz="30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5</a:t>
            </a:r>
            <a:r>
              <a:rPr lang="ru-RU" sz="3000" b="1" dirty="0" smtClean="0">
                <a:solidFill>
                  <a:schemeClr val="tx1"/>
                </a:solidFill>
                <a:latin typeface="Liberation Serif" panose="02020603050405020304" pitchFamily="18" charset="0"/>
                <a:cs typeface="Times New Roman" pitchFamily="18" charset="0"/>
              </a:rPr>
              <a:t> году </a:t>
            </a:r>
          </a:p>
        </p:txBody>
      </p:sp>
      <p:sp>
        <p:nvSpPr>
          <p:cNvPr id="8" name="Номер слайда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0F0D1B-734A-4E9A-82F9-E172C11AFF5D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33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15364" name="Rectangle 5"/>
          <p:cNvSpPr>
            <a:spLocks noChangeArrowheads="1"/>
          </p:cNvSpPr>
          <p:nvPr/>
        </p:nvSpPr>
        <p:spPr bwMode="auto">
          <a:xfrm>
            <a:off x="0" y="19637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80" name="Rectangle 10"/>
          <p:cNvSpPr>
            <a:spLocks noChangeArrowheads="1"/>
          </p:cNvSpPr>
          <p:nvPr/>
        </p:nvSpPr>
        <p:spPr bwMode="auto">
          <a:xfrm>
            <a:off x="179388" y="1412875"/>
            <a:ext cx="87503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DBF5F9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400" b="1" dirty="0">
                <a:solidFill>
                  <a:srgbClr val="DBF5F9">
                    <a:lumMod val="2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400" b="1" dirty="0">
                <a:solidFill>
                  <a:srgbClr val="04617B">
                    <a:lumMod val="75000"/>
                  </a:srgbClr>
                </a:solidFill>
                <a:latin typeface="Times New Roman" pitchFamily="18" charset="0"/>
                <a:cs typeface="Times New Roman" pitchFamily="18" charset="0"/>
              </a:rPr>
              <a:t>     </a:t>
            </a:r>
            <a:endParaRPr lang="ru-RU" sz="2400" dirty="0">
              <a:solidFill>
                <a:srgbClr val="04617B">
                  <a:lumMod val="75000"/>
                </a:srgb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6" name="Прямоугольник 8"/>
          <p:cNvSpPr>
            <a:spLocks noChangeArrowheads="1"/>
          </p:cNvSpPr>
          <p:nvPr/>
        </p:nvSpPr>
        <p:spPr bwMode="auto">
          <a:xfrm>
            <a:off x="2286000" y="2828925"/>
            <a:ext cx="45720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ru-RU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367" name="Прямоугольник 9"/>
          <p:cNvSpPr>
            <a:spLocks noChangeArrowheads="1"/>
          </p:cNvSpPr>
          <p:nvPr/>
        </p:nvSpPr>
        <p:spPr bwMode="auto">
          <a:xfrm>
            <a:off x="285750" y="1071563"/>
            <a:ext cx="8429625" cy="157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1</a:t>
            </a:r>
            <a:r>
              <a:rPr lang="en-US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6</a:t>
            </a:r>
            <a:r>
              <a:rPr lang="ru-RU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 муниципальных программ (3</a:t>
            </a:r>
            <a:r>
              <a:rPr lang="en-US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2</a:t>
            </a:r>
            <a:r>
              <a:rPr lang="ru-RU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 подпрограммы)</a:t>
            </a:r>
            <a:r>
              <a:rPr lang="ru-RU" sz="2400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, финансируемых из средств местного бюджета, в т.ч. </a:t>
            </a:r>
            <a:r>
              <a:rPr lang="ru-RU" sz="2400" b="1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8 программ (17 подпрограмм) </a:t>
            </a:r>
            <a:r>
              <a:rPr lang="ru-RU" sz="2400" dirty="0" smtClean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обеспечены софинансированием из средств областного и федерального бюджетов.</a:t>
            </a:r>
            <a:endParaRPr lang="ru-RU" sz="2200" dirty="0" smtClean="0">
              <a:solidFill>
                <a:prstClr val="black"/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17444" name="Group 3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7264589"/>
              </p:ext>
            </p:extLst>
          </p:nvPr>
        </p:nvGraphicFramePr>
        <p:xfrm>
          <a:off x="357188" y="2857500"/>
          <a:ext cx="8572501" cy="3606890"/>
        </p:xfrm>
        <a:graphic>
          <a:graphicData uri="http://schemas.openxmlformats.org/drawingml/2006/table">
            <a:tbl>
              <a:tblPr/>
              <a:tblGrid>
                <a:gridCol w="4214813"/>
                <a:gridCol w="1500188"/>
                <a:gridCol w="1428750"/>
                <a:gridCol w="1428750"/>
              </a:tblGrid>
              <a:tr h="785744"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Показатели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План 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Факт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Исполнение(</a:t>
                      </a:r>
                      <a:r>
                        <a:rPr kumimoji="0" lang="ru-RU" sz="2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%)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</a:tr>
              <a:tr h="861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Общий объем финансирования программ, млн.руб.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4 170,7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4 104,2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98,4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</a:tr>
              <a:tr h="86193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Средства местного бюджета, 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2 465,4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2 437,9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98,9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</a:tr>
              <a:tr h="1097183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Средства областного и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федерального  бюджетов, </a:t>
                      </a:r>
                    </a:p>
                    <a:p>
                      <a:pPr marL="342900" marR="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млн. руб.</a:t>
                      </a:r>
                    </a:p>
                  </a:txBody>
                  <a:tcPr marL="91439" marR="91439" marT="45716" marB="45716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1 705,3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1 666,3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  <a:tc>
                  <a:txBody>
                    <a:bodyPr/>
                    <a:lstStyle/>
                    <a:p>
                      <a:pPr marL="342900" marR="0" lvl="0" indent="-34290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97,7</a:t>
                      </a:r>
                      <a:endParaRPr kumimoji="0" lang="ru-RU" sz="2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16" marB="45716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5F4E0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914336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3" name="Rectangle 5"/>
          <p:cNvSpPr>
            <a:spLocks noGrp="1"/>
          </p:cNvSpPr>
          <p:nvPr>
            <p:ph type="title"/>
          </p:nvPr>
        </p:nvSpPr>
        <p:spPr>
          <a:xfrm>
            <a:off x="467544" y="116632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6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системы образования в Городском округе «город Ирбит» Свердловской области»</a:t>
            </a:r>
          </a:p>
        </p:txBody>
      </p:sp>
      <p:graphicFrame>
        <p:nvGraphicFramePr>
          <p:cNvPr id="18520" name="Group 8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024652524"/>
              </p:ext>
            </p:extLst>
          </p:nvPr>
        </p:nvGraphicFramePr>
        <p:xfrm>
          <a:off x="467544" y="1628800"/>
          <a:ext cx="8496943" cy="4555605"/>
        </p:xfrm>
        <a:graphic>
          <a:graphicData uri="http://schemas.openxmlformats.org/drawingml/2006/table">
            <a:tbl>
              <a:tblPr/>
              <a:tblGrid>
                <a:gridCol w="5196543"/>
                <a:gridCol w="1099684"/>
                <a:gridCol w="1099684"/>
                <a:gridCol w="1101032"/>
              </a:tblGrid>
              <a:tr h="700757">
                <a:tc>
                  <a:txBody>
                    <a:bodyPr/>
                    <a:lstStyle/>
                    <a:p>
                      <a:pPr marL="85725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</a:t>
                      </a:r>
                      <a:r>
                        <a:rPr kumimoji="0" lang="en-US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47976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«Развитие системы дошкольного образования в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Liberation Serif" panose="02020603050405020304" pitchFamily="18" charset="0"/>
                        </a:rPr>
                        <a:t>Городском округе «город Ирбит» Свердловской области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837 053,8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888 812,6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885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934,8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558626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«Развитие системы общего образования в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Liberation Serif" panose="02020603050405020304" pitchFamily="18" charset="0"/>
                        </a:rPr>
                        <a:t>Городском округе «город Ирбит» Свердловской области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839 343,0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986 919,0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973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676,6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925517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«Развитие системы дополнительного образования,  системы отдыха и оздоровления детей и подростков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Liberation Serif" panose="02020603050405020304" pitchFamily="18" charset="0"/>
                        </a:rPr>
                        <a:t>Городском округе «город Ирбит» Свердловской области»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161 027,9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250 124,9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250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124,9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732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Подпрограмма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«Обеспечение реализации Муниципальной программы «Развитие системы образования в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Liberation Serif" panose="02020603050405020304" pitchFamily="18" charset="0"/>
                        </a:rPr>
                        <a:t>Городском округе «город Ирбит» Свердловской области»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45 941,8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56 759,1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56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759,1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732109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Подпрограмма «Развитие образования в сфере физической культуры и спорта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FFFFFF"/>
                            </a:outerShdw>
                          </a:effectLst>
                          <a:latin typeface="Liberation Serif" panose="02020603050405020304" pitchFamily="18" charset="0"/>
                        </a:rPr>
                        <a:t>в Городском округе «город Ирбит» Свердловской области»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52 214,9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61 091,6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61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091,6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  <a:tr h="290294">
                <a:tc>
                  <a:txBody>
                    <a:bodyPr/>
                    <a:lstStyle/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85725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ИТОГО: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1 935 581,4</a:t>
                      </a: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2 243 707,2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2 227 587,0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0" marR="0" marT="0" marB="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>
                        <a:lumMod val="60000"/>
                        <a:lumOff val="40000"/>
                        <a:alpha val="50195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58544" name="Rectangle 176"/>
          <p:cNvSpPr>
            <a:spLocks noChangeArrowheads="1"/>
          </p:cNvSpPr>
          <p:nvPr/>
        </p:nvSpPr>
        <p:spPr bwMode="auto">
          <a:xfrm>
            <a:off x="7325226" y="1124744"/>
            <a:ext cx="151445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</a:t>
            </a:r>
            <a:r>
              <a:rPr lang="ru-RU" b="1" dirty="0" smtClean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. рублей</a:t>
            </a:r>
            <a:endParaRPr lang="ru-RU" b="1" dirty="0">
              <a:solidFill>
                <a:prstClr val="black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iberation Serif" panose="0202060305040502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537914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00" name="Group 5"/>
          <p:cNvGrpSpPr>
            <a:grpSpLocks/>
          </p:cNvGrpSpPr>
          <p:nvPr/>
        </p:nvGrpSpPr>
        <p:grpSpPr bwMode="auto">
          <a:xfrm>
            <a:off x="2482850" y="2133600"/>
            <a:ext cx="4176713" cy="4103688"/>
            <a:chOff x="1292" y="935"/>
            <a:chExt cx="2858" cy="2813"/>
          </a:xfrm>
        </p:grpSpPr>
        <p:sp>
          <p:nvSpPr>
            <p:cNvPr id="4119" name="Oval 6"/>
            <p:cNvSpPr>
              <a:spLocks noChangeArrowheads="1"/>
            </p:cNvSpPr>
            <p:nvPr/>
          </p:nvSpPr>
          <p:spPr bwMode="auto">
            <a:xfrm>
              <a:off x="2018" y="935"/>
              <a:ext cx="1406" cy="1452"/>
            </a:xfrm>
            <a:prstGeom prst="ellipse">
              <a:avLst/>
            </a:prstGeom>
            <a:solidFill>
              <a:srgbClr val="66FF66">
                <a:alpha val="89803"/>
              </a:srgbClr>
            </a:solidFill>
            <a:ln w="38100">
              <a:solidFill>
                <a:srgbClr val="66FF66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 dirty="0" smtClean="0">
                <a:solidFill>
                  <a:srgbClr val="000000"/>
                </a:solidFill>
              </a:endParaRPr>
            </a:p>
          </p:txBody>
        </p:sp>
        <p:sp>
          <p:nvSpPr>
            <p:cNvPr id="4120" name="Oval 7"/>
            <p:cNvSpPr>
              <a:spLocks noChangeArrowheads="1"/>
            </p:cNvSpPr>
            <p:nvPr/>
          </p:nvSpPr>
          <p:spPr bwMode="auto">
            <a:xfrm>
              <a:off x="2744" y="1570"/>
              <a:ext cx="1406" cy="1452"/>
            </a:xfrm>
            <a:prstGeom prst="ellipse">
              <a:avLst/>
            </a:prstGeom>
            <a:solidFill>
              <a:srgbClr val="CC66FF">
                <a:alpha val="89803"/>
              </a:srgbClr>
            </a:solidFill>
            <a:ln w="38100">
              <a:solidFill>
                <a:srgbClr val="CC66FF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 dirty="0" smtClean="0">
                <a:solidFill>
                  <a:srgbClr val="000000"/>
                </a:solidFill>
              </a:endParaRPr>
            </a:p>
          </p:txBody>
        </p:sp>
        <p:sp>
          <p:nvSpPr>
            <p:cNvPr id="4121" name="Oval 8"/>
            <p:cNvSpPr>
              <a:spLocks noChangeArrowheads="1"/>
            </p:cNvSpPr>
            <p:nvPr/>
          </p:nvSpPr>
          <p:spPr bwMode="auto">
            <a:xfrm>
              <a:off x="2018" y="2296"/>
              <a:ext cx="1406" cy="1452"/>
            </a:xfrm>
            <a:prstGeom prst="ellipse">
              <a:avLst/>
            </a:prstGeom>
            <a:solidFill>
              <a:srgbClr val="3366FF">
                <a:alpha val="89803"/>
              </a:srgbClr>
            </a:solidFill>
            <a:ln w="38100">
              <a:solidFill>
                <a:srgbClr val="3366FF">
                  <a:alpha val="89803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 dirty="0" smtClean="0">
                <a:solidFill>
                  <a:srgbClr val="000000"/>
                </a:solidFill>
              </a:endParaRPr>
            </a:p>
          </p:txBody>
        </p:sp>
        <p:sp>
          <p:nvSpPr>
            <p:cNvPr id="4122" name="Oval 9"/>
            <p:cNvSpPr>
              <a:spLocks noChangeArrowheads="1"/>
            </p:cNvSpPr>
            <p:nvPr/>
          </p:nvSpPr>
          <p:spPr bwMode="auto">
            <a:xfrm>
              <a:off x="1292" y="1570"/>
              <a:ext cx="1406" cy="1452"/>
            </a:xfrm>
            <a:prstGeom prst="ellipse">
              <a:avLst/>
            </a:prstGeom>
            <a:solidFill>
              <a:srgbClr val="FF9900">
                <a:alpha val="89803"/>
              </a:srgbClr>
            </a:solidFill>
            <a:ln w="38100">
              <a:solidFill>
                <a:srgbClr val="FF9900">
                  <a:alpha val="89803"/>
                </a:srgb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ru-RU" altLang="ru-RU" dirty="0" smtClean="0">
                <a:solidFill>
                  <a:srgbClr val="000000"/>
                </a:solidFill>
              </a:endParaRPr>
            </a:p>
          </p:txBody>
        </p:sp>
      </p:grpSp>
      <p:sp>
        <p:nvSpPr>
          <p:cNvPr id="83972" name="Text Box 4"/>
          <p:cNvSpPr txBox="1">
            <a:spLocks noChangeArrowheads="1"/>
          </p:cNvSpPr>
          <p:nvPr/>
        </p:nvSpPr>
        <p:spPr bwMode="auto">
          <a:xfrm>
            <a:off x="467544" y="332656"/>
            <a:ext cx="7488237" cy="9971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fontAlgn="base">
              <a:spcBef>
                <a:spcPct val="1000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iberation Serif" pitchFamily="18" charset="0"/>
                <a:cs typeface="Arial" charset="0"/>
              </a:rPr>
              <a:t>СИСТЕМА ОБРАЗОВАНИЯ </a:t>
            </a:r>
          </a:p>
          <a:p>
            <a:pPr algn="ctr" fontAlgn="base">
              <a:spcBef>
                <a:spcPct val="10000"/>
              </a:spcBef>
              <a:spcAft>
                <a:spcPct val="0"/>
              </a:spcAft>
              <a:defRPr/>
            </a:pP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iberation Serif" pitchFamily="18" charset="0"/>
                <a:cs typeface="Arial" charset="0"/>
              </a:rPr>
              <a:t>     </a:t>
            </a:r>
            <a:r>
              <a:rPr lang="ru-RU" sz="28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iberation Serif" pitchFamily="18" charset="0"/>
                <a:cs typeface="Arial" charset="0"/>
              </a:rPr>
              <a:t>ГО </a:t>
            </a:r>
            <a:r>
              <a:rPr lang="ru-RU" sz="2800" b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Liberation Serif" pitchFamily="18" charset="0"/>
                <a:cs typeface="Arial" charset="0"/>
              </a:rPr>
              <a:t>город ИРБИТ</a:t>
            </a:r>
          </a:p>
        </p:txBody>
      </p:sp>
      <p:sp>
        <p:nvSpPr>
          <p:cNvPr id="4101" name="WordArt 10"/>
          <p:cNvSpPr>
            <a:spLocks noChangeArrowheads="1" noChangeShapeType="1" noTextEdit="1"/>
          </p:cNvSpPr>
          <p:nvPr/>
        </p:nvSpPr>
        <p:spPr bwMode="auto">
          <a:xfrm>
            <a:off x="4356100" y="2636912"/>
            <a:ext cx="442913" cy="465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 smtClean="0">
                <a:solidFill>
                  <a:srgbClr val="FFFFFF"/>
                </a:solidFill>
                <a:latin typeface="Liberation Serif" pitchFamily="18" charset="0"/>
              </a:rPr>
              <a:t>8</a:t>
            </a:r>
          </a:p>
        </p:txBody>
      </p:sp>
      <p:sp>
        <p:nvSpPr>
          <p:cNvPr id="4102" name="Text Box 11"/>
          <p:cNvSpPr txBox="1">
            <a:spLocks noChangeArrowheads="1"/>
          </p:cNvSpPr>
          <p:nvPr/>
        </p:nvSpPr>
        <p:spPr bwMode="auto">
          <a:xfrm>
            <a:off x="2627784" y="1340768"/>
            <a:ext cx="3527425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ОБЩЕОБРАЗОВАТЕЛЬНЫЕ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ОРГАНИЗАЦИИ</a:t>
            </a:r>
          </a:p>
        </p:txBody>
      </p:sp>
      <p:sp>
        <p:nvSpPr>
          <p:cNvPr id="4103" name="Text Box 12"/>
          <p:cNvSpPr txBox="1">
            <a:spLocks noChangeArrowheads="1"/>
          </p:cNvSpPr>
          <p:nvPr/>
        </p:nvSpPr>
        <p:spPr bwMode="auto">
          <a:xfrm>
            <a:off x="6012160" y="3501008"/>
            <a:ext cx="3527425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ДОШКОЛЬНЫЕ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ОБРАЗОВАТЕЛЬНЫЕ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ОРГАНИЗАЦИИ</a:t>
            </a:r>
          </a:p>
        </p:txBody>
      </p:sp>
      <p:sp>
        <p:nvSpPr>
          <p:cNvPr id="4104" name="Text Box 13"/>
          <p:cNvSpPr txBox="1">
            <a:spLocks noChangeArrowheads="1"/>
          </p:cNvSpPr>
          <p:nvPr/>
        </p:nvSpPr>
        <p:spPr bwMode="auto">
          <a:xfrm>
            <a:off x="-468313" y="3860800"/>
            <a:ext cx="3527426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ОРГАНИЗАЦИИ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ДОПОЛНИТЕЛЬНОГО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ОБРАЗОВАНИЯ</a:t>
            </a:r>
          </a:p>
        </p:txBody>
      </p:sp>
      <p:sp>
        <p:nvSpPr>
          <p:cNvPr id="4105" name="Text Box 14"/>
          <p:cNvSpPr txBox="1">
            <a:spLocks noChangeArrowheads="1"/>
          </p:cNvSpPr>
          <p:nvPr/>
        </p:nvSpPr>
        <p:spPr bwMode="auto">
          <a:xfrm>
            <a:off x="2808288" y="6237288"/>
            <a:ext cx="352742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fontAlgn="base">
              <a:spcBef>
                <a:spcPct val="50000"/>
              </a:spcBef>
              <a:spcAft>
                <a:spcPct val="0"/>
              </a:spcAft>
            </a:pPr>
            <a:r>
              <a:rPr lang="ru-RU" altLang="ru-RU" sz="1600" b="1" i="1" dirty="0" smtClean="0">
                <a:solidFill>
                  <a:srgbClr val="FF6600"/>
                </a:solidFill>
                <a:latin typeface="Liberation Serif" pitchFamily="18" charset="0"/>
                <a:cs typeface="Arial" pitchFamily="34" charset="0"/>
              </a:rPr>
              <a:t>УЧРЕЖДЕНИЕ СОПРОВОЖДЕНИЯ</a:t>
            </a:r>
            <a:endParaRPr lang="ru-RU" altLang="ru-RU" sz="1600" b="1" i="1" dirty="0">
              <a:solidFill>
                <a:srgbClr val="FF6600"/>
              </a:solidFill>
              <a:latin typeface="Liberation Serif" pitchFamily="18" charset="0"/>
              <a:cs typeface="Arial" pitchFamily="34" charset="0"/>
            </a:endParaRPr>
          </a:p>
        </p:txBody>
      </p:sp>
      <p:sp>
        <p:nvSpPr>
          <p:cNvPr id="4106" name="WordArt 15"/>
          <p:cNvSpPr>
            <a:spLocks noChangeArrowheads="1" noChangeShapeType="1" noTextEdit="1"/>
          </p:cNvSpPr>
          <p:nvPr/>
        </p:nvSpPr>
        <p:spPr bwMode="auto">
          <a:xfrm>
            <a:off x="5579913" y="3789040"/>
            <a:ext cx="576263" cy="465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 smtClean="0">
                <a:solidFill>
                  <a:srgbClr val="FFFFFF"/>
                </a:solidFill>
                <a:latin typeface="Liberation Serif" pitchFamily="18" charset="0"/>
              </a:rPr>
              <a:t>2</a:t>
            </a:r>
            <a:r>
              <a:rPr lang="ru-RU" sz="3600" b="1" i="1" kern="10" dirty="0">
                <a:solidFill>
                  <a:srgbClr val="FFFFFF"/>
                </a:solidFill>
                <a:latin typeface="Liberation Serif" pitchFamily="18" charset="0"/>
              </a:rPr>
              <a:t>0</a:t>
            </a:r>
            <a:endParaRPr lang="ru-RU" sz="3600" b="1" i="1" kern="10" dirty="0" smtClean="0">
              <a:solidFill>
                <a:srgbClr val="FFFFFF"/>
              </a:solidFill>
              <a:latin typeface="Liberation Serif" pitchFamily="18" charset="0"/>
            </a:endParaRPr>
          </a:p>
        </p:txBody>
      </p:sp>
      <p:sp>
        <p:nvSpPr>
          <p:cNvPr id="4107" name="WordArt 16"/>
          <p:cNvSpPr>
            <a:spLocks noChangeArrowheads="1" noChangeShapeType="1" noTextEdit="1"/>
          </p:cNvSpPr>
          <p:nvPr/>
        </p:nvSpPr>
        <p:spPr bwMode="auto">
          <a:xfrm>
            <a:off x="3131840" y="3861048"/>
            <a:ext cx="288925" cy="465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 smtClean="0">
                <a:solidFill>
                  <a:srgbClr val="FFFFFF"/>
                </a:solidFill>
                <a:latin typeface="Liberation Serif" pitchFamily="18" charset="0"/>
              </a:rPr>
              <a:t>3</a:t>
            </a:r>
          </a:p>
        </p:txBody>
      </p:sp>
      <p:sp>
        <p:nvSpPr>
          <p:cNvPr id="4108" name="WordArt 17"/>
          <p:cNvSpPr>
            <a:spLocks noChangeArrowheads="1" noChangeShapeType="1" noTextEdit="1"/>
          </p:cNvSpPr>
          <p:nvPr/>
        </p:nvSpPr>
        <p:spPr bwMode="auto">
          <a:xfrm>
            <a:off x="4427091" y="5157788"/>
            <a:ext cx="288925" cy="465137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sz="3600" b="1" i="1" kern="10" dirty="0" smtClean="0">
                <a:solidFill>
                  <a:srgbClr val="FFFFFF"/>
                </a:solidFill>
                <a:latin typeface="Liberation Serif" pitchFamily="18" charset="0"/>
              </a:rPr>
              <a:t>1</a:t>
            </a:r>
          </a:p>
        </p:txBody>
      </p:sp>
      <p:pic>
        <p:nvPicPr>
          <p:cNvPr id="27" name="Picture 4" descr="irbit_city_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2622" y="313070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50018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" name="Рисунок 28" descr="D:\desktop\5aef6ad4-95de-4508-974e-cdadb10a0470.jpg"/>
          <p:cNvPicPr/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7" t="22195" r="5882" b="3284"/>
          <a:stretch/>
        </p:blipFill>
        <p:spPr bwMode="auto">
          <a:xfrm>
            <a:off x="5580112" y="1707060"/>
            <a:ext cx="2252177" cy="11458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Рисунок 27" descr="D:\desktop\photo_5364061343071722838_y.jpg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76" t="16326" r="7402"/>
          <a:stretch/>
        </p:blipFill>
        <p:spPr bwMode="auto">
          <a:xfrm>
            <a:off x="6804248" y="2466231"/>
            <a:ext cx="2160240" cy="11067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6" name="Picture 2" descr="\\Server\обмен\!-Сохранено\Для Старковой Т.И\!!!!!!СЭД 2024\Слайды 2024\Фото\Xmy8HEGmHzk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26" t="29367" r="17844"/>
          <a:stretch/>
        </p:blipFill>
        <p:spPr bwMode="auto">
          <a:xfrm>
            <a:off x="7120141" y="4365104"/>
            <a:ext cx="1772339" cy="14732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3" descr="\\Server\обмен\!-Сохранено\Для Старковой Т.И\!!!!!!СЭД 2024\Слайды 2024\Фото\vAWhJq9UMOE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73" t="29048" b="12650"/>
          <a:stretch/>
        </p:blipFill>
        <p:spPr bwMode="auto">
          <a:xfrm>
            <a:off x="5616450" y="5445224"/>
            <a:ext cx="2771974" cy="12890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\\Server\обмен\!-Сохранено\Для Старковой Т.И\!!!!!!СЭД 2024\Слайды 2024\Фото\6OtPU6Yn8ls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005" t="9377" r="12642" b="16592"/>
          <a:stretch/>
        </p:blipFill>
        <p:spPr bwMode="auto">
          <a:xfrm>
            <a:off x="1207841" y="5349913"/>
            <a:ext cx="2236824" cy="139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\\Server\обмен\!-Сохранено\Для Старковой Т.И\!!!!!!СЭД 2024\Слайды 2024\Фото\nZ31cjRbQ4k4iSLNx54VByqhngo4R_tCqB8kwoNmDwAucsnmCOtKlf9QC60K0qgyiUZT-qZ7rTcoQvKdiDMJ7B88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597" r="11153" b="14555"/>
          <a:stretch/>
        </p:blipFill>
        <p:spPr bwMode="auto">
          <a:xfrm>
            <a:off x="228509" y="4637775"/>
            <a:ext cx="1353049" cy="21035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1" name="Picture 2" descr="https://sun9-61.userapi.com/impg/igK-M5fsGqslbaFV728rBrAtpuzLBzN0uSnvZw/iUXcYYy57-A.jpg?size=1280x960&amp;quality=95&amp;sign=446c2f368aafac329abb115395c49bea&amp;type=album"/>
          <p:cNvPicPr>
            <a:picLocks noChangeAspect="1" noChangeArrowheads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67"/>
          <a:stretch/>
        </p:blipFill>
        <p:spPr bwMode="auto">
          <a:xfrm>
            <a:off x="107504" y="2616792"/>
            <a:ext cx="1993196" cy="1244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" name="Picture 4" descr="https://sun3-5.userapi.com/impg/5Wp2bzO4enImcbFsGb37CiS7S3Os92nbUnggKQ/gqkfIbS0vh8.jpg?size=1280x960&amp;quality=95&amp;sign=7b53ef118d9aeb9ddd24bef48a9f0c6c&amp;type=album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74" r="218"/>
          <a:stretch/>
        </p:blipFill>
        <p:spPr bwMode="auto">
          <a:xfrm>
            <a:off x="1306760" y="1687245"/>
            <a:ext cx="2129924" cy="13323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583506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3" name="Rectangle 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23850" y="3068638"/>
            <a:ext cx="84248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ru-RU" sz="9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15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8195" name="Picture 4" descr="irbit_city_c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47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48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150018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>
            <a:extLst>
              <a:ext uri="{FF2B5EF4-FFF2-40B4-BE49-F238E27FC236}"/>
            </a:extLst>
          </p:cNvPr>
          <p:cNvSpPr/>
          <p:nvPr/>
        </p:nvSpPr>
        <p:spPr>
          <a:xfrm>
            <a:off x="1259632" y="150018"/>
            <a:ext cx="604837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kern="0" dirty="0">
                <a:solidFill>
                  <a:srgbClr val="0000FF"/>
                </a:solidFill>
                <a:latin typeface="Liberation Serif" pitchFamily="18" charset="0"/>
                <a:ea typeface="+mj-ea"/>
                <a:cs typeface="Times New Roman" pitchFamily="18" charset="0"/>
              </a:rPr>
              <a:t>Система образования </a:t>
            </a:r>
            <a:r>
              <a:rPr lang="ru-RU" sz="2400" b="1" kern="0" dirty="0" smtClean="0">
                <a:solidFill>
                  <a:srgbClr val="0000FF"/>
                </a:solidFill>
                <a:latin typeface="Liberation Serif" pitchFamily="18" charset="0"/>
                <a:ea typeface="+mj-ea"/>
                <a:cs typeface="Times New Roman" pitchFamily="18" charset="0"/>
              </a:rPr>
              <a:t>Городского округа «город Ирбит» Свердловской области </a:t>
            </a:r>
            <a:endParaRPr lang="ru-RU" sz="2000" dirty="0">
              <a:solidFill>
                <a:srgbClr val="0000FF"/>
              </a:solidFill>
              <a:latin typeface="Liberation Serif" pitchFamily="18" charset="0"/>
              <a:cs typeface="Times New Roman" pitchFamily="18" charset="0"/>
            </a:endParaRPr>
          </a:p>
        </p:txBody>
      </p:sp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1547664" y="1136351"/>
            <a:ext cx="531018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hangingPunct="1"/>
            <a:r>
              <a:rPr lang="ru-RU" altLang="ru-RU" sz="20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Показатели развития системы образования </a:t>
            </a:r>
          </a:p>
        </p:txBody>
      </p:sp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1418262"/>
              </p:ext>
            </p:extLst>
          </p:nvPr>
        </p:nvGraphicFramePr>
        <p:xfrm>
          <a:off x="203200" y="1628775"/>
          <a:ext cx="8785225" cy="5105659"/>
        </p:xfrm>
        <a:graphic>
          <a:graphicData uri="http://schemas.openxmlformats.org/drawingml/2006/table">
            <a:tbl>
              <a:tblPr/>
              <a:tblGrid>
                <a:gridCol w="7392988"/>
                <a:gridCol w="1392237"/>
              </a:tblGrid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Показатель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 31.12.2025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143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Количество организаций, подведомственных Управлению образованием 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Городского округа «город Ирбит» Свердловской области, из них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Calibri" pitchFamily="34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32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детские сады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20 (19)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школы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8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организации дополнительного образования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учреждение сопровождения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Количество обучающихся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детских садах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1901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школах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4 884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организациях дополнительного образования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1 974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Общее количество работников в организациях, из них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1 532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детских садах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872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школах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543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организациях дополнительного образования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78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учреждении сопровождения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39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Количество педагогических работников в, из них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756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детских садах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340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школах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365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55792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6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2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 sz="2100"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4pPr>
                      <a:lvl5pPr marL="2057400" indent="-228600">
                        <a:spcBef>
                          <a:spcPct val="25000"/>
                        </a:spcBef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50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Font typeface="Wingdings" pitchFamily="2" charset="2"/>
                        <a:defRPr>
                          <a:solidFill>
                            <a:schemeClr val="tx1"/>
                          </a:solidFill>
                          <a:latin typeface="Verdana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организациях дополнительного образования</a:t>
                      </a:r>
                      <a:endParaRPr kumimoji="0" lang="ru-RU" altLang="ru-RU" sz="1400" b="1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Calibri" pitchFamily="34" charset="0"/>
                        <a:cs typeface="Times New Roman" pitchFamily="18" charset="0"/>
                      </a:endParaRPr>
                    </a:p>
                  </a:txBody>
                  <a:tcPr marL="52826" marR="52826" marT="10441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51</a:t>
                      </a:r>
                      <a:endParaRPr lang="ru-RU" sz="1400" b="1" dirty="0">
                        <a:effectLst/>
                        <a:latin typeface="Times New Roman"/>
                        <a:ea typeface="Calibri"/>
                      </a:endParaRPr>
                    </a:p>
                  </a:txBody>
                  <a:tcPr marL="54610" marR="54610" marT="1079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23715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Номер слайда 3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32E1102F-D260-4386-A788-E35154DB7629}" type="slidenum">
              <a:rPr lang="ru-RU" altLang="ru-RU"/>
              <a:pPr/>
              <a:t>37</a:t>
            </a:fld>
            <a:endParaRPr lang="ru-RU" altLang="ru-RU"/>
          </a:p>
        </p:txBody>
      </p:sp>
      <p:sp>
        <p:nvSpPr>
          <p:cNvPr id="8" name="Прямоугольник 7">
            <a:extLst>
              <a:ext uri="{FF2B5EF4-FFF2-40B4-BE49-F238E27FC236}"/>
            </a:extLst>
          </p:cNvPr>
          <p:cNvSpPr/>
          <p:nvPr/>
        </p:nvSpPr>
        <p:spPr>
          <a:xfrm>
            <a:off x="1475656" y="396875"/>
            <a:ext cx="6048375" cy="83026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400" b="1" kern="0" dirty="0">
                <a:solidFill>
                  <a:srgbClr val="0000FF"/>
                </a:solidFill>
                <a:latin typeface="Liberation Serif" pitchFamily="18" charset="0"/>
                <a:ea typeface="+mj-ea"/>
                <a:cs typeface="Times New Roman" pitchFamily="18" charset="0"/>
              </a:rPr>
              <a:t>Изменение контингента обучающихся </a:t>
            </a:r>
          </a:p>
          <a:p>
            <a:pPr algn="ctr" eaLnBrk="1" hangingPunct="1">
              <a:defRPr/>
            </a:pPr>
            <a:r>
              <a:rPr lang="ru-RU" sz="2400" b="1" kern="0" dirty="0">
                <a:solidFill>
                  <a:srgbClr val="0000FF"/>
                </a:solidFill>
                <a:latin typeface="Liberation Serif" pitchFamily="18" charset="0"/>
                <a:ea typeface="+mj-ea"/>
                <a:cs typeface="Times New Roman" pitchFamily="18" charset="0"/>
              </a:rPr>
              <a:t>за три года</a:t>
            </a:r>
            <a:endParaRPr lang="ru-RU" sz="2000" dirty="0">
              <a:solidFill>
                <a:srgbClr val="0000FF"/>
              </a:solidFill>
              <a:latin typeface="Liberation Serif" pitchFamily="18" charset="0"/>
              <a:cs typeface="Times New Roman" pitchFamily="18" charset="0"/>
            </a:endParaRPr>
          </a:p>
        </p:txBody>
      </p:sp>
      <p:pic>
        <p:nvPicPr>
          <p:cNvPr id="9" name="Picture 4" descr="irbit_city_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03199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 descr="F:\Desktop\Упр._образ._лого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190726"/>
            <a:ext cx="1782092" cy="12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11" name="Диаграмма 10"/>
          <p:cNvGraphicFramePr/>
          <p:nvPr>
            <p:extLst>
              <p:ext uri="{D42A27DB-BD31-4B8C-83A1-F6EECF244321}">
                <p14:modId xmlns:p14="http://schemas.microsoft.com/office/powerpoint/2010/main" val="2674743537"/>
              </p:ext>
            </p:extLst>
          </p:nvPr>
        </p:nvGraphicFramePr>
        <p:xfrm>
          <a:off x="467544" y="1397000"/>
          <a:ext cx="8228666" cy="48403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197844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3" name="Rectangle 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187424" y="2904458"/>
            <a:ext cx="84248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ru-RU" sz="9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15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9219" name="Picture 4" descr="irbit_city_c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47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0" name="Rectangle 7"/>
          <p:cNvSpPr txBox="1">
            <a:spLocks noChangeArrowheads="1"/>
          </p:cNvSpPr>
          <p:nvPr/>
        </p:nvSpPr>
        <p:spPr bwMode="auto">
          <a:xfrm>
            <a:off x="1258888" y="115888"/>
            <a:ext cx="597693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Развитие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материально-технической базы образовательных организаций</a:t>
            </a:r>
          </a:p>
        </p:txBody>
      </p:sp>
      <p:sp>
        <p:nvSpPr>
          <p:cNvPr id="9221" name="TextBox 1"/>
          <p:cNvSpPr txBox="1">
            <a:spLocks noChangeArrowheads="1"/>
          </p:cNvSpPr>
          <p:nvPr/>
        </p:nvSpPr>
        <p:spPr bwMode="auto">
          <a:xfrm>
            <a:off x="251520" y="1789386"/>
            <a:ext cx="1873250" cy="271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Бюджет системы образования (руб.)</a:t>
            </a:r>
          </a:p>
        </p:txBody>
      </p:sp>
      <p:sp>
        <p:nvSpPr>
          <p:cNvPr id="9222" name="TextBox 8"/>
          <p:cNvSpPr txBox="1">
            <a:spLocks noChangeArrowheads="1"/>
          </p:cNvSpPr>
          <p:nvPr/>
        </p:nvSpPr>
        <p:spPr bwMode="auto">
          <a:xfrm>
            <a:off x="138734" y="4221087"/>
            <a:ext cx="618562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Участие образовательных организаций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8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в реализации целевой программы</a:t>
            </a:r>
          </a:p>
        </p:txBody>
      </p:sp>
      <p:pic>
        <p:nvPicPr>
          <p:cNvPr id="9259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98450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8" name="Таблица 1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18099186"/>
              </p:ext>
            </p:extLst>
          </p:nvPr>
        </p:nvGraphicFramePr>
        <p:xfrm>
          <a:off x="179512" y="4869160"/>
          <a:ext cx="6096000" cy="1774731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195293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Наименование МП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Уровень бюджета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2023 год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33456">
                <a:tc rowSpan="3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Муниципальная программа «Развитие системы образования в Городском округе «город Ирбит» Свердловской области»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Федеральный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45 427,41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66 080,41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65 536,30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9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Областной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767 704,62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990 012,70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1 122 155,00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89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11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1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Местный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640 740,00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731 447,72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910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737,29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95293">
                <a:tc gridSpan="2"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ВСЕГО по годам</a:t>
                      </a:r>
                    </a:p>
                  </a:txBody>
                  <a:tcPr marL="7684" marR="7684" marT="7686" marB="0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1 453 872,03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1 787 540,84</a:t>
                      </a: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2 098 </a:t>
                      </a:r>
                      <a:r>
                        <a:rPr lang="ru-RU" sz="11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Liberation Serif" panose="02020603050405020304" pitchFamily="18" charset="0"/>
                          <a:cs typeface="Liberation Serif" panose="02020603050405020304" pitchFamily="18" charset="0"/>
                        </a:rPr>
                        <a:t>428,59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ea typeface="Liberation Serif" panose="02020603050405020304" pitchFamily="18" charset="0"/>
                        <a:cs typeface="Liberation Serif" panose="02020603050405020304" pitchFamily="18" charset="0"/>
                      </a:endParaRPr>
                    </a:p>
                  </a:txBody>
                  <a:tcPr marL="9525" marR="9525" marT="9525" marB="0" anchor="b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16" name="Picture 2" descr="\\server\Обмен\!-Сохранено\Русинова Е.К\!!!!!!! Точка роста для конференции 2024 год\фото шк. 9\ТР МАОУ Школа №9\кабинет биологии\фото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9910" y="2222863"/>
            <a:ext cx="2664298" cy="1998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4" descr="https://af.attachmail.ru/cgi-bin/readmsg?id=17246530911668654743;0;1&amp;mode=attachment&amp;email=info@uoirbit.ru&amp;ct=image%2fjpeg&amp;cn=IMG20240820152902.jpg&amp;cte=binary&amp;rid=6410993658045900105424918510011728821973082938803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509"/>
          <a:stretch/>
        </p:blipFill>
        <p:spPr bwMode="auto">
          <a:xfrm>
            <a:off x="6516216" y="5013176"/>
            <a:ext cx="2404379" cy="1559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8" descr="\\Server\ОБМЕН\!-Сохранено\Полянская Н. С\НУГ\Фото ремонты 2024\фото для Н.С. Полянской от ДОУ 22\группа № 5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3" r="32053" b="1685"/>
          <a:stretch/>
        </p:blipFill>
        <p:spPr bwMode="auto">
          <a:xfrm>
            <a:off x="6516216" y="2056616"/>
            <a:ext cx="2376264" cy="1372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4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96" t="19020" r="24815" b="31479"/>
          <a:stretch/>
        </p:blipFill>
        <p:spPr bwMode="auto">
          <a:xfrm>
            <a:off x="6516216" y="3574049"/>
            <a:ext cx="2376264" cy="1295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5899274"/>
              </p:ext>
            </p:extLst>
          </p:nvPr>
        </p:nvGraphicFramePr>
        <p:xfrm>
          <a:off x="-75381" y="2056617"/>
          <a:ext cx="4071317" cy="19484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232873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25581848"/>
              </p:ext>
            </p:extLst>
          </p:nvPr>
        </p:nvGraphicFramePr>
        <p:xfrm>
          <a:off x="250825" y="1989138"/>
          <a:ext cx="8583613" cy="4023360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4611282">
                  <a:extLst>
                    <a:ext uri="{9D8B030D-6E8A-4147-A177-3AD203B41FA5}"/>
                  </a:extLst>
                </a:gridCol>
                <a:gridCol w="2014149">
                  <a:extLst>
                    <a:ext uri="{9D8B030D-6E8A-4147-A177-3AD203B41FA5}"/>
                  </a:extLst>
                </a:gridCol>
                <a:gridCol w="1958182">
                  <a:extLst>
                    <a:ext uri="{9D8B030D-6E8A-4147-A177-3AD203B41FA5}"/>
                  </a:extLst>
                </a:gridCol>
              </a:tblGrid>
              <a:tr h="73140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Общеобразовательное учреждение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Количество экземпляров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Сумма, руб.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</a:t>
                      </a: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«Школа № 1»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2207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83185"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1 518 195,14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</a:t>
                      </a: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«Школа № 3»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780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83185"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642 144,80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</a:t>
                      </a: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«Школа № 5»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655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579 278,92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«Школа </a:t>
                      </a: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8»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1557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1 271 757, 63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«Школа № 9»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2304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1 636 016,16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«Школа № 10»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2951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2 065 232,95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«Школа № 13»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1570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83185"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1 217 018,70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МАОУ </a:t>
                      </a:r>
                      <a:r>
                        <a:rPr kumimoji="0" lang="ru-RU" sz="2400" b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«Школа № 18»</a:t>
                      </a:r>
                      <a:endParaRPr kumimoji="0" 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1839</a:t>
                      </a:r>
                      <a:endParaRPr lang="ru-RU" sz="400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-83185"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b="0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1 441 804,54 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  <a:tr h="365702">
                <a:tc>
                  <a:txBody>
                    <a:bodyPr/>
                    <a:lstStyle/>
                    <a:p>
                      <a:pPr marL="0" marR="0" lvl="0" indent="0" algn="just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2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b="1" dirty="0" smtClean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13 863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1371600" algn="l"/>
                        </a:tabLst>
                      </a:pPr>
                      <a:r>
                        <a:rPr lang="ru-RU" sz="2400" b="1" dirty="0">
                          <a:effectLst/>
                          <a:latin typeface="Liberation Serif"/>
                          <a:ea typeface="Calibri"/>
                          <a:cs typeface="Times New Roman"/>
                        </a:rPr>
                        <a:t>10 371 448,84</a:t>
                      </a:r>
                      <a:endParaRPr lang="ru-RU" sz="4000" dirty="0">
                        <a:effectLst/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/>
                </a:extLst>
              </a:tr>
            </a:tbl>
          </a:graphicData>
        </a:graphic>
      </p:graphicFrame>
      <p:pic>
        <p:nvPicPr>
          <p:cNvPr id="5" name="Picture 4" descr="irbit_city_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2369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 descr="F:\Desktop\Упр._образ._лого_final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280" y="264762"/>
            <a:ext cx="1782092" cy="12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068710" y="145157"/>
            <a:ext cx="6743650" cy="1411635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lnSpc>
                <a:spcPts val="5800"/>
              </a:lnSpc>
              <a:spcBef>
                <a:spcPct val="0"/>
              </a:spcBef>
              <a:buNone/>
              <a:defRPr sz="5400" kern="120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ru-RU" altLang="ru-RU" sz="3200" b="1" dirty="0" smtClean="0">
                <a:solidFill>
                  <a:srgbClr val="0000FF"/>
                </a:solidFill>
                <a:latin typeface="Liberation Serif" pitchFamily="18" charset="0"/>
              </a:rPr>
              <a:t>Приобретение учебников </a:t>
            </a:r>
            <a:br>
              <a:rPr lang="ru-RU" altLang="ru-RU" sz="3200" b="1" dirty="0" smtClean="0">
                <a:solidFill>
                  <a:srgbClr val="0000FF"/>
                </a:solidFill>
                <a:latin typeface="Liberation Serif" pitchFamily="18" charset="0"/>
              </a:rPr>
            </a:br>
            <a:r>
              <a:rPr lang="ru-RU" altLang="ru-RU" sz="3200" b="1" dirty="0" smtClean="0">
                <a:solidFill>
                  <a:srgbClr val="0000FF"/>
                </a:solidFill>
                <a:latin typeface="Liberation Serif" pitchFamily="18" charset="0"/>
              </a:rPr>
              <a:t>в 2025 году</a:t>
            </a:r>
            <a:endParaRPr lang="ru-RU" altLang="ru-RU" sz="3200" dirty="0" smtClean="0">
              <a:solidFill>
                <a:srgbClr val="0000FF"/>
              </a:solidFill>
              <a:latin typeface="Liberation Serif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1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irbit_city_c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47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3" name="Rectangle 7"/>
          <p:cNvSpPr txBox="1">
            <a:spLocks noChangeArrowheads="1"/>
          </p:cNvSpPr>
          <p:nvPr/>
        </p:nvSpPr>
        <p:spPr bwMode="auto">
          <a:xfrm>
            <a:off x="611584" y="188640"/>
            <a:ext cx="7416800" cy="576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Единый государственный экзамен</a:t>
            </a:r>
          </a:p>
        </p:txBody>
      </p:sp>
      <p:sp>
        <p:nvSpPr>
          <p:cNvPr id="10244" name="TextBox 23"/>
          <p:cNvSpPr txBox="1">
            <a:spLocks noChangeArrowheads="1"/>
          </p:cNvSpPr>
          <p:nvPr/>
        </p:nvSpPr>
        <p:spPr bwMode="auto">
          <a:xfrm>
            <a:off x="1357313" y="620688"/>
            <a:ext cx="5597525" cy="1600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just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1400" dirty="0" smtClean="0">
                <a:solidFill>
                  <a:schemeClr val="tx1"/>
                </a:solidFill>
                <a:latin typeface="Liberation Serif" pitchFamily="18" charset="0"/>
              </a:rPr>
              <a:t>Результаты независимой экспертизы оценки качества образования выпускников общеобразовательных учреждений города Ирбита на протяжении рада лет сопоставимы или выше </a:t>
            </a:r>
            <a:r>
              <a:rPr lang="ru-RU" altLang="ru-RU" sz="1400" dirty="0" err="1" smtClean="0">
                <a:solidFill>
                  <a:schemeClr val="tx1"/>
                </a:solidFill>
                <a:latin typeface="Liberation Serif" pitchFamily="18" charset="0"/>
              </a:rPr>
              <a:t>среднеобластных</a:t>
            </a:r>
            <a:r>
              <a:rPr lang="ru-RU" altLang="ru-RU" sz="1400" dirty="0" smtClean="0">
                <a:solidFill>
                  <a:schemeClr val="tx1"/>
                </a:solidFill>
                <a:latin typeface="Liberation Serif" pitchFamily="18" charset="0"/>
              </a:rPr>
              <a:t> и общероссийских. Самыми востребованными предметами для выпускников 11-х классов являются математика профильная и  обществознание</a:t>
            </a:r>
            <a:r>
              <a:rPr lang="ru-RU" altLang="ru-RU" sz="1400" dirty="0">
                <a:solidFill>
                  <a:schemeClr val="tx1"/>
                </a:solidFill>
                <a:latin typeface="Liberation Serif" pitchFamily="18" charset="0"/>
              </a:rPr>
              <a:t>. </a:t>
            </a:r>
            <a:r>
              <a:rPr lang="ru-RU" altLang="ru-RU" sz="1400" dirty="0" smtClean="0">
                <a:solidFill>
                  <a:schemeClr val="tx1"/>
                </a:solidFill>
                <a:latin typeface="Liberation Serif" pitchFamily="18" charset="0"/>
              </a:rPr>
              <a:t>Число </a:t>
            </a:r>
            <a:r>
              <a:rPr lang="ru-RU" altLang="ru-RU" sz="1400" dirty="0">
                <a:solidFill>
                  <a:schemeClr val="tx1"/>
                </a:solidFill>
                <a:latin typeface="Liberation Serif" pitchFamily="18" charset="0"/>
              </a:rPr>
              <a:t>выпускников, выбирающих химию, биологию, физику, информатику, историю примерно одинаково: 19-23 человека.</a:t>
            </a:r>
            <a:endParaRPr lang="ru-RU" altLang="ru-RU" sz="1300" dirty="0">
              <a:solidFill>
                <a:schemeClr val="tx1"/>
              </a:solidFill>
              <a:latin typeface="Liberation Serif" pitchFamily="18" charset="0"/>
            </a:endParaRPr>
          </a:p>
        </p:txBody>
      </p:sp>
      <p:pic>
        <p:nvPicPr>
          <p:cNvPr id="10369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98450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Box 8"/>
          <p:cNvSpPr txBox="1">
            <a:spLocks noChangeArrowheads="1"/>
          </p:cNvSpPr>
          <p:nvPr/>
        </p:nvSpPr>
        <p:spPr bwMode="auto">
          <a:xfrm>
            <a:off x="-347" y="2204864"/>
            <a:ext cx="3889375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/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Выпускники, награжденные медалями </a:t>
            </a:r>
          </a:p>
          <a:p>
            <a:pPr algn="ctr" eaLnBrk="1" hangingPunct="1"/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«За особые  успехи в учении»</a:t>
            </a:r>
          </a:p>
        </p:txBody>
      </p:sp>
      <p:graphicFrame>
        <p:nvGraphicFramePr>
          <p:cNvPr id="13" name="Таблица 12">
            <a:extLst>
              <a:ext uri="{FF2B5EF4-FFF2-40B4-BE49-F238E27FC236}"/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80692474"/>
              </p:ext>
            </p:extLst>
          </p:nvPr>
        </p:nvGraphicFramePr>
        <p:xfrm>
          <a:off x="279052" y="2780928"/>
          <a:ext cx="3330575" cy="1796600"/>
        </p:xfrm>
        <a:graphic>
          <a:graphicData uri="http://schemas.openxmlformats.org/drawingml/2006/table">
            <a:tbl>
              <a:tblPr/>
              <a:tblGrid>
                <a:gridCol w="692548">
                  <a:extLst>
                    <a:ext uri="{9D8B030D-6E8A-4147-A177-3AD203B41FA5}"/>
                  </a:extLst>
                </a:gridCol>
                <a:gridCol w="1944216">
                  <a:extLst>
                    <a:ext uri="{9D8B030D-6E8A-4147-A177-3AD203B41FA5}"/>
                  </a:extLst>
                </a:gridCol>
                <a:gridCol w="693811">
                  <a:extLst>
                    <a:ext uri="{9D8B030D-6E8A-4147-A177-3AD203B41FA5}"/>
                  </a:extLst>
                </a:gridCol>
              </a:tblGrid>
              <a:tr h="201284"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6000"/>
                        <a:buFont typeface="Wingdings 3" pitchFamily="18" charset="2"/>
                        <a:defRPr sz="2100">
                          <a:solidFill>
                            <a:schemeClr val="tx2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500"/>
                        </a:spcBef>
                        <a:buClr>
                          <a:srgbClr val="BCBCBC"/>
                        </a:buClr>
                        <a:buSzPct val="76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400"/>
                        </a:spcBef>
                        <a:buClr>
                          <a:srgbClr val="A94543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Год</a:t>
                      </a: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6000"/>
                        <a:buFont typeface="Wingdings 3" pitchFamily="18" charset="2"/>
                        <a:defRPr sz="2100">
                          <a:solidFill>
                            <a:schemeClr val="tx2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500"/>
                        </a:spcBef>
                        <a:buClr>
                          <a:srgbClr val="BCBCBC"/>
                        </a:buClr>
                        <a:buSzPct val="76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400"/>
                        </a:spcBef>
                        <a:buClr>
                          <a:srgbClr val="A94543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Количество</a:t>
                      </a: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ts val="600"/>
                        </a:spcBef>
                        <a:buClr>
                          <a:schemeClr val="accent1"/>
                        </a:buClr>
                        <a:buSzPct val="76000"/>
                        <a:buFont typeface="Wingdings 3" pitchFamily="18" charset="2"/>
                        <a:defRPr sz="22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1pPr>
                      <a:lvl2pPr marL="742950" indent="-285750" eaLnBrk="0" hangingPunct="0">
                        <a:spcBef>
                          <a:spcPts val="500"/>
                        </a:spcBef>
                        <a:buClr>
                          <a:schemeClr val="accent2"/>
                        </a:buClr>
                        <a:buSzPct val="76000"/>
                        <a:buFont typeface="Wingdings 3" pitchFamily="18" charset="2"/>
                        <a:defRPr sz="2100">
                          <a:solidFill>
                            <a:schemeClr val="tx2"/>
                          </a:solidFill>
                          <a:latin typeface="Calibri" pitchFamily="34" charset="0"/>
                        </a:defRPr>
                      </a:lvl2pPr>
                      <a:lvl3pPr marL="1143000" indent="-228600" eaLnBrk="0" hangingPunct="0">
                        <a:spcBef>
                          <a:spcPts val="500"/>
                        </a:spcBef>
                        <a:buClr>
                          <a:srgbClr val="BCBCBC"/>
                        </a:buClr>
                        <a:buSzPct val="76000"/>
                        <a:buFont typeface="Wingdings 3" pitchFamily="18" charset="2"/>
                        <a:defRPr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3pPr>
                      <a:lvl4pPr marL="1600200" indent="-228600" eaLnBrk="0" hangingPunct="0">
                        <a:spcBef>
                          <a:spcPts val="400"/>
                        </a:spcBef>
                        <a:buClr>
                          <a:srgbClr val="A94543"/>
                        </a:buClr>
                        <a:buSzPct val="70000"/>
                        <a:buFont typeface="Wingdings" pitchFamily="2" charset="2"/>
                        <a:defRPr sz="16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4pPr>
                      <a:lvl5pPr marL="2057400" indent="-228600" eaLnBrk="0" hangingPunct="0">
                        <a:spcBef>
                          <a:spcPts val="300"/>
                        </a:spcBef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ts val="300"/>
                        </a:spcBef>
                        <a:spcAft>
                          <a:spcPct val="0"/>
                        </a:spcAft>
                        <a:buClr>
                          <a:schemeClr val="accent2"/>
                        </a:buClr>
                        <a:buSzPct val="70000"/>
                        <a:buFont typeface="Wingdings" pitchFamily="2" charset="2"/>
                        <a:defRPr sz="1400">
                          <a:solidFill>
                            <a:schemeClr val="tx1"/>
                          </a:solidFill>
                          <a:latin typeface="Calibri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%</a:t>
                      </a: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/>
                </a:extLst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2020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9,35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10,46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2022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13,97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2023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10,67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2024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15 (из них  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степени – 9,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степени - 6)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15,15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49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2025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10 (из них  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I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степени – 7,</a:t>
                      </a: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II</a:t>
                      </a: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 степени - 3)</a:t>
                      </a: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9,01</a:t>
                      </a:r>
                      <a:endParaRPr kumimoji="0" lang="ru-RU" altLang="ru-RU" sz="1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68" marR="68568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4169847" y="2063936"/>
            <a:ext cx="4546634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/>
            <a:r>
              <a:rPr lang="ru-RU" altLang="ru-RU" sz="155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Учащиеся, набравшие наивысшие баллы по предметам в </a:t>
            </a:r>
            <a:r>
              <a:rPr lang="ru-RU" altLang="ru-RU" sz="1550" b="1" dirty="0" smtClean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2025 </a:t>
            </a:r>
            <a:r>
              <a:rPr lang="ru-RU" altLang="ru-RU" sz="155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году</a:t>
            </a:r>
          </a:p>
        </p:txBody>
      </p:sp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1379572" y="5081409"/>
            <a:ext cx="7323137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fontAlgn="base"/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Результаты ЕГЭ по </a:t>
            </a:r>
            <a:r>
              <a:rPr lang="ru-RU" altLang="ru-RU" sz="1600" b="1" dirty="0" smtClean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русскому языку выпускников </a:t>
            </a:r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города Ирбита </a:t>
            </a:r>
          </a:p>
        </p:txBody>
      </p:sp>
      <p:graphicFrame>
        <p:nvGraphicFramePr>
          <p:cNvPr id="19" name="Таблица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188697"/>
              </p:ext>
            </p:extLst>
          </p:nvPr>
        </p:nvGraphicFramePr>
        <p:xfrm>
          <a:off x="899592" y="5373216"/>
          <a:ext cx="7129462" cy="1223764"/>
        </p:xfrm>
        <a:graphic>
          <a:graphicData uri="http://schemas.openxmlformats.org/drawingml/2006/table">
            <a:tbl>
              <a:tblPr/>
              <a:tblGrid>
                <a:gridCol w="865187"/>
                <a:gridCol w="1584325"/>
                <a:gridCol w="1295400"/>
                <a:gridCol w="1368425"/>
                <a:gridCol w="1008063"/>
                <a:gridCol w="1008062"/>
              </a:tblGrid>
              <a:tr h="576064"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Учебный год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Кол-во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сдававших предмет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Не преодолели минимального порога, чел.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Средний балл по 100-балльной шкале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Набрали 81 и более баллов, чел.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>
                        <a:spcBef>
                          <a:spcPct val="20000"/>
                        </a:spcBef>
                        <a:buClr>
                          <a:schemeClr val="accent1"/>
                        </a:buClr>
                        <a:buFont typeface="Arial" charset="0"/>
                        <a:defRPr sz="20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lr>
                          <a:schemeClr val="accent2"/>
                        </a:buClr>
                        <a:buFont typeface="Arial" charset="0"/>
                        <a:defRPr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lr>
                          <a:srgbClr val="B5AE53"/>
                        </a:buClr>
                        <a:buFont typeface="Arial" charset="0"/>
                        <a:defRPr sz="16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lr>
                          <a:srgbClr val="848058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E8B54D"/>
                        </a:buClr>
                        <a:buFont typeface="Arial" charset="0"/>
                        <a:defRPr sz="1400">
                          <a:solidFill>
                            <a:schemeClr val="tx2"/>
                          </a:solidFill>
                          <a:latin typeface="Century Gothic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Набрали 81 и более баллов, % 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2022-2023</a:t>
                      </a: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103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0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71,63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30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cs typeface="Times New Roman" pitchFamily="18" charset="0"/>
                        </a:rPr>
                        <a:t>29</a:t>
                      </a:r>
                      <a:endParaRPr kumimoji="0" lang="ru-RU" altLang="ru-RU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2023-2024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99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68,83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20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15900">
                <a:tc>
                  <a:txBody>
                    <a:bodyPr/>
                    <a:lstStyle/>
                    <a:p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2024-2025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111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0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64,51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9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2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itchFamily="18" charset="0"/>
                          <a:ea typeface="+mn-ea"/>
                          <a:cs typeface="Times New Roman" pitchFamily="18" charset="0"/>
                        </a:rPr>
                        <a:t>8,1</a:t>
                      </a:r>
                      <a:endParaRPr kumimoji="0" lang="ru-RU" sz="1200" b="0" i="0" u="none" strike="noStrike" kern="1200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 marL="68580" marR="68580" marT="0" marB="0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Таблица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6787143"/>
              </p:ext>
            </p:extLst>
          </p:nvPr>
        </p:nvGraphicFramePr>
        <p:xfrm>
          <a:off x="3923267" y="2636912"/>
          <a:ext cx="5039793" cy="2500057"/>
        </p:xfrm>
        <a:graphic>
          <a:graphicData uri="http://schemas.openxmlformats.org/drawingml/2006/table">
            <a:tbl>
              <a:tblPr/>
              <a:tblGrid>
                <a:gridCol w="1547789"/>
                <a:gridCol w="504056"/>
                <a:gridCol w="1440160"/>
                <a:gridCol w="1547788"/>
              </a:tblGrid>
              <a:tr h="301213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Предмет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Баллы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Фамилия Имя 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Образовательное учреждение</a:t>
                      </a:r>
                      <a:endParaRPr lang="ru-RU" sz="1100" b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Русский язык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97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Долматова</a:t>
                      </a:r>
                      <a:r>
                        <a:rPr lang="ru-RU" sz="1100" b="0" baseline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 Арина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9»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Литература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94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Долматова</a:t>
                      </a:r>
                      <a:r>
                        <a:rPr lang="ru-RU" sz="1100" b="0" baseline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 Арина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9»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Математика</a:t>
                      </a:r>
                      <a:r>
                        <a:rPr lang="ru-RU" sz="1100" b="0" kern="1200" baseline="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 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(профиль</a:t>
                      </a: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)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94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err="1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Ловкова</a:t>
                      </a:r>
                      <a:r>
                        <a:rPr lang="ru-RU" sz="1100" b="0" baseline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 Анна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10»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Физика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100</a:t>
                      </a:r>
                      <a:endParaRPr lang="ru-RU" sz="1100" b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err="1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Ловкова</a:t>
                      </a:r>
                      <a:r>
                        <a:rPr lang="ru-RU" sz="1100" b="0" baseline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 Анна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10»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993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Химия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100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99</a:t>
                      </a:r>
                    </a:p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99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Васильева Виктория</a:t>
                      </a: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err="1" smtClean="0"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Тюстин</a:t>
                      </a: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 Ярослав</a:t>
                      </a:r>
                    </a:p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err="1" smtClean="0"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Кинев</a:t>
                      </a: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 Никита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8»</a:t>
                      </a:r>
                      <a:endParaRPr lang="ru-RU" sz="1100" b="0" kern="1200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8»</a:t>
                      </a:r>
                      <a:endParaRPr lang="ru-RU" sz="1100" b="0" dirty="0" smtClean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9»</a:t>
                      </a:r>
                      <a:endParaRPr lang="ru-RU" sz="1100" b="0" dirty="0" smtClean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Обществознание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92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Ландышева Светлана 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9»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История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93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Ландышева Светлана 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9»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8295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Биология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93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>
                          <a:effectLst/>
                          <a:latin typeface="Liberation Serif" panose="02020603050405020304" pitchFamily="18" charset="0"/>
                          <a:ea typeface="Calibri"/>
                          <a:cs typeface="Arial"/>
                        </a:rPr>
                        <a:t>Олюнина Ульяна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13</a:t>
                      </a: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»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54742"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kern="1200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Информатика и ИКТ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  <a:cs typeface="Arial"/>
                        </a:rPr>
                        <a:t>85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fontAlgn="base">
                        <a:spcAft>
                          <a:spcPts val="0"/>
                        </a:spcAft>
                      </a:pPr>
                      <a:r>
                        <a:rPr lang="ru-RU" sz="1100" b="0" dirty="0" smtClean="0">
                          <a:effectLst/>
                          <a:latin typeface="Liberation Serif" panose="02020603050405020304" pitchFamily="18" charset="0"/>
                          <a:ea typeface="Times New Roman"/>
                        </a:rPr>
                        <a:t>Карпов Никита</a:t>
                      </a:r>
                      <a:endParaRPr lang="ru-RU" sz="1100" b="0" dirty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b="0" kern="120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ea typeface="Calibri"/>
                        </a:rPr>
                        <a:t>МАОУ «Школа № 13»</a:t>
                      </a:r>
                      <a:endParaRPr lang="ru-RU" sz="1100" b="0" dirty="0" smtClean="0">
                        <a:effectLst/>
                        <a:latin typeface="Liberation Serif" panose="02020603050405020304" pitchFamily="18" charset="0"/>
                        <a:ea typeface="Times New Roman"/>
                      </a:endParaRPr>
                    </a:p>
                  </a:txBody>
                  <a:tcPr marL="68580" marR="68580" marT="95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26690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3" name="Rectangle 7">
            <a:extLst>
              <a:ext uri="{FF2B5EF4-FFF2-40B4-BE49-F238E27FC236}"/>
            </a:extLst>
          </p:cNvPr>
          <p:cNvSpPr>
            <a:spLocks noChangeArrowheads="1"/>
          </p:cNvSpPr>
          <p:nvPr/>
        </p:nvSpPr>
        <p:spPr bwMode="auto">
          <a:xfrm>
            <a:off x="323850" y="3068638"/>
            <a:ext cx="84248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ru-RU" sz="9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1500" dirty="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1267" name="Picture 4" descr="irbit_city_c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47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8" name="Прямоугольник 7"/>
          <p:cNvSpPr>
            <a:spLocks noChangeArrowheads="1"/>
          </p:cNvSpPr>
          <p:nvPr/>
        </p:nvSpPr>
        <p:spPr bwMode="auto">
          <a:xfrm>
            <a:off x="1691653" y="188913"/>
            <a:ext cx="518443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Достижения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педагогов и обучающихся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образовательных организаций</a:t>
            </a:r>
          </a:p>
        </p:txBody>
      </p:sp>
      <p:pic>
        <p:nvPicPr>
          <p:cNvPr id="11275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4" y="307670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5"/>
          <p:cNvSpPr txBox="1">
            <a:spLocks noChangeArrowheads="1"/>
          </p:cNvSpPr>
          <p:nvPr/>
        </p:nvSpPr>
        <p:spPr bwMode="auto">
          <a:xfrm>
            <a:off x="416049" y="1556792"/>
            <a:ext cx="4371975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</a:rPr>
              <a:t>Участие педагогов города Ирбита в конкурсах профессионального мастерства </a:t>
            </a:r>
          </a:p>
        </p:txBody>
      </p:sp>
      <p:sp>
        <p:nvSpPr>
          <p:cNvPr id="13" name="Прямоугольник 11"/>
          <p:cNvSpPr>
            <a:spLocks noChangeArrowheads="1"/>
          </p:cNvSpPr>
          <p:nvPr/>
        </p:nvSpPr>
        <p:spPr bwMode="auto">
          <a:xfrm>
            <a:off x="251520" y="2132856"/>
            <a:ext cx="5400600" cy="432426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Конкурс </a:t>
            </a:r>
            <a:r>
              <a:rPr lang="ru-RU" sz="1200" b="1" dirty="0">
                <a:latin typeface="Liberation Serif" panose="02020603050405020304" pitchFamily="18" charset="0"/>
                <a:cs typeface="Times New Roman" pitchFamily="18" charset="0"/>
              </a:rPr>
              <a:t>воспитательных практик образовательных организаций в рамках V фестиваля «Успешные практики воспитательной работы в образовательной организации</a:t>
            </a: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»</a:t>
            </a:r>
          </a:p>
          <a:p>
            <a:pPr>
              <a:defRPr/>
            </a:pPr>
            <a:r>
              <a:rPr lang="ru-RU" sz="1200" i="1" dirty="0" smtClean="0">
                <a:latin typeface="Liberation Serif" pitchFamily="18" charset="0"/>
              </a:rPr>
              <a:t>Лауреаты </a:t>
            </a:r>
            <a:r>
              <a:rPr lang="ru-RU" sz="1200" i="1" dirty="0">
                <a:latin typeface="Liberation Serif" pitchFamily="18" charset="0"/>
              </a:rPr>
              <a:t>I степени:</a:t>
            </a:r>
            <a:r>
              <a:rPr lang="ru-RU" sz="1200" dirty="0">
                <a:latin typeface="Liberation Serif" pitchFamily="18" charset="0"/>
              </a:rPr>
              <a:t> коллективная работа </a:t>
            </a:r>
            <a:r>
              <a:rPr lang="ru-RU" sz="1200" dirty="0" smtClean="0">
                <a:latin typeface="Liberation Serif" pitchFamily="18" charset="0"/>
              </a:rPr>
              <a:t>старших воспитателей </a:t>
            </a:r>
            <a:r>
              <a:rPr lang="ru-RU" sz="1200" dirty="0" err="1" smtClean="0">
                <a:latin typeface="Liberation Serif" pitchFamily="18" charset="0"/>
              </a:rPr>
              <a:t>Кейль</a:t>
            </a:r>
            <a:r>
              <a:rPr lang="ru-RU" sz="1200" dirty="0" smtClean="0">
                <a:latin typeface="Liberation Serif" pitchFamily="18" charset="0"/>
              </a:rPr>
              <a:t> </a:t>
            </a:r>
            <a:r>
              <a:rPr lang="ru-RU" sz="1200" dirty="0">
                <a:latin typeface="Liberation Serif" pitchFamily="18" charset="0"/>
              </a:rPr>
              <a:t>Наталья </a:t>
            </a:r>
            <a:r>
              <a:rPr lang="ru-RU" sz="1200" dirty="0" smtClean="0">
                <a:latin typeface="Liberation Serif" pitchFamily="18" charset="0"/>
              </a:rPr>
              <a:t>Леонидовна (МАДОУ </a:t>
            </a:r>
            <a:r>
              <a:rPr lang="ru-RU" sz="1200" dirty="0">
                <a:latin typeface="Liberation Serif" pitchFamily="18" charset="0"/>
              </a:rPr>
              <a:t>«Детский сад № 13</a:t>
            </a:r>
            <a:r>
              <a:rPr lang="ru-RU" sz="1200" dirty="0" smtClean="0">
                <a:latin typeface="Liberation Serif" pitchFamily="18" charset="0"/>
              </a:rPr>
              <a:t>»), </a:t>
            </a:r>
            <a:r>
              <a:rPr lang="ru-RU" sz="1200" dirty="0">
                <a:latin typeface="Liberation Serif" pitchFamily="18" charset="0"/>
              </a:rPr>
              <a:t>Реутова Надежда </a:t>
            </a:r>
            <a:r>
              <a:rPr lang="ru-RU" sz="1200" dirty="0" smtClean="0">
                <a:latin typeface="Liberation Serif" pitchFamily="18" charset="0"/>
              </a:rPr>
              <a:t>Анатольевна (МБДОУ </a:t>
            </a:r>
            <a:r>
              <a:rPr lang="ru-RU" sz="1200" dirty="0">
                <a:latin typeface="Liberation Serif" pitchFamily="18" charset="0"/>
              </a:rPr>
              <a:t>«Детский сад № 22</a:t>
            </a:r>
            <a:r>
              <a:rPr lang="ru-RU" sz="1200" dirty="0" smtClean="0">
                <a:latin typeface="Liberation Serif" pitchFamily="18" charset="0"/>
              </a:rPr>
              <a:t>»), </a:t>
            </a:r>
            <a:r>
              <a:rPr lang="ru-RU" sz="1200" dirty="0">
                <a:latin typeface="Liberation Serif" pitchFamily="18" charset="0"/>
              </a:rPr>
              <a:t>Черепанова Ольга </a:t>
            </a:r>
            <a:r>
              <a:rPr lang="ru-RU" sz="1200" dirty="0" smtClean="0">
                <a:latin typeface="Liberation Serif" pitchFamily="18" charset="0"/>
              </a:rPr>
              <a:t>Александровна (МАДОУ </a:t>
            </a:r>
            <a:r>
              <a:rPr lang="ru-RU" sz="1200" dirty="0">
                <a:latin typeface="Liberation Serif" pitchFamily="18" charset="0"/>
              </a:rPr>
              <a:t>«Детский сад № 6</a:t>
            </a:r>
            <a:r>
              <a:rPr lang="ru-RU" sz="1200" dirty="0" smtClean="0">
                <a:latin typeface="Liberation Serif" pitchFamily="18" charset="0"/>
              </a:rPr>
              <a:t>»); Быкова </a:t>
            </a:r>
            <a:r>
              <a:rPr lang="ru-RU" sz="1200" dirty="0">
                <a:latin typeface="Liberation Serif" pitchFamily="18" charset="0"/>
              </a:rPr>
              <a:t>Анастасия Сергеевна, воспитатель </a:t>
            </a:r>
            <a:r>
              <a:rPr lang="ru-RU" sz="1200" dirty="0" smtClean="0">
                <a:latin typeface="Liberation Serif" pitchFamily="18" charset="0"/>
              </a:rPr>
              <a:t>(МБДОУ </a:t>
            </a:r>
            <a:r>
              <a:rPr lang="ru-RU" sz="1200" dirty="0">
                <a:latin typeface="Liberation Serif" pitchFamily="18" charset="0"/>
              </a:rPr>
              <a:t>«Детский сад № 22</a:t>
            </a:r>
            <a:r>
              <a:rPr lang="ru-RU" sz="1200" dirty="0" smtClean="0">
                <a:latin typeface="Liberation Serif" pitchFamily="18" charset="0"/>
              </a:rPr>
              <a:t>»). </a:t>
            </a:r>
          </a:p>
          <a:p>
            <a:pPr>
              <a:defRPr/>
            </a:pPr>
            <a:r>
              <a:rPr lang="ru-RU" sz="1200" dirty="0" smtClean="0">
                <a:latin typeface="Liberation Serif" pitchFamily="18" charset="0"/>
              </a:rPr>
              <a:t> </a:t>
            </a:r>
            <a:r>
              <a:rPr lang="ru-RU" sz="1200" i="1" dirty="0" smtClean="0">
                <a:latin typeface="Liberation Serif" pitchFamily="18" charset="0"/>
              </a:rPr>
              <a:t>Лауреаты </a:t>
            </a:r>
            <a:r>
              <a:rPr lang="ru-RU" sz="1200" i="1" dirty="0">
                <a:latin typeface="Liberation Serif" pitchFamily="18" charset="0"/>
              </a:rPr>
              <a:t>II степени: </a:t>
            </a:r>
            <a:r>
              <a:rPr lang="ru-RU" sz="1200" dirty="0" err="1">
                <a:latin typeface="Liberation Serif" pitchFamily="18" charset="0"/>
              </a:rPr>
              <a:t>Бачерикова</a:t>
            </a:r>
            <a:r>
              <a:rPr lang="ru-RU" sz="1200" dirty="0">
                <a:latin typeface="Liberation Serif" pitchFamily="18" charset="0"/>
              </a:rPr>
              <a:t> Анна Викторовна, учитель-логопед </a:t>
            </a:r>
            <a:r>
              <a:rPr lang="ru-RU" sz="1200" dirty="0" smtClean="0">
                <a:latin typeface="Liberation Serif" pitchFamily="18" charset="0"/>
              </a:rPr>
              <a:t>(МАДОУ </a:t>
            </a:r>
            <a:r>
              <a:rPr lang="ru-RU" sz="1200" dirty="0">
                <a:latin typeface="Liberation Serif" pitchFamily="18" charset="0"/>
              </a:rPr>
              <a:t>«Детский сад № 14</a:t>
            </a:r>
            <a:r>
              <a:rPr lang="ru-RU" sz="1200" dirty="0" smtClean="0">
                <a:latin typeface="Liberation Serif" pitchFamily="18" charset="0"/>
              </a:rPr>
              <a:t>»).</a:t>
            </a:r>
            <a:endParaRPr lang="ru-RU" sz="1200" dirty="0">
              <a:latin typeface="Liberation Serif" pitchFamily="18" charset="0"/>
            </a:endParaRPr>
          </a:p>
          <a:p>
            <a:pPr>
              <a:defRPr/>
            </a:pPr>
            <a:endParaRPr lang="ru-RU" sz="700" b="1" dirty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altLang="ru-RU" sz="1200" b="1" dirty="0">
                <a:latin typeface="Liberation Serif" pitchFamily="18" charset="0"/>
              </a:rPr>
              <a:t>Конкурс на присуждение премий лучшим учителям за достижения в педагогической деятельности в Свердловской области в 2025 году </a:t>
            </a:r>
            <a:r>
              <a:rPr lang="ru-RU" altLang="ru-RU" sz="1200" dirty="0">
                <a:latin typeface="Liberation Serif" pitchFamily="18" charset="0"/>
              </a:rPr>
              <a:t>                                                                                                                           Победитель – Кошелев Данил Анатольевич, учитель (физическая культура) МАОУ «Школа № 10»</a:t>
            </a:r>
            <a:endParaRPr lang="ru-RU" altLang="ru-RU" sz="900" dirty="0">
              <a:latin typeface="Liberation Serif" pitchFamily="18" charset="0"/>
            </a:endParaRPr>
          </a:p>
          <a:p>
            <a:pPr>
              <a:defRPr/>
            </a:pPr>
            <a:endParaRPr lang="ru-RU" sz="700" b="1" dirty="0" smtClean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Городской </a:t>
            </a:r>
            <a:r>
              <a:rPr lang="ru-RU" sz="1200" b="1" dirty="0">
                <a:latin typeface="Liberation Serif" panose="02020603050405020304" pitchFamily="18" charset="0"/>
                <a:cs typeface="Times New Roman" pitchFamily="18" charset="0"/>
              </a:rPr>
              <a:t>конкурс </a:t>
            </a:r>
            <a:endParaRPr lang="ru-RU" sz="1200" b="1" dirty="0" smtClean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«Учитель года» </a:t>
            </a:r>
          </a:p>
          <a:p>
            <a:pPr>
              <a:defRPr/>
            </a:pP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(</a:t>
            </a:r>
            <a:r>
              <a:rPr lang="ru-RU" sz="1200" b="1" dirty="0">
                <a:latin typeface="Liberation Serif" panose="02020603050405020304" pitchFamily="18" charset="0"/>
                <a:cs typeface="Times New Roman" pitchFamily="18" charset="0"/>
              </a:rPr>
              <a:t>среди </a:t>
            </a:r>
            <a:r>
              <a:rPr lang="ru-RU" sz="1200" b="1" dirty="0" smtClean="0">
                <a:latin typeface="Liberation Serif" panose="02020603050405020304" pitchFamily="18" charset="0"/>
                <a:cs typeface="Times New Roman" pitchFamily="18" charset="0"/>
              </a:rPr>
              <a:t>педагогов школ)</a:t>
            </a:r>
            <a:endParaRPr lang="ru-RU" sz="1200" b="1" dirty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 smtClean="0">
                <a:latin typeface="Liberation Serif" panose="02020603050405020304" pitchFamily="18" charset="0"/>
                <a:cs typeface="Times New Roman" pitchFamily="18" charset="0"/>
              </a:rPr>
              <a:t>Абсолютный </a:t>
            </a:r>
            <a:r>
              <a:rPr lang="ru-RU" sz="1200" dirty="0">
                <a:latin typeface="Liberation Serif" panose="02020603050405020304" pitchFamily="18" charset="0"/>
                <a:cs typeface="Times New Roman" pitchFamily="18" charset="0"/>
              </a:rPr>
              <a:t>победитель – </a:t>
            </a:r>
            <a:endParaRPr lang="ru-RU" sz="1200" dirty="0" smtClean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 err="1" smtClean="0">
                <a:latin typeface="Liberation Serif" panose="02020603050405020304" pitchFamily="18" charset="0"/>
                <a:cs typeface="Times New Roman" pitchFamily="18" charset="0"/>
              </a:rPr>
              <a:t>Дудырев</a:t>
            </a:r>
            <a:r>
              <a:rPr lang="ru-RU" sz="1200" dirty="0" smtClean="0">
                <a:latin typeface="Liberation Serif" panose="02020603050405020304" pitchFamily="18" charset="0"/>
                <a:cs typeface="Times New Roman" pitchFamily="18" charset="0"/>
              </a:rPr>
              <a:t> </a:t>
            </a:r>
            <a:r>
              <a:rPr lang="ru-RU" sz="1200" dirty="0">
                <a:latin typeface="Liberation Serif" panose="02020603050405020304" pitchFamily="18" charset="0"/>
                <a:cs typeface="Times New Roman" pitchFamily="18" charset="0"/>
              </a:rPr>
              <a:t>Артем Сергеевич, </a:t>
            </a:r>
            <a:endParaRPr lang="ru-RU" sz="1200" dirty="0" smtClean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 smtClean="0">
                <a:latin typeface="Liberation Serif" panose="02020603050405020304" pitchFamily="18" charset="0"/>
                <a:cs typeface="Times New Roman" pitchFamily="18" charset="0"/>
              </a:rPr>
              <a:t>учитель (</a:t>
            </a:r>
            <a:r>
              <a:rPr lang="ru-RU" sz="1200" dirty="0">
                <a:latin typeface="Liberation Serif" panose="02020603050405020304" pitchFamily="18" charset="0"/>
                <a:cs typeface="Times New Roman" pitchFamily="18" charset="0"/>
              </a:rPr>
              <a:t>физическая культура) </a:t>
            </a:r>
            <a:endParaRPr lang="ru-RU" sz="1200" dirty="0" smtClean="0">
              <a:latin typeface="Liberation Serif" panose="02020603050405020304" pitchFamily="18" charset="0"/>
              <a:cs typeface="Times New Roman" pitchFamily="18" charset="0"/>
            </a:endParaRPr>
          </a:p>
          <a:p>
            <a:pPr>
              <a:defRPr/>
            </a:pPr>
            <a:r>
              <a:rPr lang="ru-RU" sz="1200" dirty="0" smtClean="0">
                <a:latin typeface="Liberation Serif" panose="02020603050405020304" pitchFamily="18" charset="0"/>
                <a:cs typeface="Times New Roman" pitchFamily="18" charset="0"/>
              </a:rPr>
              <a:t>МАОУ </a:t>
            </a:r>
            <a:r>
              <a:rPr lang="ru-RU" sz="1200" dirty="0">
                <a:latin typeface="Liberation Serif" panose="02020603050405020304" pitchFamily="18" charset="0"/>
                <a:cs typeface="Times New Roman" pitchFamily="18" charset="0"/>
              </a:rPr>
              <a:t>«Школа № 9</a:t>
            </a:r>
            <a:r>
              <a:rPr lang="ru-RU" sz="1200" dirty="0" smtClean="0">
                <a:latin typeface="Liberation Serif" panose="02020603050405020304" pitchFamily="18" charset="0"/>
                <a:cs typeface="Times New Roman" pitchFamily="18" charset="0"/>
              </a:rPr>
              <a:t>»</a:t>
            </a:r>
          </a:p>
          <a:p>
            <a:pPr>
              <a:defRPr/>
            </a:pPr>
            <a:endParaRPr lang="ru-RU" altLang="ru-RU" sz="900" b="1" dirty="0" smtClean="0">
              <a:latin typeface="Liberation Serif" pitchFamily="18" charset="0"/>
            </a:endParaRPr>
          </a:p>
        </p:txBody>
      </p:sp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5219253" y="1625628"/>
            <a:ext cx="410527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</a:rPr>
              <a:t>Учащиеся - обладатели премии Губернатора Свердловской области</a:t>
            </a:r>
          </a:p>
        </p:txBody>
      </p:sp>
      <p:sp>
        <p:nvSpPr>
          <p:cNvPr id="15" name="TextBox 28"/>
          <p:cNvSpPr txBox="1">
            <a:spLocks noChangeArrowheads="1"/>
          </p:cNvSpPr>
          <p:nvPr/>
        </p:nvSpPr>
        <p:spPr bwMode="auto">
          <a:xfrm>
            <a:off x="5698108" y="2100912"/>
            <a:ext cx="3554412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fontAlgn="base"/>
            <a:r>
              <a:rPr lang="ru-RU" altLang="ru-RU" sz="1200" dirty="0">
                <a:latin typeface="Liberation Serif" pitchFamily="18" charset="0"/>
              </a:rPr>
              <a:t>2022 год</a:t>
            </a:r>
            <a:r>
              <a:rPr lang="ru-RU" sz="1200" dirty="0">
                <a:latin typeface="Liberation Serif" panose="02020603050405020304" pitchFamily="18" charset="0"/>
              </a:rPr>
              <a:t>   </a:t>
            </a:r>
            <a:r>
              <a:rPr lang="ru-RU" sz="1200" dirty="0" err="1">
                <a:latin typeface="Liberation Serif" panose="02020603050405020304" pitchFamily="18" charset="0"/>
              </a:rPr>
              <a:t>Деринг</a:t>
            </a:r>
            <a:r>
              <a:rPr lang="ru-RU" sz="1200" dirty="0">
                <a:latin typeface="Liberation Serif" panose="02020603050405020304" pitchFamily="18" charset="0"/>
              </a:rPr>
              <a:t> Дарья, ОУ № 10, 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Кузнецова Светлана, ОУ № 13,</a:t>
            </a:r>
          </a:p>
          <a:p>
            <a:pPr fontAlgn="base"/>
            <a:r>
              <a:rPr lang="ru-RU" sz="1200" dirty="0"/>
              <a:t>                  Ильин Максим, ОУ № 13,</a:t>
            </a:r>
          </a:p>
          <a:p>
            <a:pPr fontAlgn="base"/>
            <a:r>
              <a:rPr lang="ru-RU" sz="1200" dirty="0"/>
              <a:t>                  Киселев Кирилл, ОУ № 13,</a:t>
            </a:r>
          </a:p>
          <a:p>
            <a:pPr fontAlgn="base"/>
            <a:r>
              <a:rPr lang="ru-RU" sz="1200" dirty="0"/>
              <a:t>                  Кривоногов Дмитрий, ОУ № 18</a:t>
            </a:r>
          </a:p>
          <a:p>
            <a:pPr lvl="0" fontAlgn="base"/>
            <a:r>
              <a:rPr lang="ru-RU" sz="1200" dirty="0">
                <a:latin typeface="Liberation Serif" panose="02020603050405020304" pitchFamily="18" charset="0"/>
              </a:rPr>
              <a:t>2023 год   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Дреева Екатерина, ОУ № 10,</a:t>
            </a:r>
          </a:p>
          <a:p>
            <a:pPr lvl="0"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 </a:t>
            </a:r>
            <a:r>
              <a:rPr lang="ru-RU" sz="1200" dirty="0" err="1">
                <a:latin typeface="Liberation Serif" pitchFamily="18" charset="0"/>
                <a:ea typeface="Calibri" pitchFamily="34" charset="0"/>
                <a:cs typeface="Calibri" pitchFamily="34" charset="0"/>
              </a:rPr>
              <a:t>Удинцев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Олег, ОУ № 13,</a:t>
            </a:r>
          </a:p>
          <a:p>
            <a:pPr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 Кузнецова Светлана, ОУ № 13,</a:t>
            </a:r>
          </a:p>
          <a:p>
            <a:pPr lvl="0"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 </a:t>
            </a:r>
            <a:r>
              <a:rPr lang="ru-RU" sz="1200" dirty="0" err="1">
                <a:latin typeface="Liberation Serif" pitchFamily="18" charset="0"/>
                <a:ea typeface="Calibri" pitchFamily="34" charset="0"/>
                <a:cs typeface="Calibri" pitchFamily="34" charset="0"/>
              </a:rPr>
              <a:t>Кофанов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Роман, ОУ № 13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2024 год   </a:t>
            </a:r>
            <a:r>
              <a:rPr lang="ru-RU" sz="1200" dirty="0" err="1">
                <a:latin typeface="Liberation Serif" panose="02020603050405020304" pitchFamily="18" charset="0"/>
              </a:rPr>
              <a:t>Вольский</a:t>
            </a:r>
            <a:r>
              <a:rPr lang="ru-RU" sz="1200" dirty="0">
                <a:latin typeface="Liberation Serif" panose="02020603050405020304" pitchFamily="18" charset="0"/>
              </a:rPr>
              <a:t> Виталий, ОУ № 8,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Ветлугина Дарья, ОУ № 8,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Томилов Вадим, ОУ № 10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</a:t>
            </a:r>
            <a:r>
              <a:rPr lang="ru-RU" sz="1200" dirty="0" err="1">
                <a:latin typeface="Liberation Serif" panose="02020603050405020304" pitchFamily="18" charset="0"/>
              </a:rPr>
              <a:t>Медведков</a:t>
            </a:r>
            <a:r>
              <a:rPr lang="ru-RU" sz="1200" dirty="0">
                <a:latin typeface="Liberation Serif" panose="02020603050405020304" pitchFamily="18" charset="0"/>
              </a:rPr>
              <a:t> Данил, ОУ 13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2025 год   Щербакова Варвара, ОУ № 8,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Филинкова Надежда, ОУ № 9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Клепикова Виктория, ОУ № 13,</a:t>
            </a:r>
          </a:p>
          <a:p>
            <a:pPr fontAlgn="base"/>
            <a:r>
              <a:rPr lang="ru-RU" sz="1200" dirty="0">
                <a:latin typeface="Liberation Serif" panose="02020603050405020304" pitchFamily="18" charset="0"/>
              </a:rPr>
              <a:t>                  </a:t>
            </a:r>
            <a:r>
              <a:rPr lang="ru-RU" sz="1200" dirty="0" err="1">
                <a:latin typeface="Liberation Serif" panose="02020603050405020304" pitchFamily="18" charset="0"/>
              </a:rPr>
              <a:t>Медведков</a:t>
            </a:r>
            <a:r>
              <a:rPr lang="ru-RU" sz="1200" dirty="0">
                <a:latin typeface="Liberation Serif" panose="02020603050405020304" pitchFamily="18" charset="0"/>
              </a:rPr>
              <a:t> Данил, ОУ 13</a:t>
            </a:r>
          </a:p>
        </p:txBody>
      </p:sp>
      <p:sp>
        <p:nvSpPr>
          <p:cNvPr id="11" name="TextBox 8"/>
          <p:cNvSpPr txBox="1">
            <a:spLocks noChangeArrowheads="1"/>
          </p:cNvSpPr>
          <p:nvPr/>
        </p:nvSpPr>
        <p:spPr bwMode="auto">
          <a:xfrm>
            <a:off x="5458019" y="5229200"/>
            <a:ext cx="367240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600" b="1" dirty="0" smtClean="0">
                <a:solidFill>
                  <a:srgbClr val="C00000"/>
                </a:solidFill>
                <a:latin typeface="Liberation Serif" pitchFamily="18" charset="0"/>
              </a:rPr>
              <a:t>Педагоги </a:t>
            </a:r>
            <a:r>
              <a:rPr lang="ru-RU" altLang="ru-RU" sz="1600" b="1" dirty="0">
                <a:solidFill>
                  <a:srgbClr val="C00000"/>
                </a:solidFill>
                <a:latin typeface="Liberation Serif" pitchFamily="18" charset="0"/>
              </a:rPr>
              <a:t>- обладатели премии Губернатора Свердловской области</a:t>
            </a:r>
          </a:p>
        </p:txBody>
      </p:sp>
      <p:pic>
        <p:nvPicPr>
          <p:cNvPr id="2" name="Picture 2" descr="D:\перенос\с\Мои документы\6. Учитель года, Пед. дебют, Учительница первая моя, Образ. подкаст\2025-2026 учебный год\Фото. Финал Учитель года\0112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4" t="17600" r="2796"/>
          <a:stretch/>
        </p:blipFill>
        <p:spPr bwMode="auto">
          <a:xfrm>
            <a:off x="2411760" y="4781125"/>
            <a:ext cx="2854300" cy="1672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28"/>
          <p:cNvSpPr txBox="1">
            <a:spLocks noChangeArrowheads="1"/>
          </p:cNvSpPr>
          <p:nvPr/>
        </p:nvSpPr>
        <p:spPr bwMode="auto">
          <a:xfrm>
            <a:off x="5227016" y="5733256"/>
            <a:ext cx="390341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lvl="0" fontAlgn="base"/>
            <a:r>
              <a:rPr lang="ru-RU" sz="1200" dirty="0" smtClean="0">
                <a:latin typeface="Liberation Serif" panose="02020603050405020304" pitchFamily="18" charset="0"/>
              </a:rPr>
              <a:t>2025 год   </a:t>
            </a:r>
            <a:r>
              <a:rPr lang="ru-RU" sz="1200" dirty="0" err="1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Курмачев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Александр Владимирович, 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ОУ № 8</a:t>
            </a:r>
            <a:endParaRPr lang="ru-RU" sz="1200" dirty="0" smtClean="0">
              <a:latin typeface="Liberation Serif" pitchFamily="18" charset="0"/>
              <a:ea typeface="Calibri" pitchFamily="34" charset="0"/>
              <a:cs typeface="Calibri" pitchFamily="34" charset="0"/>
            </a:endParaRPr>
          </a:p>
          <a:p>
            <a:pPr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</a:t>
            </a:r>
            <a:r>
              <a:rPr lang="ru-RU" sz="1200" dirty="0" err="1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Дудырев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Артем Сергеевич, 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ОУ № 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9,</a:t>
            </a:r>
            <a:endParaRPr lang="ru-RU" sz="1200" dirty="0">
              <a:latin typeface="Liberation Serif" pitchFamily="18" charset="0"/>
              <a:ea typeface="Calibri" pitchFamily="34" charset="0"/>
              <a:cs typeface="Calibri" pitchFamily="34" charset="0"/>
            </a:endParaRPr>
          </a:p>
          <a:p>
            <a:pPr lvl="0"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Толмачев </a:t>
            </a:r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Владислав 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Григорьевич, ОУ № 13 </a:t>
            </a:r>
          </a:p>
          <a:p>
            <a:pPr lvl="0" fontAlgn="base"/>
            <a:r>
              <a:rPr lang="ru-RU" sz="1200" dirty="0">
                <a:latin typeface="Liberation Serif" pitchFamily="18" charset="0"/>
                <a:ea typeface="Calibri" pitchFamily="34" charset="0"/>
                <a:cs typeface="Calibri" pitchFamily="34" charset="0"/>
              </a:rPr>
              <a:t> 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                </a:t>
            </a:r>
            <a:r>
              <a:rPr lang="ru-RU" sz="1200" dirty="0" err="1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Шушарин</a:t>
            </a:r>
            <a:r>
              <a:rPr lang="ru-RU" sz="1200" dirty="0" smtClean="0">
                <a:latin typeface="Liberation Serif" pitchFamily="18" charset="0"/>
                <a:ea typeface="Calibri" pitchFamily="34" charset="0"/>
                <a:cs typeface="Calibri" pitchFamily="34" charset="0"/>
              </a:rPr>
              <a:t> Владимир Валентинович, ОУ № 13                                   </a:t>
            </a:r>
            <a:endParaRPr lang="ru-RU" sz="1200" dirty="0">
              <a:latin typeface="Liberation Serif" pitchFamily="18" charset="0"/>
              <a:ea typeface="Calibri" pitchFamily="34" charset="0"/>
              <a:cs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4405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23" name="Rectangle 7">
            <a:extLst/>
          </p:cNvPr>
          <p:cNvSpPr>
            <a:spLocks noChangeArrowheads="1"/>
          </p:cNvSpPr>
          <p:nvPr/>
        </p:nvSpPr>
        <p:spPr bwMode="auto">
          <a:xfrm>
            <a:off x="323850" y="3068638"/>
            <a:ext cx="8424863" cy="324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>
              <a:lnSpc>
                <a:spcPct val="80000"/>
              </a:lnSpc>
              <a:spcBef>
                <a:spcPct val="20000"/>
              </a:spcBef>
              <a:buClr>
                <a:schemeClr val="hlink"/>
              </a:buClr>
              <a:buSzPct val="90000"/>
              <a:buFont typeface="Wingdings" pitchFamily="2" charset="2"/>
              <a:buNone/>
              <a:defRPr/>
            </a:pPr>
            <a:r>
              <a:rPr lang="ru-RU" sz="900">
                <a:effectLst>
                  <a:outerShdw blurRad="38100" dist="38100" dir="2700000" algn="tl">
                    <a:srgbClr val="000000"/>
                  </a:outerShdw>
                </a:effectLst>
              </a:rPr>
              <a:t>	</a:t>
            </a:r>
            <a:endParaRPr lang="ru-RU" sz="1500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12292" name="Picture 4" descr="irbit_city_co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371475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3" name="Rectangle 7"/>
          <p:cNvSpPr txBox="1">
            <a:spLocks noChangeArrowheads="1"/>
          </p:cNvSpPr>
          <p:nvPr/>
        </p:nvSpPr>
        <p:spPr bwMode="auto">
          <a:xfrm>
            <a:off x="1258888" y="142875"/>
            <a:ext cx="5741987" cy="106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chemeClr val="accent2"/>
              </a:buClr>
              <a:buFont typeface="Arial" charset="0"/>
              <a:buChar char="•"/>
              <a:defRPr sz="2000">
                <a:solidFill>
                  <a:schemeClr val="tx2"/>
                </a:solidFill>
                <a:latin typeface="Century Gothic" pitchFamily="34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B5AE53"/>
              </a:buClr>
              <a:buFont typeface="Arial" charset="0"/>
              <a:buChar char="•"/>
              <a:defRPr sz="2400">
                <a:solidFill>
                  <a:schemeClr val="tx2"/>
                </a:solidFill>
                <a:latin typeface="Century Gothic" pitchFamily="34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848058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E8B54D"/>
              </a:buClr>
              <a:buFont typeface="Arial" charset="0"/>
              <a:buChar char="•"/>
              <a:defRPr sz="1600">
                <a:solidFill>
                  <a:schemeClr val="tx2"/>
                </a:solidFill>
                <a:latin typeface="Century Gothic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Организация отдыха детей </a:t>
            </a:r>
          </a:p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ru-RU" altLang="ru-RU" sz="28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и их оздоровления</a:t>
            </a:r>
          </a:p>
        </p:txBody>
      </p:sp>
      <p:pic>
        <p:nvPicPr>
          <p:cNvPr id="12296" name="Picture 70" descr="D:\Desktop\Упр._образ._лого_final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298450"/>
            <a:ext cx="1908175" cy="1330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TextBox 23"/>
          <p:cNvSpPr txBox="1">
            <a:spLocks noChangeArrowheads="1"/>
          </p:cNvSpPr>
          <p:nvPr/>
        </p:nvSpPr>
        <p:spPr bwMode="auto">
          <a:xfrm>
            <a:off x="1331640" y="1086090"/>
            <a:ext cx="5240338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just" eaLnBrk="1" hangingPunct="1"/>
            <a:r>
              <a:rPr lang="ru-RU" altLang="ru-RU" sz="1300" dirty="0">
                <a:latin typeface="Liberation Serif" pitchFamily="18" charset="0"/>
              </a:rPr>
              <a:t>Эффективная организация отдыха детей и их оздоровления, развитие системы внеурочной, сезонной занятости несовершеннолетних в Городском округе «город Ирбит» Свердловской области является одной из наиболее актуальных задач.</a:t>
            </a:r>
          </a:p>
        </p:txBody>
      </p:sp>
      <p:sp>
        <p:nvSpPr>
          <p:cNvPr id="16" name="TextBox 8"/>
          <p:cNvSpPr txBox="1">
            <a:spLocks noChangeArrowheads="1"/>
          </p:cNvSpPr>
          <p:nvPr/>
        </p:nvSpPr>
        <p:spPr bwMode="auto">
          <a:xfrm>
            <a:off x="107950" y="1906588"/>
            <a:ext cx="424815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C00000"/>
                </a:solidFill>
                <a:latin typeface="Liberation Serif" pitchFamily="18" charset="0"/>
              </a:rPr>
              <a:t>Финансирование  оздоровительной </a:t>
            </a:r>
            <a:r>
              <a:rPr lang="ru-RU" altLang="ru-RU" sz="1400" b="1" dirty="0" smtClean="0">
                <a:solidFill>
                  <a:srgbClr val="C00000"/>
                </a:solidFill>
                <a:latin typeface="Liberation Serif" pitchFamily="18" charset="0"/>
              </a:rPr>
              <a:t>кампании (</a:t>
            </a:r>
            <a:r>
              <a:rPr lang="ru-RU" altLang="ru-RU" sz="1400" b="1" dirty="0" err="1" smtClean="0">
                <a:solidFill>
                  <a:srgbClr val="C00000"/>
                </a:solidFill>
                <a:latin typeface="Liberation Serif" pitchFamily="18" charset="0"/>
              </a:rPr>
              <a:t>тыс.руб</a:t>
            </a:r>
            <a:r>
              <a:rPr lang="ru-RU" altLang="ru-RU" sz="1400" b="1" dirty="0" smtClean="0">
                <a:solidFill>
                  <a:srgbClr val="C00000"/>
                </a:solidFill>
                <a:latin typeface="Liberation Serif" pitchFamily="18" charset="0"/>
              </a:rPr>
              <a:t>.)</a:t>
            </a:r>
            <a:endParaRPr lang="ru-RU" altLang="ru-RU" sz="1400" b="1" dirty="0">
              <a:solidFill>
                <a:srgbClr val="C00000"/>
              </a:solidFill>
              <a:latin typeface="Liberation Serif" pitchFamily="18" charset="0"/>
            </a:endParaRPr>
          </a:p>
        </p:txBody>
      </p:sp>
      <p:sp>
        <p:nvSpPr>
          <p:cNvPr id="18" name="TextBox 8"/>
          <p:cNvSpPr txBox="1">
            <a:spLocks noChangeArrowheads="1"/>
          </p:cNvSpPr>
          <p:nvPr/>
        </p:nvSpPr>
        <p:spPr bwMode="auto">
          <a:xfrm>
            <a:off x="179388" y="4634904"/>
            <a:ext cx="5040312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0000CC"/>
                </a:solidFill>
                <a:latin typeface="Liberation Serif" pitchFamily="18" charset="0"/>
              </a:rPr>
              <a:t>Развитие материально-технической базы </a:t>
            </a:r>
          </a:p>
          <a:p>
            <a:pPr algn="ctr" eaLnBrk="1" hangingPunct="1"/>
            <a:r>
              <a:rPr lang="ru-RU" altLang="ru-RU" sz="1400" b="1" dirty="0">
                <a:solidFill>
                  <a:srgbClr val="0000CC"/>
                </a:solidFill>
                <a:latin typeface="Liberation Serif" pitchFamily="18" charset="0"/>
              </a:rPr>
              <a:t>муниципального загородного лагеря (</a:t>
            </a:r>
            <a:r>
              <a:rPr lang="ru-RU" altLang="ru-RU" sz="1400" b="1" dirty="0" err="1">
                <a:solidFill>
                  <a:srgbClr val="0000CC"/>
                </a:solidFill>
                <a:latin typeface="Liberation Serif" pitchFamily="18" charset="0"/>
              </a:rPr>
              <a:t>тыс.руб</a:t>
            </a:r>
            <a:r>
              <a:rPr lang="ru-RU" altLang="ru-RU" sz="1400" b="1" dirty="0">
                <a:solidFill>
                  <a:srgbClr val="0000CC"/>
                </a:solidFill>
                <a:latin typeface="Liberation Serif" pitchFamily="18" charset="0"/>
              </a:rPr>
              <a:t>.)</a:t>
            </a:r>
          </a:p>
        </p:txBody>
      </p:sp>
      <p:pic>
        <p:nvPicPr>
          <p:cNvPr id="1032" name="Picture 8" descr="https://irbitsalut.ru/uploadedFiles/images/2022/6_smena_novosti/LJmZD7R46jCOhkeNT-ozNivs2h82Oet-_tHep0L3Z9FzanW1Ddl_0AXwCN7CzWHUKWJ-SJh013IPG6CbHEkhJlMb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3" t="30861" r="6323" b="12055"/>
          <a:stretch/>
        </p:blipFill>
        <p:spPr bwMode="auto">
          <a:xfrm>
            <a:off x="6406058" y="5111427"/>
            <a:ext cx="2607793" cy="16299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8"/>
          <p:cNvSpPr txBox="1">
            <a:spLocks noChangeArrowheads="1"/>
          </p:cNvSpPr>
          <p:nvPr/>
        </p:nvSpPr>
        <p:spPr bwMode="auto">
          <a:xfrm>
            <a:off x="4354513" y="1772816"/>
            <a:ext cx="48974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9pPr>
          </a:lstStyle>
          <a:p>
            <a:pPr algn="ctr" eaLnBrk="1" hangingPunct="1"/>
            <a:r>
              <a:rPr lang="ru-RU" altLang="ru-RU" sz="1400" b="1" dirty="0">
                <a:solidFill>
                  <a:srgbClr val="C00000"/>
                </a:solidFill>
                <a:latin typeface="Liberation Serif" pitchFamily="18" charset="0"/>
              </a:rPr>
              <a:t>Основные формы </a:t>
            </a:r>
          </a:p>
          <a:p>
            <a:pPr algn="ctr" eaLnBrk="1" hangingPunct="1"/>
            <a:r>
              <a:rPr lang="ru-RU" altLang="ru-RU" sz="1400" b="1" dirty="0">
                <a:solidFill>
                  <a:srgbClr val="C00000"/>
                </a:solidFill>
                <a:latin typeface="Liberation Serif" pitchFamily="18" charset="0"/>
              </a:rPr>
              <a:t>организации отдыха и оздоровления детей</a:t>
            </a:r>
          </a:p>
        </p:txBody>
      </p:sp>
      <p:graphicFrame>
        <p:nvGraphicFramePr>
          <p:cNvPr id="14" name="Диаграмма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5582524"/>
              </p:ext>
            </p:extLst>
          </p:nvPr>
        </p:nvGraphicFramePr>
        <p:xfrm>
          <a:off x="179388" y="2341249"/>
          <a:ext cx="4385856" cy="1942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733476" y="4221088"/>
            <a:ext cx="156805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Областной бюджет</a:t>
            </a:r>
            <a:endParaRPr lang="ru-RU" sz="11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2493136" y="4221088"/>
            <a:ext cx="144783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100" b="1" dirty="0" smtClean="0"/>
              <a:t>Местный бюджет</a:t>
            </a:r>
            <a:endParaRPr lang="ru-RU" sz="1100" b="1" dirty="0"/>
          </a:p>
        </p:txBody>
      </p:sp>
      <p:graphicFrame>
        <p:nvGraphicFramePr>
          <p:cNvPr id="20" name="Диаграмма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47834945"/>
              </p:ext>
            </p:extLst>
          </p:nvPr>
        </p:nvGraphicFramePr>
        <p:xfrm>
          <a:off x="4733925" y="2310139"/>
          <a:ext cx="3942531" cy="21725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980658"/>
              </p:ext>
            </p:extLst>
          </p:nvPr>
        </p:nvGraphicFramePr>
        <p:xfrm>
          <a:off x="323850" y="5373216"/>
          <a:ext cx="5888864" cy="10081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159250"/>
                <a:gridCol w="961848"/>
                <a:gridCol w="1040366"/>
                <a:gridCol w="912774"/>
                <a:gridCol w="814626"/>
              </a:tblGrid>
              <a:tr h="25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Уровень бюджета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2022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2023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2025 год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</a:tr>
              <a:tr h="25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 dirty="0">
                          <a:effectLst/>
                        </a:rPr>
                        <a:t>Местный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16 637,30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54 022,51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42 738,15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81 073,55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u="none" strike="noStrike">
                          <a:effectLst/>
                        </a:rPr>
                        <a:t>Областной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1 693,96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21 126,72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</a:rPr>
                        <a:t>8 638,10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</a:rPr>
                        <a:t>-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52028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100" b="1" u="none" strike="noStrike" dirty="0">
                          <a:effectLst/>
                        </a:rPr>
                        <a:t>ВСЕГО по годам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18 331,27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75 149,23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51 376,25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u="none" strike="noStrike" dirty="0">
                          <a:effectLst/>
                        </a:rPr>
                        <a:t>81 073,55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7118284"/>
      </p:ext>
    </p:extLst>
  </p:cSld>
  <p:clrMapOvr>
    <a:masterClrMapping/>
  </p:clrMapOvr>
  <p:transition>
    <p:comb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835150" y="438150"/>
            <a:ext cx="547315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Деятельность </a:t>
            </a:r>
          </a:p>
          <a:p>
            <a:pPr algn="ctr"/>
            <a:r>
              <a:rPr lang="ru-RU" altLang="ru-RU" sz="24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МАОУ ДО «Спортивная школа»</a:t>
            </a:r>
            <a:r>
              <a:rPr lang="ru-RU" altLang="ru-RU" sz="2400" b="1" dirty="0">
                <a:solidFill>
                  <a:srgbClr val="0000FF"/>
                </a:solidFill>
                <a:latin typeface="Liberation Serif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5" name="Picture 4" descr="irbit_city_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44474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2" descr="C:\Users\user7\Desktop\МЕДИА\ФОТО\эмблема новая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2882" y="1628800"/>
            <a:ext cx="769598" cy="12249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Объект 1"/>
          <p:cNvSpPr txBox="1">
            <a:spLocks/>
          </p:cNvSpPr>
          <p:nvPr/>
        </p:nvSpPr>
        <p:spPr bwMode="auto">
          <a:xfrm>
            <a:off x="179512" y="1487033"/>
            <a:ext cx="8372682" cy="4892586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563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288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3863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3913" indent="-398463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1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3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5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2713" indent="-398463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09728" indent="0">
              <a:buNone/>
              <a:defRPr/>
            </a:pP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    </a:t>
            </a:r>
            <a:r>
              <a:rPr lang="ru-RU" sz="24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Результаты участия в соревнованиях за </a:t>
            </a:r>
            <a:r>
              <a:rPr lang="ru-RU" sz="2400" b="1" dirty="0" smtClean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2025 </a:t>
            </a:r>
            <a:r>
              <a:rPr lang="ru-RU" sz="2400" b="1" dirty="0">
                <a:solidFill>
                  <a:srgbClr val="C00000"/>
                </a:solidFill>
                <a:latin typeface="Liberation Serif" pitchFamily="18" charset="0"/>
                <a:cs typeface="Times New Roman" pitchFamily="18" charset="0"/>
              </a:rPr>
              <a:t>год: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Чемпионат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и Первенство России, Всероссийские соревнования, Кубок России – 22 победителя и призера.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Первенства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Уральского федерального округа – 16 победителей и призеров.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Учащиеся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, вошедшие в состав сборных команд Свердловской области по видам спорта – 73 человек.</a:t>
            </a:r>
          </a:p>
          <a:p>
            <a:pPr marL="109728" indent="0">
              <a:buNone/>
              <a:defRPr/>
            </a:pP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Присвоение спортивных разрядов и званий: 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юношеские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разряды – 200 чел.;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II-III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спортивные разряды – 73 чел.;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I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спортивный разряд – 3 чел.;</a:t>
            </a:r>
          </a:p>
          <a:p>
            <a:pPr marL="109728" indent="0">
              <a:buNone/>
              <a:defRPr/>
            </a:pP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•  КМС </a:t>
            </a:r>
            <a:r>
              <a:rPr lang="ru-RU" sz="1900" dirty="0">
                <a:latin typeface="Liberation Serif" pitchFamily="18" charset="0"/>
                <a:cs typeface="Times New Roman" pitchFamily="18" charset="0"/>
              </a:rPr>
              <a:t>– 2 чел</a:t>
            </a:r>
            <a:r>
              <a:rPr lang="ru-RU" sz="1900" dirty="0" smtClean="0">
                <a:latin typeface="Liberation Serif" pitchFamily="18" charset="0"/>
                <a:cs typeface="Times New Roman" pitchFamily="18" charset="0"/>
              </a:rPr>
              <a:t>.</a:t>
            </a:r>
            <a:endParaRPr lang="ru-RU" sz="1900" dirty="0">
              <a:latin typeface="Liberation Serif" pitchFamily="18" charset="0"/>
              <a:cs typeface="Times New Roman" pitchFamily="18" charset="0"/>
            </a:endParaRPr>
          </a:p>
        </p:txBody>
      </p:sp>
      <p:pic>
        <p:nvPicPr>
          <p:cNvPr id="11" name="Picture 2" descr="F:\Desktop\Упр._образ._лого_fin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44474"/>
            <a:ext cx="1782092" cy="12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3277300"/>
            <a:ext cx="2489752" cy="1660159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5006244"/>
            <a:ext cx="2808312" cy="187257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5013176"/>
            <a:ext cx="2867744" cy="1844824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253" y="5013176"/>
            <a:ext cx="2702931" cy="1804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8752832"/>
      </p:ext>
    </p:extLst>
  </p:cSld>
  <p:clrMapOvr>
    <a:masterClrMapping/>
  </p:clrMapOvr>
  <p:transition>
    <p:comb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3"/>
          <p:cNvSpPr>
            <a:spLocks noChangeArrowheads="1"/>
          </p:cNvSpPr>
          <p:nvPr/>
        </p:nvSpPr>
        <p:spPr bwMode="auto">
          <a:xfrm>
            <a:off x="1403648" y="438150"/>
            <a:ext cx="5976664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/>
            <a:r>
              <a:rPr lang="ru-RU" altLang="ru-RU" sz="24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Деятельность </a:t>
            </a:r>
          </a:p>
          <a:p>
            <a:pPr algn="ctr"/>
            <a:r>
              <a:rPr lang="ru-RU" altLang="ru-RU" sz="2400" b="1" dirty="0">
                <a:solidFill>
                  <a:srgbClr val="0000FF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Liberation Serif" pitchFamily="18" charset="0"/>
                <a:ea typeface="+mj-ea"/>
                <a:cs typeface="+mj-cs"/>
              </a:rPr>
              <a:t>МАОУ ДО «Центр детского творчества»</a:t>
            </a:r>
            <a:r>
              <a:rPr lang="ru-RU" altLang="ru-RU" sz="2400" b="1" dirty="0">
                <a:solidFill>
                  <a:srgbClr val="0000FF"/>
                </a:solidFill>
                <a:latin typeface="Liberation Serif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5" name="Picture 4" descr="irbit_city_co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244474"/>
            <a:ext cx="814388" cy="1217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Объект 1"/>
          <p:cNvSpPr txBox="1"/>
          <p:nvPr/>
        </p:nvSpPr>
        <p:spPr bwMode="auto">
          <a:xfrm>
            <a:off x="323528" y="1606800"/>
            <a:ext cx="7560840" cy="3046335"/>
          </a:xfrm>
          <a:prstGeom prst="rect">
            <a:avLst/>
          </a:prstGeom>
          <a:noFill/>
          <a:ln>
            <a:noFill/>
          </a:ln>
        </p:spPr>
        <p:txBody>
          <a:bodyPr>
            <a:normAutofit fontScale="25000" lnSpcReduction="20000"/>
          </a:bodyPr>
          <a:lstStyle>
            <a:lvl1pPr marL="469900" indent="-46990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30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08050" indent="-43688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600">
                <a:solidFill>
                  <a:schemeClr val="tx1"/>
                </a:solidFill>
                <a:latin typeface="+mn-lt"/>
              </a:defRPr>
            </a:lvl2pPr>
            <a:lvl3pPr marL="1304925" indent="-395605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o"/>
              <a:defRPr sz="2300">
                <a:solidFill>
                  <a:schemeClr val="tx1"/>
                </a:solidFill>
                <a:latin typeface="+mn-lt"/>
              </a:defRPr>
            </a:lvl3pPr>
            <a:lvl4pPr marL="1694180" indent="-387350" algn="l" rtl="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+mn-lt"/>
              </a:defRPr>
            </a:lvl4pPr>
            <a:lvl5pPr marL="2094230" indent="-398780" algn="l" rtl="0" eaLnBrk="0" fontAlgn="base" hangingPunct="0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5pPr>
            <a:lvl6pPr marL="25514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30086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658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923030" indent="-398780" algn="l" rtl="0" fontAlgn="base">
              <a:spcBef>
                <a:spcPct val="2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109855" indent="0">
              <a:buNone/>
              <a:defRPr/>
            </a:pPr>
            <a:r>
              <a:rPr lang="ru-RU" sz="8000" b="1" dirty="0">
                <a:solidFill>
                  <a:srgbClr val="C00000"/>
                </a:solidFill>
                <a:latin typeface="Liberation Serif" pitchFamily="18" charset="0"/>
                <a:cs typeface="Times New Roman" panose="02020603050405020304" pitchFamily="18" charset="0"/>
              </a:rPr>
              <a:t>Результаты участия коллективов в конкурсах за </a:t>
            </a:r>
            <a:r>
              <a:rPr lang="ru-RU" sz="8000" b="1" dirty="0" smtClean="0">
                <a:solidFill>
                  <a:srgbClr val="C00000"/>
                </a:solidFill>
                <a:latin typeface="Liberation Serif" pitchFamily="18" charset="0"/>
                <a:cs typeface="Times New Roman" panose="02020603050405020304" pitchFamily="18" charset="0"/>
              </a:rPr>
              <a:t>2025 </a:t>
            </a:r>
            <a:r>
              <a:rPr lang="ru-RU" sz="8000" b="1" dirty="0">
                <a:solidFill>
                  <a:srgbClr val="C00000"/>
                </a:solidFill>
                <a:latin typeface="Liberation Serif" pitchFamily="18" charset="0"/>
                <a:cs typeface="Times New Roman" panose="02020603050405020304" pitchFamily="18" charset="0"/>
              </a:rPr>
              <a:t>год:</a:t>
            </a:r>
          </a:p>
          <a:p>
            <a:pPr marL="452755" indent="-342900">
              <a:buFont typeface="Arial" panose="020B0604020202020204" pitchFamily="34" charset="0"/>
              <a:buChar char="•"/>
              <a:defRPr/>
            </a:pPr>
            <a:endParaRPr lang="ru-RU" sz="1900" dirty="0">
              <a:latin typeface="Liberation Serif" pitchFamily="18" charset="0"/>
              <a:cs typeface="Times New Roman" panose="02020603050405020304" pitchFamily="18" charset="0"/>
            </a:endParaRPr>
          </a:p>
          <a:p>
            <a:pPr marL="109855" indent="0">
              <a:buNone/>
              <a:defRPr/>
            </a:pP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•   Участие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обучающихся художественной направленности в конкурсах </a:t>
            </a:r>
            <a:endParaRPr lang="ru-RU" sz="6400" dirty="0" smtClean="0">
              <a:latin typeface="Liberation Serif" pitchFamily="18" charset="0"/>
              <a:cs typeface="Times New Roman" panose="02020603050405020304" pitchFamily="18" charset="0"/>
            </a:endParaRPr>
          </a:p>
          <a:p>
            <a:pPr marL="109855" indent="0">
              <a:buNone/>
              <a:defRPr/>
            </a:pP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различного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уровня – 12 конкурсов / 197 победителей;</a:t>
            </a:r>
          </a:p>
          <a:p>
            <a:pPr marL="109855" indent="0">
              <a:buNone/>
              <a:defRPr/>
            </a:pP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•   Всероссийские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и региональные робототехнические соревнования </a:t>
            </a: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– 6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соревнований / 11 победителей;</a:t>
            </a:r>
          </a:p>
          <a:p>
            <a:pPr marL="109855" indent="0">
              <a:buNone/>
              <a:defRPr/>
            </a:pP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 </a:t>
            </a:r>
          </a:p>
          <a:p>
            <a:pPr marL="109855" indent="0">
              <a:buNone/>
              <a:defRPr/>
            </a:pP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•   Обучающиеся </a:t>
            </a:r>
            <a:r>
              <a:rPr lang="ru-RU" sz="6400" dirty="0" err="1">
                <a:latin typeface="Liberation Serif" pitchFamily="18" charset="0"/>
                <a:cs typeface="Times New Roman" panose="02020603050405020304" pitchFamily="18" charset="0"/>
              </a:rPr>
              <a:t>туристко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-краеведческой направленности имеют следующие результаты:</a:t>
            </a:r>
          </a:p>
          <a:p>
            <a:pPr marL="109855" indent="0">
              <a:buNone/>
              <a:defRPr/>
            </a:pP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  - победители областных соревнований по спортивному туризму – 23 чел.;</a:t>
            </a:r>
          </a:p>
          <a:p>
            <a:pPr marL="109855" indent="0">
              <a:buNone/>
              <a:defRPr/>
            </a:pP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- присвоены разряды по спортивному туризму – 7 чел.;</a:t>
            </a:r>
          </a:p>
          <a:p>
            <a:pPr marL="109855" indent="0">
              <a:buNone/>
              <a:defRPr/>
            </a:pP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 </a:t>
            </a:r>
            <a:r>
              <a:rPr lang="ru-RU" sz="6400" dirty="0" smtClean="0">
                <a:latin typeface="Liberation Serif" pitchFamily="18" charset="0"/>
                <a:cs typeface="Times New Roman" panose="02020603050405020304" pitchFamily="18" charset="0"/>
              </a:rPr>
              <a:t> - </a:t>
            </a:r>
            <a:r>
              <a:rPr lang="ru-RU" sz="6400" dirty="0">
                <a:latin typeface="Liberation Serif" pitchFamily="18" charset="0"/>
                <a:cs typeface="Times New Roman" panose="02020603050405020304" pitchFamily="18" charset="0"/>
              </a:rPr>
              <a:t>530 обучающихся участвовали в 24 походах выходного дня.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524328" y="1988840"/>
            <a:ext cx="1228782" cy="1152128"/>
          </a:xfrm>
          <a:prstGeom prst="ellipse">
            <a:avLst/>
          </a:prstGeom>
          <a:effectLst/>
        </p:spPr>
      </p:pic>
      <p:pic>
        <p:nvPicPr>
          <p:cNvPr id="17" name="Picture 2" descr="F:\Desktop\Упр._образ._лого_final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6296" y="364241"/>
            <a:ext cx="1782092" cy="12425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3" name="Группа 12"/>
          <p:cNvGrpSpPr/>
          <p:nvPr/>
        </p:nvGrpSpPr>
        <p:grpSpPr>
          <a:xfrm>
            <a:off x="107504" y="4689846"/>
            <a:ext cx="8690688" cy="1872208"/>
            <a:chOff x="-505476" y="4858509"/>
            <a:chExt cx="8690688" cy="1872208"/>
          </a:xfrm>
        </p:grpSpPr>
        <p:pic>
          <p:nvPicPr>
            <p:cNvPr id="2" name="Рисунок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6852" y="4858509"/>
              <a:ext cx="2821538" cy="1849650"/>
            </a:xfrm>
            <a:prstGeom prst="rect">
              <a:avLst/>
            </a:prstGeom>
          </p:spPr>
        </p:pic>
        <p:pic>
          <p:nvPicPr>
            <p:cNvPr id="7" name="Рисунок 6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20136" y="4872201"/>
              <a:ext cx="2765076" cy="1844824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505476" y="4858509"/>
              <a:ext cx="2808312" cy="187220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65668510"/>
      </p:ext>
    </p:extLst>
  </p:cSld>
  <p:clrMapOvr>
    <a:masterClrMapping/>
  </p:clrMapOvr>
  <p:transition>
    <p:comb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99767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/>
            </a:pP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жилищно-коммунального хозяйства и повышение энергетической эффективности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в Городском округе «город Ирбит» Свердловской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области»</a:t>
            </a:r>
          </a:p>
        </p:txBody>
      </p:sp>
      <p:sp>
        <p:nvSpPr>
          <p:cNvPr id="60641" name="Rectangle 225"/>
          <p:cNvSpPr>
            <a:spLocks noChangeArrowheads="1"/>
          </p:cNvSpPr>
          <p:nvPr/>
        </p:nvSpPr>
        <p:spPr bwMode="auto">
          <a:xfrm>
            <a:off x="7452319" y="1706200"/>
            <a:ext cx="1408113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19590" name="Group 13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0681641"/>
              </p:ext>
            </p:extLst>
          </p:nvPr>
        </p:nvGraphicFramePr>
        <p:xfrm>
          <a:off x="251520" y="2204864"/>
          <a:ext cx="8640959" cy="4300105"/>
        </p:xfrm>
        <a:graphic>
          <a:graphicData uri="http://schemas.openxmlformats.org/drawingml/2006/table">
            <a:tbl>
              <a:tblPr/>
              <a:tblGrid>
                <a:gridCol w="5461593"/>
                <a:gridCol w="1049202"/>
                <a:gridCol w="1049202"/>
                <a:gridCol w="1080962"/>
              </a:tblGrid>
              <a:tr h="47976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 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34814">
                <a:tc>
                  <a:txBody>
                    <a:bodyPr/>
                    <a:lstStyle/>
                    <a:p>
                      <a:pPr algn="l" fontAlgn="t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 Обращение с твердыми бытовыми (коммунальными) отходами на</a:t>
                      </a:r>
                      <a:r>
                        <a:rPr lang="ru-RU" sz="1400" b="1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территории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4 359,7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2 015,3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2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015,3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34965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Организация предоставления услуг бань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области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5 042,1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49 989,6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49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989,6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19183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Благоустройство территории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86 493,6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131 131,3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125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784,2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50527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Газификация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 Городского округа «город Ирбит» Свердловской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741,3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54 650,8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54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650,8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77957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Развитие и модернизация коммунальной инфраструктуры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79 138,4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188 997,0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187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343,1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89168">
                <a:tc>
                  <a:txBody>
                    <a:bodyPr/>
                    <a:lstStyle/>
                    <a:p>
                      <a:pPr marL="0" marR="0" indent="0" algn="l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Обеспечение 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рационального и безопасного природопользования на территории </a:t>
                      </a:r>
                      <a:r>
                        <a:rPr lang="ru-RU" sz="14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lang="ru-RU" sz="1400" b="1" i="0" u="none" strike="noStrike" dirty="0" smtClean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74 928,8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5 413,2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5 </a:t>
                      </a:r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</a:rPr>
                        <a:t>302,5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</a:txBody>
                  <a:tcPr marL="7620" marR="7620" marT="762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101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C1026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250 703,9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432 197,2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425 085,5</a:t>
                      </a:r>
                    </a:p>
                  </a:txBody>
                  <a:tcPr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60000"/>
                            <a:lumOff val="4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60000"/>
                            <a:lumOff val="4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60000"/>
                            <a:lumOff val="40000"/>
                            <a:shade val="100000"/>
                            <a:satMod val="115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49815405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>
          <a:xfrm>
            <a:off x="446855" y="0"/>
            <a:ext cx="8229600" cy="1366838"/>
          </a:xfrm>
        </p:spPr>
        <p:txBody>
          <a:bodyPr>
            <a:normAutofit fontScale="90000"/>
          </a:bodyPr>
          <a:lstStyle/>
          <a:p>
            <a:pPr fontAlgn="t">
              <a:lnSpc>
                <a:spcPct val="100000"/>
              </a:lnSpc>
            </a:pP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туризма на территории </a:t>
            </a:r>
            <a:r>
              <a:rPr lang="ru-RU" sz="2800" b="1" dirty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8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области»</a:t>
            </a:r>
            <a:endParaRPr lang="ru-RU" sz="2800" b="1" dirty="0">
              <a:solidFill>
                <a:srgbClr val="000000"/>
              </a:solidFill>
              <a:effectLst/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61506" name="Group 66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248025549"/>
              </p:ext>
            </p:extLst>
          </p:nvPr>
        </p:nvGraphicFramePr>
        <p:xfrm>
          <a:off x="611560" y="1627639"/>
          <a:ext cx="7920880" cy="2332464"/>
        </p:xfrm>
        <a:graphic>
          <a:graphicData uri="http://schemas.openxmlformats.org/drawingml/2006/table">
            <a:tbl>
              <a:tblPr/>
              <a:tblGrid>
                <a:gridCol w="417206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6975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69759"/>
                <a:gridCol w="120929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48072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Эстетика городского пространства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области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55 179,1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70 785,3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69 820,6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48072">
                <a:tc>
                  <a:txBody>
                    <a:bodyPr/>
                    <a:lstStyle/>
                    <a:p>
                      <a:pPr algn="l" fontAlgn="t"/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Развитие внутреннего и въездного туризма на территории </a:t>
                      </a:r>
                      <a:r>
                        <a:rPr lang="ru-RU" sz="1400" b="1" dirty="0"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</a:t>
                      </a:r>
                      <a:r>
                        <a:rPr lang="ru-RU" sz="1400" b="1" dirty="0" smtClean="0"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области</a:t>
                      </a:r>
                      <a:endParaRPr lang="ru-RU" sz="1400" b="1" i="0" u="none" strike="noStrike" dirty="0"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61 800,4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33 128,7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32 868,0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1718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ИТОГО: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116 979,5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103 914,0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102 688,6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shade val="100000"/>
                            <a:satMod val="115000"/>
                          </a:scheme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1518" name="Rectangle 60"/>
          <p:cNvSpPr>
            <a:spLocks noChangeArrowheads="1"/>
          </p:cNvSpPr>
          <p:nvPr/>
        </p:nvSpPr>
        <p:spPr bwMode="auto">
          <a:xfrm>
            <a:off x="6732239" y="1196752"/>
            <a:ext cx="1944215" cy="43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200" b="1" i="1" dirty="0">
                <a:solidFill>
                  <a:prstClr val="black"/>
                </a:solidFill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4005064"/>
            <a:ext cx="3887672" cy="2592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4005064"/>
            <a:ext cx="3946505" cy="262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2143935"/>
      </p:ext>
    </p:extLst>
  </p:cSld>
  <p:clrMapOvr>
    <a:masterClrMapping/>
  </p:clrMapOvr>
  <p:transition>
    <p:comb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  <a:defRPr/>
            </a:pPr>
            <a:r>
              <a:rPr lang="ru-RU" sz="28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сферы культуры в Городском округе «город Ирбит» Свердловской </a:t>
            </a:r>
            <a:r>
              <a:rPr lang="ru-RU" sz="28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области»</a:t>
            </a:r>
            <a:endParaRPr lang="ru-RU" sz="28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iberation Serif" panose="02020603050405020304" pitchFamily="18" charset="0"/>
            </a:endParaRPr>
          </a:p>
        </p:txBody>
      </p:sp>
      <p:graphicFrame>
        <p:nvGraphicFramePr>
          <p:cNvPr id="66680" name="Group 120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796911044"/>
              </p:ext>
            </p:extLst>
          </p:nvPr>
        </p:nvGraphicFramePr>
        <p:xfrm>
          <a:off x="251520" y="2852936"/>
          <a:ext cx="8649592" cy="3063306"/>
        </p:xfrm>
        <a:graphic>
          <a:graphicData uri="http://schemas.openxmlformats.org/drawingml/2006/table">
            <a:tbl>
              <a:tblPr/>
              <a:tblGrid>
                <a:gridCol w="413010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534038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534038"/>
                <a:gridCol w="145141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40109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  </a:t>
                      </a: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  </a:t>
                      </a:r>
                      <a:endParaRPr kumimoji="0" lang="ru-RU" alt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163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Развитие сферы культуры и искусства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200 056,8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347 540,2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347 540,2</a:t>
                      </a: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82189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Обеспечение реализации  Муниципальной программы «Развитие сферы культуры </a:t>
                      </a:r>
                      <a:r>
                        <a:rPr lang="ru-RU" sz="1600" b="1" dirty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</a:t>
                      </a:r>
                      <a:r>
                        <a:rPr lang="ru-RU" sz="16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97 610,0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87 974,8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87 974,8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442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297 666,8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435 515,0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435 515,0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DAF7FA">
                            <a:shade val="30000"/>
                            <a:satMod val="115000"/>
                          </a:srgbClr>
                        </a:gs>
                        <a:gs pos="50000">
                          <a:srgbClr val="DAF7FA">
                            <a:shade val="67500"/>
                            <a:satMod val="115000"/>
                          </a:srgbClr>
                        </a:gs>
                        <a:gs pos="100000">
                          <a:srgbClr val="DAF7FA">
                            <a:shade val="100000"/>
                            <a:satMod val="115000"/>
                          </a:srgb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6649" name="Rectangle 89"/>
          <p:cNvSpPr>
            <a:spLocks noChangeArrowheads="1"/>
          </p:cNvSpPr>
          <p:nvPr/>
        </p:nvSpPr>
        <p:spPr bwMode="auto">
          <a:xfrm>
            <a:off x="7380312" y="2276872"/>
            <a:ext cx="1456161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127706184"/>
      </p:ext>
    </p:extLst>
  </p:cSld>
  <p:clrMapOvr>
    <a:masterClrMapping/>
  </p:clrMapOvr>
  <p:transition>
    <p:comb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260648"/>
            <a:ext cx="7530040" cy="1082660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Динамика показателей культурно-досуговой сферы </a:t>
            </a:r>
            <a:b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</a:br>
            <a:r>
              <a:rPr lang="ru-RU" sz="2400" b="1" dirty="0">
                <a:solidFill>
                  <a:schemeClr val="accent5">
                    <a:lumMod val="75000"/>
                  </a:schemeClr>
                </a:solidFill>
                <a:latin typeface="Liberation Serif" panose="02020603050405020304" pitchFamily="18" charset="0"/>
                <a:cs typeface="Times New Roman" pitchFamily="18" charset="0"/>
              </a:rPr>
              <a:t>в ГО город Ирбит (ДК им. В.К.Костевича)</a:t>
            </a: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48</a:t>
            </a:fld>
            <a:endParaRPr lang="ru-RU" dirty="0"/>
          </a:p>
        </p:txBody>
      </p:sp>
      <p:graphicFrame>
        <p:nvGraphicFramePr>
          <p:cNvPr id="10" name="Содержимое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6537556"/>
              </p:ext>
            </p:extLst>
          </p:nvPr>
        </p:nvGraphicFramePr>
        <p:xfrm>
          <a:off x="395536" y="1410709"/>
          <a:ext cx="8496945" cy="2410145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73833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4299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66125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6736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685049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Liberation Serif" panose="02020603050405020304" pitchFamily="18" charset="0"/>
                          <a:cs typeface="Times New Roman" pitchFamily="18" charset="0"/>
                        </a:rPr>
                        <a:t>№ </a:t>
                      </a:r>
                      <a:r>
                        <a:rPr lang="ru-RU" sz="2000" dirty="0" err="1"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</a:t>
                      </a:r>
                      <a:r>
                        <a:rPr lang="ru-RU" sz="2000" dirty="0">
                          <a:latin typeface="Liberation Serif" panose="02020603050405020304" pitchFamily="18" charset="0"/>
                          <a:cs typeface="Times New Roman" pitchFamily="18" charset="0"/>
                        </a:rPr>
                        <a:t>/</a:t>
                      </a:r>
                      <a:r>
                        <a:rPr lang="ru-RU" sz="2000" dirty="0" err="1"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</a:t>
                      </a:r>
                      <a:endParaRPr lang="ru-RU" sz="20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Показатель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год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1114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kern="12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+mn-ea"/>
                          <a:cs typeface="Times New Roman" pitchFamily="18" charset="0"/>
                        </a:rPr>
                        <a:t>Количество проведенных мероприятий  (ед.)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221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220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509847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kern="12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+mn-ea"/>
                          <a:cs typeface="Times New Roman" pitchFamily="18" charset="0"/>
                        </a:rPr>
                        <a:t>Количество посетителей (ед.)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182 328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306 334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9821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000" kern="12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+mn-ea"/>
                          <a:cs typeface="Times New Roman" pitchFamily="18" charset="0"/>
                        </a:rPr>
                        <a:t>Из них – детей (чел.)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19 698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cs typeface="Times New Roman" pitchFamily="18" charset="0"/>
                        </a:rPr>
                        <a:t>85 335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chemeClr val="accent4">
                            <a:lumMod val="75000"/>
                            <a:shade val="30000"/>
                            <a:satMod val="115000"/>
                          </a:schemeClr>
                        </a:gs>
                        <a:gs pos="50000">
                          <a:schemeClr val="accent4">
                            <a:lumMod val="75000"/>
                            <a:shade val="67500"/>
                            <a:satMod val="115000"/>
                          </a:schemeClr>
                        </a:gs>
                        <a:gs pos="100000">
                          <a:schemeClr val="accent4">
                            <a:lumMod val="75000"/>
                            <a:shade val="100000"/>
                            <a:satMod val="115000"/>
                          </a:schemeClr>
                        </a:gs>
                      </a:gsLst>
                      <a:lin ang="189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8544F17-7A5C-4980-9D6A-D79D90F5B4A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4385815"/>
            <a:ext cx="1574156" cy="157415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C6349D79-2E78-494E-849A-B64E0DE93DE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292" y="4149080"/>
            <a:ext cx="3730660" cy="186406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682F6A05-633F-4383-AC3E-EC9713CE4B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554" y="4149080"/>
            <a:ext cx="2602308" cy="1951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407947"/>
      </p:ext>
    </p:extLst>
  </p:cSld>
  <p:clrMapOvr>
    <a:masterClrMapping/>
  </p:clrMapOvr>
  <p:transition>
    <p:comb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1339552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dirty="0">
                <a:latin typeface="Liberation Serif" panose="02020603050405020304" pitchFamily="18" charset="0"/>
                <a:cs typeface="Times New Roman" pitchFamily="18" charset="0"/>
              </a:rPr>
              <a:t>Динамика основных показателей деятельности «Ирбитского драматического театра им.А.Н.Островского»</a:t>
            </a: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65869210"/>
              </p:ext>
            </p:extLst>
          </p:nvPr>
        </p:nvGraphicFramePr>
        <p:xfrm>
          <a:off x="678117" y="1809883"/>
          <a:ext cx="7992888" cy="22429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720398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095588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9272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58417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Liberation Serif" panose="02020603050405020304" pitchFamily="18" charset="0"/>
                        </a:rPr>
                        <a:t>№ п/п</a:t>
                      </a:r>
                      <a:endParaRPr lang="ru-RU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Liberation Serif" panose="02020603050405020304" pitchFamily="18" charset="0"/>
                        </a:rPr>
                        <a:t>Показатель</a:t>
                      </a:r>
                      <a:endParaRPr lang="ru-RU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Liberation Serif" panose="02020603050405020304" pitchFamily="18" charset="0"/>
                        </a:rPr>
                        <a:t>2024 год</a:t>
                      </a:r>
                      <a:endParaRPr lang="ru-RU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b="0" dirty="0">
                          <a:latin typeface="Liberation Serif" panose="02020603050405020304" pitchFamily="18" charset="0"/>
                        </a:rPr>
                        <a:t>2025 год</a:t>
                      </a:r>
                      <a:endParaRPr lang="ru-RU" b="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405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1</a:t>
                      </a:r>
                      <a:endParaRPr lang="ru-RU" sz="2000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Количество спектаклей (ед.)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278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303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2252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2</a:t>
                      </a:r>
                      <a:endParaRPr lang="ru-RU" sz="2000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Количество зрителей (тыс. чел.)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19,5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30,5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600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3</a:t>
                      </a:r>
                      <a:endParaRPr lang="ru-RU" sz="2000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Доходы (тыс. руб.)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</a:rPr>
                        <a:t>4 890</a:t>
                      </a:r>
                      <a:endParaRPr lang="ru-RU" sz="2000" b="1" dirty="0">
                        <a:solidFill>
                          <a:schemeClr val="bg1"/>
                        </a:solidFill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2000" b="0" dirty="0">
                          <a:solidFill>
                            <a:schemeClr val="bg1"/>
                          </a:solidFill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6 573</a:t>
                      </a:r>
                    </a:p>
                  </a:txBody>
                  <a:tcPr marL="68580" marR="68580" marT="0" marB="0" anchor="ctr">
                    <a:gradFill flip="none" rotWithShape="1">
                      <a:gsLst>
                        <a:gs pos="0">
                          <a:srgbClr val="EAB0E2">
                            <a:shade val="30000"/>
                            <a:satMod val="115000"/>
                          </a:srgbClr>
                        </a:gs>
                        <a:gs pos="50000">
                          <a:srgbClr val="EAB0E2">
                            <a:shade val="67500"/>
                            <a:satMod val="115000"/>
                          </a:srgbClr>
                        </a:gs>
                        <a:gs pos="100000">
                          <a:srgbClr val="EAB0E2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49</a:t>
            </a:fld>
            <a:endParaRPr lang="ru-RU" dirty="0"/>
          </a:p>
        </p:txBody>
      </p:sp>
      <p:pic>
        <p:nvPicPr>
          <p:cNvPr id="9" name="Рисунок 8" descr="EANYC-lKqxI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75395" y="4167096"/>
            <a:ext cx="1973322" cy="21892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D4DC00D8-2468-4631-AE36-AD52F29A4B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805" y="4352960"/>
            <a:ext cx="2874413" cy="1912345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03DF9418-5DF2-47A9-A3F2-89EC9C2077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227" y="4352960"/>
            <a:ext cx="3106778" cy="19117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5753894"/>
      </p:ext>
    </p:extLst>
  </p:cSld>
  <p:clrMapOvr>
    <a:masterClrMapping/>
  </p:clrMapOvr>
  <p:transition>
    <p:comb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7440"/>
            <a:ext cx="8229600" cy="1123528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3600" dirty="0">
                <a:latin typeface="Liberation Serif" panose="02020603050405020304" pitchFamily="18" charset="0"/>
                <a:cs typeface="Times New Roman" pitchFamily="18" charset="0"/>
              </a:rPr>
              <a:t>Динамика основных показателей деятельности библиотек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50</a:t>
            </a:fld>
            <a:endParaRPr lang="ru-RU" dirty="0"/>
          </a:p>
        </p:txBody>
      </p:sp>
      <p:graphicFrame>
        <p:nvGraphicFramePr>
          <p:cNvPr id="8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68610600"/>
              </p:ext>
            </p:extLst>
          </p:nvPr>
        </p:nvGraphicFramePr>
        <p:xfrm>
          <a:off x="467544" y="1196753"/>
          <a:ext cx="8470495" cy="3633333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697031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53821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117624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11762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298803">
                <a:tc>
                  <a:txBody>
                    <a:bodyPr/>
                    <a:lstStyle/>
                    <a:p>
                      <a:pPr algn="ctr"/>
                      <a:r>
                        <a:rPr lang="ru-RU" sz="1000" dirty="0">
                          <a:latin typeface="Liberation Serif" panose="02020603050405020304" pitchFamily="18" charset="0"/>
                        </a:rPr>
                        <a:t>№ п\п</a:t>
                      </a:r>
                      <a:endParaRPr lang="ru-RU" sz="10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Показатель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2024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2024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1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Книжный фонд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219 668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214 773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79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2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в том числе – количество электронных изданий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234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240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3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Новые поступления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7 013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5 202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4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Выбытия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12 063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10 097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5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Количество читателей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9 745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10 389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6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Количество посещений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189 225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203 373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1039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7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 Книговыдача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201 313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201 313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  <a:tr h="479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8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Количество библиотек, подключённых к Интернет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4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8"/>
                  </a:ext>
                </a:extLst>
              </a:tr>
              <a:tr h="479749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9</a:t>
                      </a:r>
                      <a:endParaRPr lang="ru-RU" sz="14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51435" marR="152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Количество автоматизированных рабочих мест для читателей (ед.)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</a:rPr>
                        <a:t>16</a:t>
                      </a:r>
                      <a:endParaRPr lang="ru-RU" sz="1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="" xmlns:a16="http://schemas.microsoft.com/office/drawing/2014/main" val="10009"/>
                  </a:ext>
                </a:extLst>
              </a:tr>
            </a:tbl>
          </a:graphicData>
        </a:graphic>
      </p:graphicFrame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624F3AB0-0A32-556A-9D78-8280F4C6E9B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850" y="5185218"/>
            <a:ext cx="2667475" cy="952057"/>
          </a:xfrm>
          <a:prstGeom prst="rect">
            <a:avLst/>
          </a:prstGeom>
          <a:effectLst>
            <a:softEdge rad="241300"/>
          </a:effectLst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7E4A04B9-FF08-4AF7-BD5A-C28C043EE06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4782315"/>
            <a:ext cx="2876306" cy="19391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CA60EDEE-94E6-439E-A423-78241289237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1895" y="4803140"/>
            <a:ext cx="2846144" cy="1897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770851"/>
      </p:ext>
    </p:extLst>
  </p:cSld>
  <p:clrMapOvr>
    <a:masterClrMapping/>
  </p:clrMapOvr>
  <p:transition>
    <p:comb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6944" y="0"/>
            <a:ext cx="8229600" cy="97951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3200" dirty="0">
                <a:latin typeface="Liberation Serif" panose="02020603050405020304" pitchFamily="18" charset="0"/>
                <a:cs typeface="Times New Roman" pitchFamily="18" charset="0"/>
              </a:rPr>
              <a:t>Динамика основных показателей деятельности Историко-этнографического музея 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51</a:t>
            </a:fld>
            <a:endParaRPr lang="ru-RU" dirty="0"/>
          </a:p>
        </p:txBody>
      </p:sp>
      <p:graphicFrame>
        <p:nvGraphicFramePr>
          <p:cNvPr id="9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95838615"/>
              </p:ext>
            </p:extLst>
          </p:nvPr>
        </p:nvGraphicFramePr>
        <p:xfrm>
          <a:off x="539552" y="944055"/>
          <a:ext cx="8208912" cy="3375660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73813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91891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8661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685714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45054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№ </a:t>
                      </a:r>
                      <a:r>
                        <a:rPr lang="ru-RU" sz="1800" dirty="0" err="1">
                          <a:latin typeface="Liberation Serif" panose="02020603050405020304" pitchFamily="18" charset="0"/>
                        </a:rPr>
                        <a:t>п\п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Показатель</a:t>
                      </a:r>
                      <a:endParaRPr lang="ru-RU" sz="1800" dirty="0">
                        <a:latin typeface="Liberation Serif" panose="02020603050405020304" pitchFamily="18" charset="0"/>
                        <a:ea typeface="SimSu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dirty="0">
                          <a:latin typeface="Liberation Serif" panose="02020603050405020304" pitchFamily="18" charset="0"/>
                        </a:rPr>
                        <a:t>2024</a:t>
                      </a:r>
                      <a:endParaRPr lang="ru-RU" sz="2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2400" dirty="0">
                          <a:latin typeface="Liberation Serif" panose="02020603050405020304" pitchFamily="18" charset="0"/>
                        </a:rPr>
                        <a:t>2025</a:t>
                      </a:r>
                      <a:endParaRPr lang="ru-RU" sz="24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80633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1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Основной фонд: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 общее количество (ед.)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15 391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15 617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8965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2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Количество посетителей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( чел.)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24 502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29 536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1145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3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Количество экскурсий (ед.)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en-US" sz="1800" dirty="0">
                          <a:latin typeface="Liberation Serif" panose="02020603050405020304" pitchFamily="18" charset="0"/>
                        </a:rPr>
                        <a:t>1 </a:t>
                      </a: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148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1 575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15746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4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Научно-просветительские мероприятия (ед.)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80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11459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5</a:t>
                      </a:r>
                      <a:endParaRPr lang="ru-RU" sz="1800" dirty="0"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Количество выставок (ед.)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</a:rPr>
                        <a:t>28</a:t>
                      </a:r>
                      <a:endParaRPr lang="ru-RU" sz="1800" dirty="0">
                        <a:latin typeface="Liberation Serif" panose="02020603050405020304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600"/>
                        </a:spcAft>
                      </a:pPr>
                      <a:r>
                        <a:rPr lang="ru-RU" sz="1800" dirty="0">
                          <a:latin typeface="Liberation Serif" panose="02020603050405020304" pitchFamily="18" charset="0"/>
                          <a:ea typeface="Times New Roman"/>
                          <a:cs typeface="Times New Roman" pitchFamily="18" charset="0"/>
                        </a:rPr>
                        <a:t>23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8" name="Рисунок 7">
            <a:extLst>
              <a:ext uri="{FF2B5EF4-FFF2-40B4-BE49-F238E27FC236}">
                <a16:creationId xmlns="" xmlns:a16="http://schemas.microsoft.com/office/drawing/2014/main" id="{73E1A076-7565-4111-B2FB-A7CCA3EECF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4094" y="4328430"/>
            <a:ext cx="1872208" cy="202792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="" xmlns:a16="http://schemas.microsoft.com/office/drawing/2014/main" id="{14175885-9233-4734-A643-B85A20B9EB4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944" y="4302684"/>
            <a:ext cx="3129882" cy="2086588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E42EBAB3-9212-4D8C-BB98-6B58CB6C26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2696" y="4328430"/>
            <a:ext cx="3203848" cy="2135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5469045"/>
      </p:ext>
    </p:extLst>
  </p:cSld>
  <p:clrMapOvr>
    <a:masterClrMapping/>
  </p:clrMapOvr>
  <p:transition>
    <p:comb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43000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  <a:defRPr/>
            </a:pP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физической культуры, спорта и молодежной политики в Городском округе </a:t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</a:b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«город Ирбит» Свердловской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области»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/>
            </a:r>
            <a:b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</a:b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FFFFFF"/>
                </a:outerShdw>
              </a:effectLst>
              <a:latin typeface="Liberation Serif" panose="02020603050405020304" pitchFamily="18" charset="0"/>
            </a:endParaRPr>
          </a:p>
        </p:txBody>
      </p:sp>
      <p:graphicFrame>
        <p:nvGraphicFramePr>
          <p:cNvPr id="26663" name="Group 3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572029448"/>
              </p:ext>
            </p:extLst>
          </p:nvPr>
        </p:nvGraphicFramePr>
        <p:xfrm>
          <a:off x="238345" y="2132856"/>
          <a:ext cx="8678863" cy="3587136"/>
        </p:xfrm>
        <a:graphic>
          <a:graphicData uri="http://schemas.openxmlformats.org/drawingml/2006/table">
            <a:tbl>
              <a:tblPr/>
              <a:tblGrid>
                <a:gridCol w="531902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119946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119946"/>
                <a:gridCol w="1119946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58184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2626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Молодежь Городского округа «город Ирбит» Свердловской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27 887,3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17 764,3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17 764,3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5118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Патриотическое воспитание граждан Городского округа «город Ирбит» Свердловской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260,0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405,0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405,0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2012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Развитие физической культуры и спорта в  Городском округе «город Ирбит» Свердловской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8 779,2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13 179,7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13 179,7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8906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Развитие инфраструктуры объектов спорта муниципальной собственности в </a:t>
                      </a: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Городском округе «город Ирбит» Свердловской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области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71 796,0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100 758,5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100 758,5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4492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1" i="0" u="none" strike="noStrike" cap="none" normalizeH="0" baseline="0" dirty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108 722,5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132 107,5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132 107,5</a:t>
                      </a:r>
                      <a:endParaRPr kumimoji="0" lang="ru-RU" sz="1800" b="1" i="0" u="none" strike="noStrike" cap="none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A96FE3">
                            <a:tint val="66000"/>
                            <a:satMod val="160000"/>
                          </a:srgbClr>
                        </a:gs>
                        <a:gs pos="50000">
                          <a:srgbClr val="A96FE3">
                            <a:tint val="44500"/>
                            <a:satMod val="160000"/>
                          </a:srgbClr>
                        </a:gs>
                        <a:gs pos="100000">
                          <a:srgbClr val="A96FE3">
                            <a:tint val="23500"/>
                            <a:satMod val="160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sp>
        <p:nvSpPr>
          <p:cNvPr id="68726" name="Rectangle 118"/>
          <p:cNvSpPr>
            <a:spLocks noChangeArrowheads="1"/>
          </p:cNvSpPr>
          <p:nvPr/>
        </p:nvSpPr>
        <p:spPr bwMode="auto">
          <a:xfrm>
            <a:off x="7596336" y="1700808"/>
            <a:ext cx="1408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1326330158"/>
      </p:ext>
    </p:extLst>
  </p:cSld>
  <p:clrMapOvr>
    <a:masterClrMapping/>
  </p:clrMapOvr>
  <p:transition>
    <p:comb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715"/>
            <a:ext cx="8229600" cy="907504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>
                <a:solidFill>
                  <a:srgbClr val="0070C0"/>
                </a:solidFill>
                <a:latin typeface="Liberation Serif" panose="02020603050405020304" pitchFamily="18" charset="0"/>
                <a:cs typeface="Times New Roman" pitchFamily="18" charset="0"/>
              </a:rPr>
              <a:t>Подпрограмма «Молодежь Городского округа «город Ирбит» Свердловской области»</a:t>
            </a:r>
            <a:endParaRPr lang="ru-RU" sz="2800" dirty="0">
              <a:solidFill>
                <a:srgbClr val="0070C0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9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00511163"/>
              </p:ext>
            </p:extLst>
          </p:nvPr>
        </p:nvGraphicFramePr>
        <p:xfrm>
          <a:off x="467544" y="908721"/>
          <a:ext cx="8352928" cy="28358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859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495893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214446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39095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52001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№ </a:t>
                      </a:r>
                      <a:r>
                        <a:rPr lang="ru-RU" sz="1600" dirty="0" err="1">
                          <a:latin typeface="Liberation Serif" pitchFamily="18" charset="0"/>
                        </a:rPr>
                        <a:t>п</a:t>
                      </a:r>
                      <a:r>
                        <a:rPr lang="ru-RU" sz="1600" dirty="0">
                          <a:latin typeface="Liberation Serif" pitchFamily="18" charset="0"/>
                        </a:rPr>
                        <a:t>/</a:t>
                      </a:r>
                      <a:r>
                        <a:rPr lang="ru-RU" sz="1600" dirty="0" err="1">
                          <a:latin typeface="Liberation Serif" pitchFamily="18" charset="0"/>
                        </a:rPr>
                        <a:t>п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Показатель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 2024 год, чел.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2025 год, чел. 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47307">
                <a:tc gridSpan="4">
                  <a:txBody>
                    <a:bodyPr/>
                    <a:lstStyle/>
                    <a:p>
                      <a:pPr algn="ctr"/>
                      <a:r>
                        <a:rPr kumimoji="0" lang="ru-RU" sz="1600" b="1" kern="1200" dirty="0">
                          <a:latin typeface="Liberation Serif" pitchFamily="18" charset="0"/>
                        </a:rPr>
                        <a:t>Количество трудоустроенных несовершеннолетних граждан</a:t>
                      </a:r>
                      <a:endParaRPr lang="ru-RU" sz="1600" b="1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5291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1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600" b="1" dirty="0">
                          <a:latin typeface="Liberation Serif" pitchFamily="18" charset="0"/>
                        </a:rPr>
                        <a:t>Всего,</a:t>
                      </a:r>
                      <a:r>
                        <a:rPr lang="ru-RU" sz="1600" b="1" baseline="0" dirty="0">
                          <a:latin typeface="Liberation Serif" pitchFamily="18" charset="0"/>
                        </a:rPr>
                        <a:t> чел.</a:t>
                      </a:r>
                      <a:endParaRPr lang="ru-RU" sz="1600" b="1" dirty="0">
                        <a:latin typeface="Liberation Serif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Liberation Serif" pitchFamily="18" charset="0"/>
                        </a:rPr>
                        <a:t>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>
                          <a:latin typeface="Liberation Serif" pitchFamily="18" charset="0"/>
                        </a:rPr>
                        <a:t>252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56847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2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</a:rPr>
                        <a:t>Из</a:t>
                      </a:r>
                      <a:r>
                        <a:rPr lang="ru-RU" sz="1600" baseline="0" dirty="0">
                          <a:latin typeface="Liberation Serif" pitchFamily="18" charset="0"/>
                        </a:rPr>
                        <a:t> них: </a:t>
                      </a: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</a:rPr>
                        <a:t>- при поддержке средств ГО город Ирбит;</a:t>
                      </a:r>
                      <a:endParaRPr lang="ru-RU" sz="1600" dirty="0">
                        <a:latin typeface="Liberation Serif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253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252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92647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</a:rPr>
                        <a:t>3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</a:rPr>
                        <a:t>- при поддержке средств работодателей;</a:t>
                      </a:r>
                      <a:endParaRPr lang="ru-RU" sz="1600" dirty="0">
                        <a:latin typeface="Liberation Serif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-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59537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Liberation Serif" pitchFamily="18" charset="0"/>
                          <a:cs typeface="Times New Roman" pitchFamily="18" charset="0"/>
                        </a:rPr>
                        <a:t>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ru-RU" sz="1600" kern="1200" dirty="0">
                          <a:latin typeface="Liberation Serif" pitchFamily="18" charset="0"/>
                        </a:rPr>
                        <a:t>Из</a:t>
                      </a:r>
                      <a:r>
                        <a:rPr kumimoji="0" lang="ru-RU" sz="1600" kern="1200" baseline="0" dirty="0">
                          <a:latin typeface="Liberation Serif" pitchFamily="18" charset="0"/>
                        </a:rPr>
                        <a:t> них:</a:t>
                      </a:r>
                    </a:p>
                    <a:p>
                      <a:pPr algn="l"/>
                      <a:r>
                        <a:rPr kumimoji="0" lang="ru-RU" sz="1600" kern="1200" dirty="0">
                          <a:latin typeface="Liberation Serif" pitchFamily="18" charset="0"/>
                        </a:rPr>
                        <a:t>- при поддержке средств Центра занятости населения.</a:t>
                      </a:r>
                      <a:endParaRPr lang="ru-RU" sz="160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cs typeface="Times New Roman" pitchFamily="18" charset="0"/>
                        </a:rPr>
                        <a:t>194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latin typeface="Liberation Serif" pitchFamily="18" charset="0"/>
                          <a:cs typeface="Times New Roman" pitchFamily="18" charset="0"/>
                        </a:rPr>
                        <a:t>195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53</a:t>
            </a:fld>
            <a:endParaRPr lang="ru-RU"/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9FCA22AD-3CFE-4798-8135-D7CB23B524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7376" y="3933056"/>
            <a:ext cx="2261327" cy="209688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="" xmlns:a16="http://schemas.microsoft.com/office/drawing/2014/main" id="{6D011D3C-D6CF-4313-B18E-4A3A3215274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442" y="3832739"/>
            <a:ext cx="3133453" cy="2294874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="" xmlns:a16="http://schemas.microsoft.com/office/drawing/2014/main" id="{AE1110AF-CF54-409F-8758-1C120F65D8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019" y="3832739"/>
            <a:ext cx="3133453" cy="2294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350563"/>
      </p:ext>
    </p:extLst>
  </p:cSld>
  <p:clrMapOvr>
    <a:masterClrMapping/>
  </p:clrMapOvr>
  <p:transition>
    <p:comb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214422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400" b="1" dirty="0">
                <a:solidFill>
                  <a:srgbClr val="0070C0"/>
                </a:solidFill>
                <a:latin typeface="Liberation Serif" panose="02020603050405020304" pitchFamily="18" charset="0"/>
                <a:cs typeface="Times New Roman" pitchFamily="18" charset="0"/>
              </a:rPr>
              <a:t>Подпрограмма «Патриотическое воспитание граждан Городского округа «город Ирбит» Свердловской области»</a:t>
            </a:r>
            <a:endParaRPr lang="ru-RU" sz="2400" dirty="0">
              <a:solidFill>
                <a:srgbClr val="0070C0"/>
              </a:solidFill>
              <a:latin typeface="Liberation Serif" pitchFamily="18" charset="0"/>
            </a:endParaRPr>
          </a:p>
        </p:txBody>
      </p:sp>
      <p:graphicFrame>
        <p:nvGraphicFramePr>
          <p:cNvPr id="6" name="Содержимое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56141364"/>
              </p:ext>
            </p:extLst>
          </p:nvPr>
        </p:nvGraphicFramePr>
        <p:xfrm>
          <a:off x="683568" y="1214422"/>
          <a:ext cx="7859710" cy="5238912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6253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6508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583578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82389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№ </a:t>
                      </a:r>
                    </a:p>
                    <a:p>
                      <a:pPr algn="ctr"/>
                      <a:r>
                        <a:rPr lang="ru-RU" sz="1400" dirty="0" err="1"/>
                        <a:t>п</a:t>
                      </a:r>
                      <a:r>
                        <a:rPr lang="ru-RU" sz="1400" dirty="0"/>
                        <a:t>/</a:t>
                      </a:r>
                      <a:r>
                        <a:rPr lang="ru-RU" sz="1400" dirty="0" err="1"/>
                        <a:t>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  <a:p>
                      <a:pPr algn="ctr"/>
                      <a:r>
                        <a:rPr lang="ru-RU" sz="1400" dirty="0"/>
                        <a:t>Мероприятие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Кол-во участников, чел.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54411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/>
                        <a:t>Выставка находок привезенных с полей</a:t>
                      </a:r>
                      <a:r>
                        <a:rPr lang="ru-RU" sz="1400" baseline="0" dirty="0"/>
                        <a:t> сражений времён ВО </a:t>
                      </a:r>
                      <a:r>
                        <a:rPr lang="ru-RU" sz="1400" dirty="0"/>
                        <a:t> 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/>
                        <a:t>110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59176785"/>
                  </a:ext>
                </a:extLst>
              </a:tr>
              <a:tr h="34328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</a:rPr>
                        <a:t>2</a:t>
                      </a:r>
                      <a:endParaRPr lang="ru-RU" sz="1400" b="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Кинопоказ патриотических фильмов</a:t>
                      </a:r>
                      <a:endParaRPr lang="ru-RU" sz="1400" b="0" baseline="0" dirty="0">
                        <a:latin typeface="Liberation Serif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400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663045406"/>
                  </a:ext>
                </a:extLst>
              </a:tr>
              <a:tr h="34328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  <a:cs typeface="+mn-cs"/>
                        </a:rPr>
                        <a:t>3</a:t>
                      </a:r>
                      <a:endParaRPr lang="ru-RU" sz="1400" b="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Акция «Мы – граждане России» (торжественное вручение паспортов)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Times New Roman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3255614849"/>
                  </a:ext>
                </a:extLst>
              </a:tr>
              <a:tr h="361219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</a:rPr>
                        <a:t>6</a:t>
                      </a:r>
                      <a:endParaRPr lang="ru-RU" sz="1400" b="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Акция «Георгиевская лента»</a:t>
                      </a:r>
                      <a:endParaRPr lang="ru-RU" sz="1400" b="0" i="0" kern="1200" dirty="0">
                        <a:solidFill>
                          <a:schemeClr val="dk1"/>
                        </a:solidFill>
                        <a:latin typeface="Liberation Serif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2 500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382068041"/>
                  </a:ext>
                </a:extLst>
              </a:tr>
              <a:tr h="43346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</a:rPr>
                        <a:t>7</a:t>
                      </a:r>
                      <a:endParaRPr lang="ru-RU" sz="1400" b="0" dirty="0">
                        <a:latin typeface="Liberation Serif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Молодежная патриотическая акция «Время выбрало нас»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ru-RU" sz="1400" b="0" baseline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 000</a:t>
                      </a:r>
                      <a:endParaRPr lang="ru-RU" sz="1400" b="0" dirty="0">
                        <a:latin typeface="Liberation Serif" pitchFamily="18" charset="0"/>
                        <a:ea typeface="Calibri"/>
                        <a:cs typeface="Times New Roman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773927069"/>
                  </a:ext>
                </a:extLst>
              </a:tr>
              <a:tr h="35723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  <a:cs typeface="Times New Roman" pitchFamily="18" charset="0"/>
                        </a:rPr>
                        <a:t>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Акция «Мой флаг»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Liberation Serif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1 500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127567183"/>
                  </a:ext>
                </a:extLst>
              </a:tr>
              <a:tr h="35723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  <a:cs typeface="Times New Roman" pitchFamily="18" charset="0"/>
                        </a:rPr>
                        <a:t>9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Акция «Свеча памяти» </a:t>
                      </a:r>
                      <a:endParaRPr lang="ru-RU" sz="1400" b="0" kern="1200" dirty="0">
                        <a:solidFill>
                          <a:schemeClr val="dk1"/>
                        </a:solidFill>
                        <a:latin typeface="Liberation Serif" pitchFamily="18" charset="0"/>
                        <a:ea typeface="+mn-ea"/>
                        <a:cs typeface="+mn-cs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500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619831609"/>
                  </a:ext>
                </a:extLst>
              </a:tr>
              <a:tr h="823893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>
                          <a:latin typeface="Liberation Serif" pitchFamily="18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kern="1200" dirty="0">
                          <a:solidFill>
                            <a:schemeClr val="dk1"/>
                          </a:solidFill>
                          <a:latin typeface="Liberation Serif" pitchFamily="18" charset="0"/>
                          <a:ea typeface="+mn-ea"/>
                          <a:cs typeface="+mn-cs"/>
                        </a:rPr>
                        <a:t>Военно-спортивная игра «Рассвет Победы - 2025» среди обучающихся общеобразовательных организаций Городского округа «город Ирбит» Свердловской области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400" b="0" dirty="0">
                          <a:latin typeface="Liberation Serif" pitchFamily="18" charset="0"/>
                          <a:ea typeface="Calibri"/>
                          <a:cs typeface="Times New Roman"/>
                        </a:rPr>
                        <a:t>205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246405436"/>
                  </a:ext>
                </a:extLst>
              </a:tr>
              <a:tr h="35441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11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Liberation Serif" pitchFamily="18" charset="0"/>
                        </a:rPr>
                        <a:t>Урок мужества «Герои рядом»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115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1869267688"/>
                  </a:ext>
                </a:extLst>
              </a:tr>
              <a:tr h="3432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12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Liberation Serif" pitchFamily="18" charset="0"/>
                        </a:rPr>
                        <a:t>Акция «Мой</a:t>
                      </a:r>
                      <a:r>
                        <a:rPr lang="ru-RU" sz="1400" baseline="0" dirty="0">
                          <a:latin typeface="Liberation Serif" pitchFamily="18" charset="0"/>
                        </a:rPr>
                        <a:t> флаг»</a:t>
                      </a:r>
                      <a:endParaRPr lang="ru-RU" sz="1400" dirty="0">
                        <a:latin typeface="Liberation Serif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90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468902774"/>
                  </a:ext>
                </a:extLst>
              </a:tr>
              <a:tr h="34328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13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400" dirty="0">
                          <a:latin typeface="Liberation Serif" pitchFamily="18" charset="0"/>
                        </a:rPr>
                        <a:t>Военно</a:t>
                      </a:r>
                      <a:r>
                        <a:rPr lang="ru-RU" sz="1400" baseline="0" dirty="0">
                          <a:latin typeface="Liberation Serif" pitchFamily="18" charset="0"/>
                        </a:rPr>
                        <a:t>-спортивная игра посвященная 80-летию Победы</a:t>
                      </a:r>
                      <a:endParaRPr lang="ru-RU" sz="1400" dirty="0">
                        <a:latin typeface="Liberation Serif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latin typeface="Liberation Serif" pitchFamily="18" charset="0"/>
                        </a:rPr>
                        <a:t>230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="" xmlns:a16="http://schemas.microsoft.com/office/drawing/2014/main" val="3118137761"/>
                  </a:ext>
                </a:extLst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9752771"/>
      </p:ext>
    </p:extLst>
  </p:cSld>
  <p:clrMapOvr>
    <a:masterClrMapping/>
  </p:clrMapOvr>
  <p:transition>
    <p:comb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504" y="278742"/>
            <a:ext cx="8928992" cy="811731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Подпрограмма</a:t>
            </a:r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«Развитие физической культуры и спорта в Городском округе «город Ирбит» Свердловской области»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55</a:t>
            </a:fld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230774" y="1124744"/>
            <a:ext cx="845602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Liberation Serif" panose="02020603050405020304" pitchFamily="18" charset="0"/>
              </a:rPr>
              <a:t>За 2025 год на территории Городского округа «город Ирбит» Свердловской области проведено 164 физкультурное и спортивное мероприятие: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- городские спортивные мероприятия (96)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- мероприятия по внедрению ВФСК «ГТО» (9)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- спортивные мероприятия, проводимые на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уровне Восточного управленческого округа (8)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- областные мероприятия (43)</a:t>
            </a:r>
          </a:p>
          <a:p>
            <a:r>
              <a:rPr lang="ru-RU" sz="1700" dirty="0">
                <a:latin typeface="Liberation Serif" panose="02020603050405020304" pitchFamily="18" charset="0"/>
              </a:rPr>
              <a:t>- всероссийские мероприятия (8)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="" xmlns:a16="http://schemas.microsoft.com/office/drawing/2014/main" id="{E3A77684-0DB5-4489-A4C9-94C50B0AB49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1" y="3339802"/>
            <a:ext cx="2383548" cy="160174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="" xmlns:a16="http://schemas.microsoft.com/office/drawing/2014/main" id="{8D7A3A7C-2657-4B4C-9615-F40D4DB2C9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2257" y="3327595"/>
            <a:ext cx="2173839" cy="1630379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8A9C6E98-26B9-4656-85E4-CCBBA039F0E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162" y="3323661"/>
            <a:ext cx="2951637" cy="166029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="" xmlns:a16="http://schemas.microsoft.com/office/drawing/2014/main" id="{4FD51444-3859-4B42-8605-0ABFD12B2A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85" y="5053997"/>
            <a:ext cx="2383548" cy="1589343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="" xmlns:a16="http://schemas.microsoft.com/office/drawing/2014/main" id="{7353B161-1DFB-423A-B8B0-803C7DC32F0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5162" y="5024590"/>
            <a:ext cx="2930053" cy="1648155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="" xmlns:a16="http://schemas.microsoft.com/office/drawing/2014/main" id="{7D0A2C78-3A59-40D9-A25E-FD62318C7EF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7182" y="5094343"/>
            <a:ext cx="2230859" cy="14849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11777"/>
      </p:ext>
    </p:extLst>
  </p:cSld>
  <p:clrMapOvr>
    <a:masterClrMapping/>
  </p:clrMapOvr>
  <p:transition>
    <p:comb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662963-80FA-49AC-8E2A-CD7E2F375CD1}" type="slidenum">
              <a:rPr lang="ru-RU" smtClean="0"/>
              <a:pPr/>
              <a:t>56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80728"/>
            <a:ext cx="8229600" cy="970339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000" b="1" dirty="0">
                <a:solidFill>
                  <a:srgbClr val="0070C0"/>
                </a:solidFill>
                <a:latin typeface="Liberation Serif" panose="02020603050405020304" pitchFamily="18" charset="0"/>
                <a:cs typeface="Times New Roman" pitchFamily="18" charset="0"/>
              </a:rPr>
              <a:t>Подпрограмма «Развитие инфраструктуры объектов спорта Муниципальной собственности в Городском округе «город Ирбит» Свердловской области»</a:t>
            </a:r>
            <a:r>
              <a:rPr lang="ru-RU" sz="2000" dirty="0">
                <a:latin typeface="Liberation Serif" panose="02020603050405020304" pitchFamily="18" charset="0"/>
              </a:rPr>
              <a:t/>
            </a:r>
            <a:br>
              <a:rPr lang="ru-RU" sz="2000" dirty="0">
                <a:latin typeface="Liberation Serif" panose="02020603050405020304" pitchFamily="18" charset="0"/>
              </a:rPr>
            </a:br>
            <a:endParaRPr lang="ru-RU" sz="2000" dirty="0">
              <a:solidFill>
                <a:srgbClr val="0070C0"/>
              </a:solidFill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>
            <a:extLst>
              <a:ext uri="{FF2B5EF4-FFF2-40B4-BE49-F238E27FC236}">
                <a16:creationId xmlns="" xmlns:a16="http://schemas.microsoft.com/office/drawing/2014/main" id="{6EB148E2-334F-4A3A-B60C-9FB158A34217}"/>
              </a:ext>
            </a:extLst>
          </p:cNvPr>
          <p:cNvSpPr/>
          <p:nvPr/>
        </p:nvSpPr>
        <p:spPr>
          <a:xfrm>
            <a:off x="755576" y="2348880"/>
            <a:ext cx="78488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В 2025 году д</a:t>
            </a:r>
            <a:r>
              <a:rPr lang="ru-RU" sz="1800" dirty="0"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ля организации тренировочного процесса и участия в соревнованиях для хоккейной команды «Урал 10» 2010-2011 г.р. приобретен спортивный инвентарь: хоккейные клюшки.</a:t>
            </a:r>
          </a:p>
          <a:p>
            <a:pPr algn="just"/>
            <a:r>
              <a:rPr lang="ru-RU" sz="1800" dirty="0">
                <a:solidFill>
                  <a:srgbClr val="000000"/>
                </a:solidFill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   Для участия в Чемпионате Свердловской области по футболу среди команд второй группы сезон 2025 приобретена спортивная экипировка: спортивная обувь бутсы, футбольная форма, гетры, манишки, перчатки</a:t>
            </a:r>
            <a:r>
              <a:rPr lang="ru-RU" dirty="0">
                <a:solidFill>
                  <a:srgbClr val="000000"/>
                </a:solidFill>
                <a:latin typeface="Liberation Serif" panose="02020603050405020304" pitchFamily="18" charset="0"/>
                <a:ea typeface="Times New Roman" panose="02020603050405020304" pitchFamily="18" charset="0"/>
              </a:rPr>
              <a:t>.</a:t>
            </a:r>
          </a:p>
          <a:p>
            <a:pPr algn="just"/>
            <a:r>
              <a:rPr lang="ru-RU" dirty="0">
                <a:solidFill>
                  <a:srgbClr val="000000"/>
                </a:solidFill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Д</a:t>
            </a:r>
            <a:r>
              <a:rPr lang="ru-RU" sz="1800" dirty="0">
                <a:solidFill>
                  <a:srgbClr val="000000"/>
                </a:solidFill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ля организации тренировочного процесса и проведения мероприятий для клуба «Маяк» приобретено спортивное оборудование: тренажер (комбинированная тяга), оборудование (шведская стенка)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;</a:t>
            </a:r>
          </a:p>
          <a:p>
            <a:pPr algn="just"/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 В</a:t>
            </a:r>
            <a:r>
              <a:rPr lang="ru-RU" sz="1800" dirty="0">
                <a:solidFill>
                  <a:srgbClr val="000000"/>
                </a:solidFill>
                <a:effectLst/>
                <a:latin typeface="Liberation Serif" panose="02020603050405020304" pitchFamily="18" charset="0"/>
                <a:ea typeface="Times New Roman" panose="02020603050405020304" pitchFamily="18" charset="0"/>
              </a:rPr>
              <a:t> июне были проведены работы по замене секции ограждения мини-футбольного поля с искусственным покрытием, расположенного по адресу г. Ирбит ул. Маршала Жукова 10а.</a:t>
            </a:r>
            <a:r>
              <a:rPr lang="ru-RU" dirty="0">
                <a:latin typeface="Liberation Serif" panose="02020603050405020304" pitchFamily="18" charset="0"/>
                <a:ea typeface="Liberation Serif" panose="02020603050405020304" pitchFamily="18" charset="0"/>
                <a:cs typeface="Liberation Serif" panose="02020603050405020304" pitchFamily="18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908233962"/>
      </p:ext>
    </p:extLst>
  </p:cSld>
  <p:clrMapOvr>
    <a:masterClrMapping/>
  </p:clrMapOvr>
  <p:transition>
    <p:comb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332656"/>
            <a:ext cx="835292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200" b="1" dirty="0" smtClean="0"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«Доступное жилье молодым семьям, проживающим на территории </a:t>
            </a:r>
            <a:r>
              <a:rPr lang="ru-RU" sz="2400" b="1" dirty="0"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400" b="1" dirty="0" smtClean="0">
                <a:latin typeface="Liberation Serif" panose="02020603050405020304" pitchFamily="18" charset="0"/>
              </a:rPr>
              <a:t>области»</a:t>
            </a:r>
            <a:endParaRPr lang="ru-RU" sz="2200" b="1" dirty="0">
              <a:effectLst>
                <a:outerShdw blurRad="38100" dist="38100" dir="2700000" algn="tl">
                  <a:srgbClr val="FFFFFF"/>
                </a:outerShdw>
              </a:effectLst>
              <a:latin typeface="Liberation Serif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1857053"/>
              </p:ext>
            </p:extLst>
          </p:nvPr>
        </p:nvGraphicFramePr>
        <p:xfrm>
          <a:off x="256989" y="2420889"/>
          <a:ext cx="8587903" cy="3321546"/>
        </p:xfrm>
        <a:graphic>
          <a:graphicData uri="http://schemas.openxmlformats.org/drawingml/2006/table">
            <a:tbl>
              <a:tblPr/>
              <a:tblGrid>
                <a:gridCol w="4669372"/>
                <a:gridCol w="1285768"/>
                <a:gridCol w="1285768"/>
                <a:gridCol w="1346995"/>
              </a:tblGrid>
              <a:tr h="56995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D0D0D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95917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Обеспечение жильем молодых семей на территории </a:t>
                      </a:r>
                      <a:r>
                        <a:rPr lang="ru-RU" sz="1600" b="1" dirty="0" smtClean="0"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5 977,4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7 482,0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7 482,0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12433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Предоставление региональной поддержки молодым семьям на улучшение жилищных условий на территории </a:t>
                      </a:r>
                      <a:r>
                        <a:rPr lang="ru-RU" sz="1600" b="1" dirty="0" smtClean="0"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1 226,1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2 017,4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2 017,4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  <a:tr h="53986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D0D0D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7 203,5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9 499,4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9 499,4</a:t>
                      </a:r>
                    </a:p>
                  </a:txBody>
                  <a:tcPr marT="45726" marB="4572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1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1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1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lin ang="162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9" name="Прямоугольник 8"/>
          <p:cNvSpPr/>
          <p:nvPr/>
        </p:nvSpPr>
        <p:spPr>
          <a:xfrm>
            <a:off x="7411688" y="1916832"/>
            <a:ext cx="14087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23528" y="5877272"/>
            <a:ext cx="84969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270400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/>
          </p:cNvSpPr>
          <p:nvPr>
            <p:ph type="title"/>
          </p:nvPr>
        </p:nvSpPr>
        <p:spPr>
          <a:xfrm>
            <a:off x="467544" y="-243408"/>
            <a:ext cx="8229600" cy="140264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21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Муниципальная программа «Реализация основных направлений муниципальной политики в строительном комплексе </a:t>
            </a:r>
            <a:r>
              <a:rPr lang="ru-RU" sz="2000" b="1" dirty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0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области»</a:t>
            </a:r>
            <a:endParaRPr lang="ru-RU" sz="2000" b="1" dirty="0">
              <a:solidFill>
                <a:schemeClr val="tx1"/>
              </a:solidFill>
              <a:effectLst/>
              <a:latin typeface="Liberation Serif" panose="02020603050405020304" pitchFamily="18" charset="0"/>
            </a:endParaRPr>
          </a:p>
        </p:txBody>
      </p:sp>
      <p:graphicFrame>
        <p:nvGraphicFramePr>
          <p:cNvPr id="28700" name="Group 28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631651022"/>
              </p:ext>
            </p:extLst>
          </p:nvPr>
        </p:nvGraphicFramePr>
        <p:xfrm>
          <a:off x="305795" y="1844824"/>
          <a:ext cx="4914277" cy="3411147"/>
        </p:xfrm>
        <a:graphic>
          <a:graphicData uri="http://schemas.openxmlformats.org/drawingml/2006/table">
            <a:tbl>
              <a:tblPr/>
              <a:tblGrid>
                <a:gridCol w="2754037"/>
                <a:gridCol w="720080"/>
                <a:gridCol w="720080"/>
                <a:gridCol w="720080"/>
              </a:tblGrid>
              <a:tr h="38770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91094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Обеспечение реализации Муниципальной программы «Реализация основных направлений муниципальной политики в строительном комплексе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43 945,1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63 639,5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62 991,3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100811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Формирование жилфонда для переселения граждан из жилых помещений, признанных непригодными для проживания и (или) с высоким уровнем износа 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10 502,8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65 017,1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50 720,9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61906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Осуществление градостроительной деятельности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в Городском округе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592 443,6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216 682,3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212 733,3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  <a:tr h="476779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ts val="120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91439" marR="91439" marT="45724" marB="45724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646 891,5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345 338,9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326 445,5</a:t>
                      </a:r>
                    </a:p>
                  </a:txBody>
                  <a:tcPr marL="91439" marR="91439" marT="45724" marB="45724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2">
                            <a:lumMod val="20000"/>
                            <a:lumOff val="80000"/>
                            <a:shade val="30000"/>
                            <a:satMod val="115000"/>
                          </a:schemeClr>
                        </a:gs>
                        <a:gs pos="50000">
                          <a:schemeClr val="accent2">
                            <a:lumMod val="20000"/>
                            <a:lumOff val="80000"/>
                            <a:shade val="67500"/>
                            <a:satMod val="115000"/>
                          </a:schemeClr>
                        </a:gs>
                        <a:gs pos="100000">
                          <a:schemeClr val="accent2">
                            <a:lumMod val="20000"/>
                            <a:lumOff val="80000"/>
                            <a:shade val="100000"/>
                            <a:satMod val="115000"/>
                          </a:schemeClr>
                        </a:gs>
                      </a:gsLst>
                      <a:path path="circle">
                        <a:fillToRect l="100000" t="100000"/>
                      </a:path>
                      <a:tileRect r="-100000" b="-100000"/>
                    </a:gradFill>
                  </a:tcPr>
                </a:tc>
              </a:tr>
            </a:tbl>
          </a:graphicData>
        </a:graphic>
      </p:graphicFrame>
      <p:sp>
        <p:nvSpPr>
          <p:cNvPr id="73798" name="Rectangle 70"/>
          <p:cNvSpPr>
            <a:spLocks noChangeArrowheads="1"/>
          </p:cNvSpPr>
          <p:nvPr/>
        </p:nvSpPr>
        <p:spPr bwMode="auto">
          <a:xfrm>
            <a:off x="7717552" y="1159237"/>
            <a:ext cx="1408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6021288"/>
            <a:ext cx="85689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31956"/>
            <a:ext cx="3388429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165196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59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6189" y="332656"/>
            <a:ext cx="87182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</a:rPr>
              <a:t>Муниципальная программа «Развитие транспортного комплекса </a:t>
            </a:r>
            <a:r>
              <a:rPr lang="ru-RU" sz="2400" b="1" dirty="0">
                <a:latin typeface="Liberation Serif" panose="02020603050405020304" pitchFamily="18" charset="0"/>
              </a:rPr>
              <a:t>Городского округа «город Ирбит» </a:t>
            </a:r>
            <a:endParaRPr lang="ru-RU" sz="2400" b="1" dirty="0" smtClean="0">
              <a:latin typeface="Liberation Serif" panose="02020603050405020304" pitchFamily="18" charset="0"/>
            </a:endParaRPr>
          </a:p>
          <a:p>
            <a:pPr algn="ctr"/>
            <a:r>
              <a:rPr lang="ru-RU" sz="2400" b="1" dirty="0" smtClean="0">
                <a:latin typeface="Liberation Serif" panose="02020603050405020304" pitchFamily="18" charset="0"/>
              </a:rPr>
              <a:t>Свердловской </a:t>
            </a:r>
            <a:r>
              <a:rPr lang="ru-RU" sz="2400" b="1" dirty="0">
                <a:latin typeface="Liberation Serif" panose="02020603050405020304" pitchFamily="18" charset="0"/>
              </a:rPr>
              <a:t>области»</a:t>
            </a:r>
            <a:endParaRPr lang="ru-RU" sz="24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543906" y="1340768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6997992"/>
              </p:ext>
            </p:extLst>
          </p:nvPr>
        </p:nvGraphicFramePr>
        <p:xfrm>
          <a:off x="4427984" y="1710100"/>
          <a:ext cx="4566358" cy="2750666"/>
        </p:xfrm>
        <a:graphic>
          <a:graphicData uri="http://schemas.openxmlformats.org/drawingml/2006/table">
            <a:tbl>
              <a:tblPr/>
              <a:tblGrid>
                <a:gridCol w="2344403"/>
                <a:gridCol w="726601"/>
                <a:gridCol w="726601"/>
                <a:gridCol w="768753"/>
              </a:tblGrid>
              <a:tr h="4037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год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 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44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ea typeface="Times New Roman" pitchFamily="18" charset="0"/>
                          <a:cs typeface="Calibri" pitchFamily="34" charset="0"/>
                        </a:rPr>
                        <a:t>Организация транспортного обслуживания населения на территории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61 935,2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72 798,9</a:t>
                      </a:r>
                      <a:endParaRPr lang="ru-RU" sz="1000" b="1" dirty="0" smtClean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70 428,9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44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Строительство, реконструкция, ремонт и содержание автомобильных дорог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373 144,4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268 376,5</a:t>
                      </a:r>
                      <a:endParaRPr lang="ru-RU" sz="1000" b="1" dirty="0" smtClean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253 528,2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44470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Повышение безопасности дорожного движения на территории  </a:t>
                      </a:r>
                      <a:r>
                        <a:rPr lang="ru-RU" sz="1000" b="1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0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ea typeface="Times New Roman" pitchFamily="18" charset="0"/>
                        <a:cs typeface="Calibri" pitchFamily="34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1 796,0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1 014,8</a:t>
                      </a:r>
                      <a:endParaRPr lang="ru-RU" sz="1000" b="1" dirty="0" smtClean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1 014,8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22235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0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436 875,6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342 190,2</a:t>
                      </a:r>
                      <a:endParaRPr lang="ru-RU" sz="1000" b="1" dirty="0" smtClean="0">
                        <a:latin typeface="Liberation Serif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000" b="1" dirty="0" smtClean="0">
                          <a:latin typeface="Liberation Serif" panose="02020603050405020304" pitchFamily="18" charset="0"/>
                          <a:cs typeface="Times New Roman" panose="02020603050405020304" pitchFamily="18" charset="0"/>
                        </a:rPr>
                        <a:t>324 971,9</a:t>
                      </a:r>
                    </a:p>
                  </a:txBody>
                  <a:tcPr marL="43440" marR="43440" marT="45716" marB="45716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chemeClr val="accent6">
                            <a:lumMod val="60000"/>
                            <a:lumOff val="40000"/>
                            <a:tint val="66000"/>
                            <a:satMod val="160000"/>
                          </a:schemeClr>
                        </a:gs>
                        <a:gs pos="50000">
                          <a:schemeClr val="accent6">
                            <a:lumMod val="60000"/>
                            <a:lumOff val="40000"/>
                            <a:tint val="44500"/>
                            <a:satMod val="160000"/>
                          </a:schemeClr>
                        </a:gs>
                        <a:gs pos="100000">
                          <a:schemeClr val="accent6">
                            <a:lumMod val="60000"/>
                            <a:lumOff val="40000"/>
                            <a:tint val="23500"/>
                            <a:satMod val="160000"/>
                          </a:scheme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pic>
        <p:nvPicPr>
          <p:cNvPr id="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6189" y="1715783"/>
            <a:ext cx="4004495" cy="2145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Picture backgroun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479" y="3994829"/>
            <a:ext cx="4051552" cy="2170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200999"/>
      </p:ext>
    </p:extLst>
  </p:cSld>
  <p:clrMapOvr>
    <a:masterClrMapping/>
  </p:clrMapOvr>
  <p:transition>
    <p:comb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EED9E-A52F-458E-B19A-8D5C64568BD6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60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51520" y="260648"/>
            <a:ext cx="8496944" cy="11541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300" b="1" dirty="0">
                <a:latin typeface="Liberation Serif" panose="02020603050405020304" pitchFamily="18" charset="0"/>
              </a:rPr>
              <a:t>Муниципальная программа «Информатизация органов местного самоуправления  Городского округа «город Ирбит» Свердловской </a:t>
            </a:r>
            <a:r>
              <a:rPr lang="ru-RU" sz="2300" b="1" dirty="0" smtClean="0">
                <a:latin typeface="Liberation Serif" panose="02020603050405020304" pitchFamily="18" charset="0"/>
              </a:rPr>
              <a:t>области»</a:t>
            </a:r>
            <a:endParaRPr lang="ru-RU" sz="2300" dirty="0">
              <a:latin typeface="Liberation Serif" panose="02020603050405020304" pitchFamily="18" charset="0"/>
            </a:endParaRPr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509897"/>
              </p:ext>
            </p:extLst>
          </p:nvPr>
        </p:nvGraphicFramePr>
        <p:xfrm>
          <a:off x="1547664" y="2204864"/>
          <a:ext cx="60960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15 896,6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17 663,0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17 662,7</a:t>
                      </a:r>
                    </a:p>
                  </a:txBody>
                  <a:tcPr anchor="ctr" horzOverflow="overflow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868144" y="162880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latin typeface="Liberation Serif" panose="02020603050405020304" pitchFamily="18" charset="0"/>
              </a:rPr>
              <a:t>тыс. рублей</a:t>
            </a:r>
            <a:endParaRPr lang="ru-RU" b="1" dirty="0">
              <a:latin typeface="Liberation Serif" panose="02020603050405020304" pitchFamily="18" charset="0"/>
            </a:endParaRPr>
          </a:p>
        </p:txBody>
      </p:sp>
      <p:pic>
        <p:nvPicPr>
          <p:cNvPr id="187394" name="Picture 2" descr="Муниципальная программа «Информатизация администрации Бикинского  муниципального района Хабаровского края» - Реестр муниципальных программ -  Программы - Официальный сайт администрации Бикинского муниципального район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1740" y="3573016"/>
            <a:ext cx="4536504" cy="2932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8862317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61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620688"/>
            <a:ext cx="82089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>
                <a:latin typeface="Liberation Serif" panose="02020603050405020304" pitchFamily="18" charset="0"/>
              </a:rPr>
              <a:t>Муниципальная программа «Развитие субъектов малого и среднего предпринимательства Городского округа </a:t>
            </a:r>
            <a:r>
              <a:rPr lang="ru-RU" sz="2400" b="1" dirty="0" smtClean="0">
                <a:latin typeface="Liberation Serif" panose="02020603050405020304" pitchFamily="18" charset="0"/>
              </a:rPr>
              <a:t>«город Ирбит» </a:t>
            </a:r>
            <a:r>
              <a:rPr lang="ru-RU" sz="2400" b="1" dirty="0">
                <a:latin typeface="Liberation Serif" panose="02020603050405020304" pitchFamily="18" charset="0"/>
              </a:rPr>
              <a:t>Свердловской области»</a:t>
            </a:r>
            <a:endParaRPr lang="ru-RU" sz="2400" dirty="0">
              <a:latin typeface="Liberation Serif" panose="02020603050405020304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380312" y="1988840"/>
            <a:ext cx="14205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>
                <a:latin typeface="Liberation Serif" panose="02020603050405020304" pitchFamily="18" charset="0"/>
              </a:rPr>
              <a:t>тыс. рублей</a:t>
            </a: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1184452"/>
              </p:ext>
            </p:extLst>
          </p:nvPr>
        </p:nvGraphicFramePr>
        <p:xfrm>
          <a:off x="1524000" y="2364514"/>
          <a:ext cx="60960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1 600,0</a:t>
                      </a: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1 600,0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1 600,0</a:t>
                      </a:r>
                    </a:p>
                  </a:txBody>
                  <a:tcPr anchor="ctr" horzOverflow="overflow"/>
                </a:tc>
              </a:tr>
            </a:tbl>
          </a:graphicData>
        </a:graphic>
      </p:graphicFrame>
      <p:pic>
        <p:nvPicPr>
          <p:cNvPr id="3076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22004" y="4005064"/>
            <a:ext cx="4499992" cy="24254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627303"/>
      </p:ext>
    </p:extLst>
  </p:cSld>
  <p:clrMapOvr>
    <a:masterClrMapping/>
  </p:clrMapOvr>
  <p:transition>
    <p:comb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457200" y="116632"/>
            <a:ext cx="8229600" cy="15621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ru-RU" sz="23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Муниципальная программа </a:t>
            </a:r>
            <a:r>
              <a:rPr lang="ru-RU" sz="2300" b="1" dirty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«Повышение эффективности управления собственностью Городского округа «город Ирбит» Свердловской </a:t>
            </a:r>
            <a:r>
              <a:rPr lang="ru-RU" sz="23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области»</a:t>
            </a:r>
            <a:endParaRPr lang="ru-RU" sz="2300" dirty="0">
              <a:solidFill>
                <a:schemeClr val="tx1"/>
              </a:solidFill>
              <a:effectLst/>
              <a:latin typeface="Liberation Serif" panose="02020603050405020304" pitchFamily="18" charset="0"/>
            </a:endParaRPr>
          </a:p>
        </p:txBody>
      </p:sp>
      <p:sp>
        <p:nvSpPr>
          <p:cNvPr id="76804" name="Rectangle 4"/>
          <p:cNvSpPr>
            <a:spLocks noChangeArrowheads="1"/>
          </p:cNvSpPr>
          <p:nvPr/>
        </p:nvSpPr>
        <p:spPr bwMode="auto">
          <a:xfrm>
            <a:off x="7412360" y="1659731"/>
            <a:ext cx="140811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125284885"/>
              </p:ext>
            </p:extLst>
          </p:nvPr>
        </p:nvGraphicFramePr>
        <p:xfrm>
          <a:off x="539552" y="2132856"/>
          <a:ext cx="8229600" cy="1280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/>
                <a:gridCol w="2743200"/>
                <a:gridCol w="2743200"/>
              </a:tblGrid>
              <a:tr h="37084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</a:t>
                      </a: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alt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anchor="ctr" horzOverflow="overflow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Liberation Serif" panose="02020603050405020304" pitchFamily="18" charset="0"/>
                        </a:rPr>
                        <a:t>9 554,9</a:t>
                      </a:r>
                      <a:endParaRPr lang="ru-RU" sz="2400" b="1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Liberation Serif" panose="02020603050405020304" pitchFamily="18" charset="0"/>
                        </a:rPr>
                        <a:t>23 191,4</a:t>
                      </a:r>
                      <a:endParaRPr lang="ru-RU" sz="2400" b="1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 smtClean="0">
                          <a:latin typeface="Liberation Serif" panose="02020603050405020304" pitchFamily="18" charset="0"/>
                        </a:rPr>
                        <a:t>21 257,7</a:t>
                      </a:r>
                      <a:endParaRPr lang="ru-RU" sz="2400" b="1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5122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645024"/>
            <a:ext cx="7223218" cy="28667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9652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/>
          </p:cNvSpPr>
          <p:nvPr>
            <p:ph type="title"/>
          </p:nvPr>
        </p:nvSpPr>
        <p:spPr>
          <a:xfrm>
            <a:off x="539552" y="188640"/>
            <a:ext cx="8229600" cy="1296988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1"/>
                </a:solidFill>
                <a:latin typeface="Times New Roman" pitchFamily="18" charset="0"/>
              </a:rPr>
            </a:br>
            <a:r>
              <a:rPr lang="ru-RU" sz="2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«Обеспечение общественной безопасности на территории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области</a:t>
            </a:r>
            <a:r>
              <a:rPr lang="ru-RU" sz="2400" b="1" dirty="0" smtClean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»</a:t>
            </a:r>
            <a:endParaRPr lang="ru-RU" sz="2400" b="1" dirty="0" smtClean="0">
              <a:solidFill>
                <a:schemeClr val="tx1"/>
              </a:solidFill>
              <a:latin typeface="Liberation Serif" panose="02020603050405020304" pitchFamily="18" charset="0"/>
            </a:endParaRPr>
          </a:p>
        </p:txBody>
      </p:sp>
      <p:graphicFrame>
        <p:nvGraphicFramePr>
          <p:cNvPr id="36893" name="Group 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207642910"/>
              </p:ext>
            </p:extLst>
          </p:nvPr>
        </p:nvGraphicFramePr>
        <p:xfrm>
          <a:off x="303225" y="1916832"/>
          <a:ext cx="8623300" cy="3021489"/>
        </p:xfrm>
        <a:graphic>
          <a:graphicData uri="http://schemas.openxmlformats.org/drawingml/2006/table">
            <a:tbl>
              <a:tblPr/>
              <a:tblGrid>
                <a:gridCol w="5094144"/>
                <a:gridCol w="1152848"/>
                <a:gridCol w="1152848"/>
                <a:gridCol w="1223460"/>
              </a:tblGrid>
              <a:tr h="50642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Наименование подпрограммы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</a:t>
                      </a: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 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8617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Осуществление мер по защите населения и территорий от чрезвычайных ситуаций природного и техногенного характера, обеспечению пожарной безопасности на территории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24 247,6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29 683,8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29 484,7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Комплексные меры по профилактике правонарушений и преступлений в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 Городском округе «город Ирбит» Свердловской области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910,1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4 916,1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1 128,6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Обеспечение безопасности людей на водных объектах на территории </a:t>
                      </a:r>
                      <a:r>
                        <a:rPr lang="ru-RU" sz="11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Городского округа «город Ирбит» Свердловской области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23,9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15,7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15,7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  <a:tr h="6452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ИТОГО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25 181,6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34 615,6</a:t>
                      </a:r>
                      <a:endParaRPr kumimoji="0" lang="ru-RU" sz="11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1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30 629,0</a:t>
                      </a:r>
                    </a:p>
                  </a:txBody>
                  <a:tcPr marL="91439" marR="91439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FBD388">
                            <a:shade val="30000"/>
                            <a:satMod val="115000"/>
                          </a:srgbClr>
                        </a:gs>
                        <a:gs pos="50000">
                          <a:srgbClr val="FBD388">
                            <a:shade val="67500"/>
                            <a:satMod val="115000"/>
                          </a:srgbClr>
                        </a:gs>
                        <a:gs pos="100000">
                          <a:srgbClr val="FBD388">
                            <a:shade val="100000"/>
                            <a:satMod val="115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80969" name="Rectangle 73"/>
          <p:cNvSpPr>
            <a:spLocks noChangeArrowheads="1"/>
          </p:cNvSpPr>
          <p:nvPr/>
        </p:nvSpPr>
        <p:spPr bwMode="auto">
          <a:xfrm>
            <a:off x="7500938" y="1402929"/>
            <a:ext cx="1408112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395536" y="5373216"/>
            <a:ext cx="851351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>
                <a:latin typeface="Liberation Serif" panose="02020603050405020304" pitchFamily="18" charset="0"/>
              </a:rPr>
              <a:t>Низкое исполнение по подпрограмме к</a:t>
            </a:r>
            <a:r>
              <a:rPr lang="ru-RU" sz="1400" dirty="0" smtClean="0">
                <a:latin typeface="Liberation Serif" panose="02020603050405020304" pitchFamily="18" charset="0"/>
                <a:cs typeface="Times New Roman" pitchFamily="18" charset="0"/>
              </a:rPr>
              <a:t>омплексные </a:t>
            </a:r>
            <a:r>
              <a:rPr lang="ru-RU" sz="1400" dirty="0">
                <a:latin typeface="Liberation Serif" panose="02020603050405020304" pitchFamily="18" charset="0"/>
                <a:cs typeface="Times New Roman" pitchFamily="18" charset="0"/>
              </a:rPr>
              <a:t>меры по профилактике правонарушений и преступлений в </a:t>
            </a:r>
            <a:r>
              <a:rPr lang="ru-RU" sz="1400" dirty="0">
                <a:latin typeface="Liberation Serif" panose="02020603050405020304" pitchFamily="18" charset="0"/>
              </a:rPr>
              <a:t> Городском округе «город Ирбит» Свердловской </a:t>
            </a:r>
            <a:r>
              <a:rPr lang="ru-RU" sz="1400" dirty="0" smtClean="0">
                <a:latin typeface="Liberation Serif" panose="02020603050405020304" pitchFamily="18" charset="0"/>
              </a:rPr>
              <a:t>области связано из-за длительности проведения </a:t>
            </a:r>
            <a:r>
              <a:rPr lang="ru-RU" sz="1400" dirty="0">
                <a:latin typeface="Liberation Serif" panose="02020603050405020304" pitchFamily="18" charset="0"/>
              </a:rPr>
              <a:t>конкурсных </a:t>
            </a:r>
            <a:r>
              <a:rPr lang="ru-RU" sz="1400" dirty="0" smtClean="0">
                <a:latin typeface="Liberation Serif" panose="02020603050405020304" pitchFamily="18" charset="0"/>
              </a:rPr>
              <a:t>процедур. Был проведен аукцион </a:t>
            </a:r>
            <a:r>
              <a:rPr lang="ru-RU" sz="1400" dirty="0">
                <a:latin typeface="Liberation Serif" panose="02020603050405020304" pitchFamily="18" charset="0"/>
              </a:rPr>
              <a:t>на разработку проекта "Внедрение АПК безопасный город </a:t>
            </a:r>
            <a:r>
              <a:rPr lang="ru-RU" sz="1400" dirty="0" smtClean="0">
                <a:latin typeface="Liberation Serif" panose="02020603050405020304" pitchFamily="18" charset="0"/>
              </a:rPr>
              <a:t>", заключение </a:t>
            </a:r>
            <a:r>
              <a:rPr lang="ru-RU" sz="1400" dirty="0">
                <a:latin typeface="Liberation Serif" panose="02020603050405020304" pitchFamily="18" charset="0"/>
              </a:rPr>
              <a:t>и подписание контракта перешло на 2026 год. </a:t>
            </a:r>
            <a:endParaRPr lang="ru-RU" sz="1400" dirty="0">
              <a:latin typeface="Liberation Serif" panose="02020603050405020304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09916951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/>
          </p:cNvSpPr>
          <p:nvPr>
            <p:ph type="title"/>
          </p:nvPr>
        </p:nvSpPr>
        <p:spPr>
          <a:xfrm>
            <a:off x="467544" y="1185788"/>
            <a:ext cx="8229600" cy="1143000"/>
          </a:xfrm>
        </p:spPr>
        <p:txBody>
          <a:bodyPr>
            <a:no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«Поддержка общественных организаций инвалидов, ветеранов войны и труда и социально-ориентированных некоммерческих организаций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области»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38941" name="Group 29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751990066"/>
              </p:ext>
            </p:extLst>
          </p:nvPr>
        </p:nvGraphicFramePr>
        <p:xfrm>
          <a:off x="395536" y="2683432"/>
          <a:ext cx="8352928" cy="1403411"/>
        </p:xfrm>
        <a:graphic>
          <a:graphicData uri="http://schemas.openxmlformats.org/drawingml/2006/table">
            <a:tbl>
              <a:tblPr/>
              <a:tblGrid>
                <a:gridCol w="2810331"/>
                <a:gridCol w="2810331"/>
                <a:gridCol w="2732266"/>
              </a:tblGrid>
              <a:tr h="597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2024 год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 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</a:tr>
              <a:tr h="58043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800,0</a:t>
                      </a: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800,0</a:t>
                      </a:r>
                      <a:endParaRPr kumimoji="0" lang="ru-RU" sz="2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2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800,0</a:t>
                      </a:r>
                    </a:p>
                  </a:txBody>
                  <a:tcPr marL="91439" marR="91439" marT="45728" marB="45728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99">
                        <a:alpha val="50195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53327" name="Rectangle 79"/>
          <p:cNvSpPr>
            <a:spLocks noChangeArrowheads="1"/>
          </p:cNvSpPr>
          <p:nvPr/>
        </p:nvSpPr>
        <p:spPr bwMode="auto">
          <a:xfrm>
            <a:off x="7452320" y="2313544"/>
            <a:ext cx="1408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imes New Roman" pitchFamily="18" charset="0"/>
                <a:cs typeface="Times New Roman" pitchFamily="18" charset="0"/>
              </a:rPr>
              <a:t>тыс. рублей</a:t>
            </a:r>
          </a:p>
        </p:txBody>
      </p:sp>
      <p:pic>
        <p:nvPicPr>
          <p:cNvPr id="6146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4293096"/>
            <a:ext cx="4103329" cy="24257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0724381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/>
          </p:cNvSpPr>
          <p:nvPr>
            <p:ph type="title"/>
          </p:nvPr>
        </p:nvSpPr>
        <p:spPr>
          <a:xfrm>
            <a:off x="395536" y="4852"/>
            <a:ext cx="8229600" cy="1917673"/>
          </a:xfrm>
        </p:spPr>
        <p:txBody>
          <a:bodyPr>
            <a:normAutofit/>
          </a:bodyPr>
          <a:lstStyle/>
          <a:p>
            <a:pPr lvl="0" fontAlgn="base">
              <a:lnSpc>
                <a:spcPct val="100000"/>
              </a:lnSpc>
              <a:spcAft>
                <a:spcPct val="0"/>
              </a:spcAft>
            </a:pPr>
            <a:r>
              <a:rPr lang="ru-RU" sz="2400" b="1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«Развитие кадровой политики в системе муниципального управления и противодействия коррупции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в</a:t>
            </a:r>
            <a:r>
              <a:rPr lang="ru-RU" sz="2400" b="1" dirty="0">
                <a:solidFill>
                  <a:schemeClr val="tx1"/>
                </a:solidFill>
                <a:effectLst/>
                <a:latin typeface="Liberation Serif" panose="02020603050405020304" pitchFamily="18" charset="0"/>
              </a:rPr>
              <a:t>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Городском округе «город Ирбит» Свердловской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области»</a:t>
            </a:r>
            <a:endParaRPr lang="ru-RU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anose="02020603050405020304" pitchFamily="18" charset="0"/>
              <a:cs typeface="Times New Roman" pitchFamily="18" charset="0"/>
            </a:endParaRPr>
          </a:p>
        </p:txBody>
      </p:sp>
      <p:graphicFrame>
        <p:nvGraphicFramePr>
          <p:cNvPr id="54347" name="Group 75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3461948610"/>
              </p:ext>
            </p:extLst>
          </p:nvPr>
        </p:nvGraphicFramePr>
        <p:xfrm>
          <a:off x="251520" y="2420888"/>
          <a:ext cx="8679308" cy="3109936"/>
        </p:xfrm>
        <a:graphic>
          <a:graphicData uri="http://schemas.openxmlformats.org/drawingml/2006/table">
            <a:tbl>
              <a:tblPr>
                <a:tableStyleId>{08FB837D-C827-4EFA-A057-4D05807E0F7C}</a:tableStyleId>
              </a:tblPr>
              <a:tblGrid>
                <a:gridCol w="5450717"/>
                <a:gridCol w="1095702"/>
                <a:gridCol w="1095702"/>
                <a:gridCol w="1037187"/>
              </a:tblGrid>
              <a:tr h="642367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Наименование подпрограммы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2024 </a:t>
                      </a: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(факт) 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2025 год 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effectLst/>
                        <a:latin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</a:tr>
              <a:tr h="736283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Противодействие коррупции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 Городском округе «город Ирбит» Свердловской области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95,3</a:t>
                      </a: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100,0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100,0</a:t>
                      </a:r>
                    </a:p>
                  </a:txBody>
                  <a:tcPr marL="91439" marR="91439" anchor="ctr" horzOverflow="overflow"/>
                </a:tc>
              </a:tr>
              <a:tr h="115147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Развитие кадровой политики в системе муниципального управления </a:t>
                      </a: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в </a:t>
                      </a:r>
                      <a:r>
                        <a:rPr lang="ru-RU" sz="1800" b="1" dirty="0" smtClean="0"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</a:rPr>
                        <a:t> Городском округе «город Ирбит» Свердловской области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156,9</a:t>
                      </a: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169,8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169,8</a:t>
                      </a:r>
                    </a:p>
                  </a:txBody>
                  <a:tcPr marL="91439" marR="91439" anchor="ctr" horzOverflow="overflow"/>
                </a:tc>
              </a:tr>
              <a:tr h="57981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u="none" strike="noStrike" cap="none" normalizeH="0" baseline="0" dirty="0" smtClean="0">
                          <a:ln>
                            <a:noFill/>
                          </a:ln>
                          <a:effectLst/>
                          <a:latin typeface="Liberation Serif" panose="02020603050405020304" pitchFamily="18" charset="0"/>
                        </a:rPr>
                        <a:t>ИТОГО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252,2</a:t>
                      </a: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269,8</a:t>
                      </a:r>
                      <a:endParaRPr kumimoji="0" lang="ru-RU" sz="18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8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269,8</a:t>
                      </a:r>
                    </a:p>
                  </a:txBody>
                  <a:tcPr marL="91439" marR="91439" anchor="ctr" horzOverflow="overflow"/>
                </a:tc>
              </a:tr>
            </a:tbl>
          </a:graphicData>
        </a:graphic>
      </p:graphicFrame>
      <p:sp>
        <p:nvSpPr>
          <p:cNvPr id="54345" name="Rectangle 73"/>
          <p:cNvSpPr>
            <a:spLocks noChangeArrowheads="1"/>
          </p:cNvSpPr>
          <p:nvPr/>
        </p:nvSpPr>
        <p:spPr bwMode="auto">
          <a:xfrm>
            <a:off x="7429499" y="1933365"/>
            <a:ext cx="14081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b="1" dirty="0">
                <a:solidFill>
                  <a:prstClr val="black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Liberation Serif" panose="02020603050405020304" pitchFamily="18" charset="0"/>
                <a:cs typeface="Times New Roman" pitchFamily="18" charset="0"/>
              </a:rPr>
              <a:t>тыс. рублей</a:t>
            </a:r>
          </a:p>
        </p:txBody>
      </p:sp>
    </p:spTree>
    <p:extLst>
      <p:ext uri="{BB962C8B-B14F-4D97-AF65-F5344CB8AC3E}">
        <p14:creationId xmlns:p14="http://schemas.microsoft.com/office/powerpoint/2010/main" val="335982735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>
            <a:normAutofit fontScale="90000"/>
          </a:bodyPr>
          <a:lstStyle/>
          <a:p>
            <a:pPr>
              <a:lnSpc>
                <a:spcPct val="100000"/>
              </a:lnSpc>
            </a:pPr>
            <a:r>
              <a:rPr lang="ru-RU" sz="2400" b="1" dirty="0">
                <a:solidFill>
                  <a:schemeClr val="tx1"/>
                </a:solidFill>
                <a:latin typeface="Liberation Serif" panose="02020603050405020304" pitchFamily="18" charset="0"/>
              </a:rPr>
              <a:t>Муниципальная программа «Формирование современной городской среды </a:t>
            </a:r>
            <a:r>
              <a:rPr lang="ru-RU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Городского округа «город Ирбит» Свердловской области </a:t>
            </a:r>
            <a:r>
              <a:rPr lang="ru-RU" sz="24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на 2018-2030 годы»</a:t>
            </a:r>
            <a:endParaRPr lang="ru-RU" sz="2400" dirty="0">
              <a:latin typeface="Liberation Serif" panose="02020603050405020304" pitchFamily="18" charset="0"/>
            </a:endParaRPr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ph type="tbl" idx="1"/>
            <p:extLst>
              <p:ext uri="{D42A27DB-BD31-4B8C-83A1-F6EECF244321}">
                <p14:modId xmlns:p14="http://schemas.microsoft.com/office/powerpoint/2010/main" val="1869572858"/>
              </p:ext>
            </p:extLst>
          </p:nvPr>
        </p:nvGraphicFramePr>
        <p:xfrm>
          <a:off x="1689960" y="1926124"/>
          <a:ext cx="5980104" cy="1273508"/>
        </p:xfrm>
        <a:graphic>
          <a:graphicData uri="http://schemas.openxmlformats.org/drawingml/2006/table">
            <a:tbl>
              <a:tblPr firstRow="1" bandRow="1">
                <a:effectLst>
                  <a:outerShdw blurRad="76200" dir="13500000" sy="23000" kx="1200000" algn="br" rotWithShape="0">
                    <a:prstClr val="black">
                      <a:alpha val="20000"/>
                    </a:prstClr>
                  </a:outerShdw>
                </a:effectLst>
                <a:tableStyleId>{5C22544A-7EE6-4342-B048-85BDC9FD1C3A}</a:tableStyleId>
              </a:tblPr>
              <a:tblGrid>
                <a:gridCol w="1993368"/>
                <a:gridCol w="1993368"/>
                <a:gridCol w="1993368"/>
              </a:tblGrid>
              <a:tr h="64807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2024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(факт)</a:t>
                      </a:r>
                      <a:endParaRPr lang="ru-RU" sz="200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2025 год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(план)</a:t>
                      </a:r>
                      <a:endParaRPr lang="ru-RU" sz="200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2025 </a:t>
                      </a:r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год</a:t>
                      </a:r>
                    </a:p>
                    <a:p>
                      <a:pPr algn="ctr"/>
                      <a:r>
                        <a:rPr lang="ru-RU" sz="2000" dirty="0" smtClean="0">
                          <a:solidFill>
                            <a:schemeClr val="tx1"/>
                          </a:solidFill>
                          <a:latin typeface="Liberation Serif" panose="02020603050405020304" pitchFamily="18" charset="0"/>
                        </a:rPr>
                        <a:t>(факт)</a:t>
                      </a:r>
                      <a:endParaRPr lang="ru-RU" sz="2000" dirty="0">
                        <a:solidFill>
                          <a:schemeClr val="tx1"/>
                        </a:solidFill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  <a:tr h="572468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163 772,9</a:t>
                      </a:r>
                      <a:endParaRPr lang="ru-RU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47 716,5</a:t>
                      </a: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47 648,7</a:t>
                      </a:r>
                      <a:endParaRPr lang="ru-RU" dirty="0">
                        <a:latin typeface="Liberation Serif" panose="02020603050405020304" pitchFamily="18" charset="0"/>
                      </a:endParaRPr>
                    </a:p>
                  </a:txBody>
                  <a:tcPr anchor="ctr">
                    <a:gradFill flip="none" rotWithShape="1">
                      <a:gsLst>
                        <a:gs pos="0">
                          <a:srgbClr val="82B0E2">
                            <a:shade val="30000"/>
                            <a:satMod val="115000"/>
                          </a:srgbClr>
                        </a:gs>
                        <a:gs pos="50000">
                          <a:srgbClr val="82B0E2">
                            <a:shade val="67500"/>
                            <a:satMod val="115000"/>
                          </a:srgbClr>
                        </a:gs>
                        <a:gs pos="100000">
                          <a:srgbClr val="82B0E2">
                            <a:shade val="100000"/>
                            <a:satMod val="115000"/>
                          </a:srgbClr>
                        </a:gs>
                      </a:gsLst>
                      <a:lin ang="0" scaled="1"/>
                      <a:tileRect/>
                    </a:gradFill>
                  </a:tcPr>
                </a:tc>
              </a:tr>
            </a:tbl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A13A2EA-EDDD-4ECF-94E7-0B579430665B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66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98018" y="1556792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>
                <a:latin typeface="Liberation Serif" panose="02020603050405020304" pitchFamily="18" charset="0"/>
              </a:rPr>
              <a:t>т</a:t>
            </a:r>
            <a:r>
              <a:rPr lang="ru-RU" dirty="0" smtClean="0">
                <a:latin typeface="Liberation Serif" panose="02020603050405020304" pitchFamily="18" charset="0"/>
              </a:rPr>
              <a:t>ыс. рублей</a:t>
            </a:r>
            <a:endParaRPr lang="ru-RU" dirty="0">
              <a:latin typeface="Liberation Serif" panose="02020603050405020304" pitchFamily="18" charset="0"/>
            </a:endParaRPr>
          </a:p>
        </p:txBody>
      </p:sp>
      <p:sp>
        <p:nvSpPr>
          <p:cNvPr id="7" name="AutoShape 2" descr="Картинки по запросу формирование современной городской среды"/>
          <p:cNvSpPr>
            <a:spLocks noChangeAspect="1" noChangeArrowheads="1"/>
          </p:cNvSpPr>
          <p:nvPr/>
        </p:nvSpPr>
        <p:spPr bwMode="auto">
          <a:xfrm>
            <a:off x="155575" y="-754063"/>
            <a:ext cx="2381250" cy="1571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7172" name="Picture 4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03848" y="3676382"/>
            <a:ext cx="2952328" cy="2214246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174" name="Picture 6" descr="Picture backgroun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539551" y="3303738"/>
            <a:ext cx="2406827" cy="32091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  <p:pic>
        <p:nvPicPr>
          <p:cNvPr id="7176" name="Picture 8" descr="Picture backgroun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5399" y="3303738"/>
            <a:ext cx="2406827" cy="320910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78927424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F4524D6-7005-4928-A849-2F2CDDECCE25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67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1520" y="626859"/>
            <a:ext cx="86409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latin typeface="Liberation Serif" panose="02020603050405020304" pitchFamily="18" charset="0"/>
              </a:rPr>
              <a:t>Муниципальная программа </a:t>
            </a:r>
            <a:r>
              <a:rPr lang="ru-RU" b="1" dirty="0" smtClean="0">
                <a:latin typeface="Liberation Serif" panose="02020603050405020304" pitchFamily="18" charset="0"/>
              </a:rPr>
              <a:t>«Профилактика терроризма, а также минимизация и (или) ликвидация последствий его проявлений </a:t>
            </a:r>
            <a:r>
              <a:rPr lang="ru-RU" b="1" dirty="0">
                <a:latin typeface="Liberation Serif" panose="02020603050405020304" pitchFamily="18" charset="0"/>
              </a:rPr>
              <a:t>в Городском округе «город Ирбит» Свердловской </a:t>
            </a:r>
            <a:r>
              <a:rPr lang="ru-RU" b="1" dirty="0" smtClean="0">
                <a:latin typeface="Liberation Serif" panose="02020603050405020304" pitchFamily="18" charset="0"/>
              </a:rPr>
              <a:t>области»</a:t>
            </a:r>
            <a:endParaRPr lang="ru-RU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80752903"/>
              </p:ext>
            </p:extLst>
          </p:nvPr>
        </p:nvGraphicFramePr>
        <p:xfrm>
          <a:off x="1691680" y="2109249"/>
          <a:ext cx="5544615" cy="11551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99568"/>
                <a:gridCol w="1799568"/>
                <a:gridCol w="1945479"/>
              </a:tblGrid>
              <a:tr h="57606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2024 год 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2025 год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(план)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</a:rPr>
                        <a:t>2025 год </a:t>
                      </a:r>
                      <a:endParaRPr kumimoji="0" lang="ru-RU" sz="1600" b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Liberation Serif" panose="02020603050405020304" pitchFamily="18" charset="0"/>
                          <a:cs typeface="Times New Roman" pitchFamily="18" charset="0"/>
                        </a:rPr>
                        <a:t>(факт)</a:t>
                      </a:r>
                      <a:endParaRPr kumimoji="0" lang="ru-RU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Liberation Serif" panose="02020603050405020304" pitchFamily="18" charset="0"/>
                        <a:cs typeface="Times New Roman" pitchFamily="18" charset="0"/>
                      </a:endParaRPr>
                    </a:p>
                  </a:txBody>
                  <a:tcPr marL="91439" marR="91439" anchor="ctr" horzOverflow="overflow"/>
                </a:tc>
              </a:tr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474,6</a:t>
                      </a:r>
                      <a:endParaRPr lang="ru-RU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405,3</a:t>
                      </a:r>
                      <a:endParaRPr lang="ru-RU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Liberation Serif" panose="02020603050405020304" pitchFamily="18" charset="0"/>
                        </a:rPr>
                        <a:t>405,3</a:t>
                      </a:r>
                      <a:endParaRPr lang="ru-RU" dirty="0">
                        <a:latin typeface="Liberation Serif" panose="02020603050405020304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7514436" y="1550189"/>
            <a:ext cx="13484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ru-RU" dirty="0">
                <a:latin typeface="Liberation Serif" panose="02020603050405020304" pitchFamily="18" charset="0"/>
              </a:rPr>
              <a:t>тыс. рублей</a:t>
            </a:r>
          </a:p>
        </p:txBody>
      </p:sp>
      <p:sp>
        <p:nvSpPr>
          <p:cNvPr id="6" name="AutoShape 2" descr="Профилактика терроризма - Статьи - Деятельность - Антитеррористическая  комиссия - Безопасность - Волчанский городской округ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4" descr="Профилактика терроризма - Статьи - Деятельность - Антитеррористическая  комиссия - Безопасность - Волчанский городской округ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AutoShape 6" descr="Профилактика терроризма - Статьи - Деятельность - Антитеррористическая  комиссия - Безопасность - Волчанский городской округ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86376" name="Picture 8" descr="http://volchansk-adm.ru/media/project_mo_718/04/30/7d/8b/aa/93/photo_021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38400" y="3284984"/>
            <a:ext cx="4267200" cy="2400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4422388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2877" y="692696"/>
            <a:ext cx="8767663" cy="5324535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/>
            <a:r>
              <a:rPr lang="ru-RU" sz="2800" i="1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tx2">
                    <a:lumMod val="50000"/>
                  </a:schemeClr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</a:rPr>
              <a:t>     </a:t>
            </a:r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Liberation Serif" panose="02020603050405020304" pitchFamily="18" charset="0"/>
              </a:rPr>
              <a:t>В 202</a:t>
            </a:r>
            <a:r>
              <a:rPr lang="en-US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Liberation Serif" panose="02020603050405020304" pitchFamily="18" charset="0"/>
              </a:rPr>
              <a:t>5</a:t>
            </a:r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Liberation Serif" panose="02020603050405020304" pitchFamily="18" charset="0"/>
              </a:rPr>
              <a:t> году на исполнение публичных нормативных обязательств направлено</a:t>
            </a:r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Liberation Serif" panose="02020603050405020304" pitchFamily="18" charset="0"/>
              </a:rPr>
              <a:t> 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Liberation Serif" panose="02020603050405020304" pitchFamily="18" charset="0"/>
              </a:rPr>
              <a:t>8 </a:t>
            </a:r>
            <a:r>
              <a:rPr lang="ru-RU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Liberation Serif" panose="02020603050405020304" pitchFamily="18" charset="0"/>
              </a:rPr>
              <a:t>253,4</a:t>
            </a: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tx1"/>
                </a:solidFill>
                <a:latin typeface="Liberation Serif" panose="02020603050405020304" pitchFamily="18" charset="0"/>
              </a:rPr>
              <a:t> </a:t>
            </a:r>
            <a:r>
              <a:rPr lang="ru-RU" sz="2400" dirty="0" smtClean="0">
                <a:ln w="10160">
                  <a:solidFill>
                    <a:sysClr val="windowText" lastClr="000000"/>
                  </a:solidFill>
                  <a:prstDash val="solid"/>
                </a:ln>
                <a:solidFill>
                  <a:schemeClr val="tx1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Liberation Serif" panose="02020603050405020304" pitchFamily="18" charset="0"/>
              </a:rPr>
              <a:t>тыс. руб., в том числе:</a:t>
            </a:r>
            <a:endParaRPr lang="ru-RU" sz="2400" b="1" dirty="0" smtClean="0">
              <a:ln w="10160">
                <a:solidFill>
                  <a:sysClr val="windowText" lastClr="000000"/>
                </a:solidFill>
                <a:prstDash val="solid"/>
              </a:ln>
              <a:solidFill>
                <a:schemeClr val="tx1"/>
              </a:solidFill>
              <a:latin typeface="Liberation Serif" panose="02020603050405020304" pitchFamily="18" charset="0"/>
            </a:endParaRPr>
          </a:p>
          <a:p>
            <a:pPr marL="457200" indent="-457200">
              <a:buFontTx/>
              <a:buChar char="-"/>
            </a:pP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осуществление </a:t>
            </a: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мер социальной поддержки студентов, обучающихся в образовательных организациях высшего профессионального образования по договорам о целевом обучении (ежемесячная муниципальная стипендия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) – </a:t>
            </a:r>
            <a:r>
              <a:rPr lang="en-US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2 357,5 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тыс. руб.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п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редоставление </a:t>
            </a: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меры социальной поддержки семье гражданина, заключившего контракт о прохождении военной службы с Министерством обороны Российской Федерации 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– 5 150 тыс. руб.;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выплаты Почетным гражданам – 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336,4 </a:t>
            </a: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тыс. руб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пожизненное ежемесячное денежное вознаграждение ветеранам мотоспорта – </a:t>
            </a:r>
            <a:r>
              <a:rPr lang="en-US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409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,5 </a:t>
            </a:r>
            <a:r>
              <a:rPr lang="ru-RU" sz="2400" dirty="0">
                <a:solidFill>
                  <a:schemeClr val="tx1"/>
                </a:solidFill>
                <a:latin typeface="Liberation Serif" panose="02020603050405020304" pitchFamily="18" charset="0"/>
              </a:rPr>
              <a:t>тыс. руб</a:t>
            </a:r>
            <a:r>
              <a:rPr lang="ru-RU" sz="2400" dirty="0" smtClean="0">
                <a:solidFill>
                  <a:schemeClr val="tx1"/>
                </a:solidFill>
                <a:latin typeface="Liberation Serif" panose="02020603050405020304" pitchFamily="18" charset="0"/>
              </a:rPr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72400" y="6512768"/>
            <a:ext cx="588336" cy="228600"/>
          </a:xfrm>
        </p:spPr>
        <p:txBody>
          <a:bodyPr/>
          <a:lstStyle/>
          <a:p>
            <a:fld id="{39525599-B71D-41F3-8B25-72192D0EA9B2}" type="slidenum">
              <a:rPr lang="ru-RU" b="1" smtClean="0">
                <a:solidFill>
                  <a:schemeClr val="tx1"/>
                </a:solidFill>
              </a:rPr>
              <a:pPr/>
              <a:t>68</a:t>
            </a:fld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9622015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19256" cy="504056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/>
            </a:r>
            <a:br>
              <a:rPr lang="ru-RU" sz="1600" dirty="0">
                <a:solidFill>
                  <a:schemeClr val="tx1"/>
                </a:solidFill>
              </a:rPr>
            </a:br>
            <a:r>
              <a:rPr lang="ru-RU" sz="1600" dirty="0">
                <a:solidFill>
                  <a:schemeClr val="tx1"/>
                </a:solidFill>
              </a:rPr>
              <a:t>Источники  внутреннего финансирования дефицита бюджета ГО город Ирбит,  тыс. руб. </a:t>
            </a:r>
            <a:endParaRPr lang="ru-RU" sz="1600" dirty="0">
              <a:solidFill>
                <a:schemeClr val="tx1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7205270"/>
              </p:ext>
            </p:extLst>
          </p:nvPr>
        </p:nvGraphicFramePr>
        <p:xfrm>
          <a:off x="467544" y="836712"/>
          <a:ext cx="7848871" cy="5436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4666"/>
                <a:gridCol w="3268061"/>
                <a:gridCol w="865232"/>
                <a:gridCol w="865228"/>
                <a:gridCol w="865228"/>
                <a:gridCol w="865228"/>
                <a:gridCol w="865228"/>
              </a:tblGrid>
              <a:tr h="866888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№ п/п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Наименование источников внутреннего финансирования дефицита бюджета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за                                                          2021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Исполнено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за 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2022 </a:t>
                      </a:r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год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Исполнено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за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2023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Исполнено за 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2024 год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100" b="1" i="0" u="none" strike="noStrike" dirty="0" smtClean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Исполнено за</a:t>
                      </a:r>
                    </a:p>
                    <a:p>
                      <a:pPr algn="ctr" fontAlgn="ctr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2025 год</a:t>
                      </a:r>
                    </a:p>
                    <a:p>
                      <a:pPr algn="ctr" fontAlgn="ctr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ctr"/>
                </a:tc>
              </a:tr>
              <a:tr h="275712"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590452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1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Получение кредитов от других бюджетов бюджетной системы Российской Федерации бюджетами городских округов в валюте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20 000,0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80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000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60 000,0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60 000,0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12741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2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Погашение бюджетами городских округов кредитов от других бюджетов бюджетной системы Российской Федерации в валюте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-1 468,9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-2 683,3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-4 683,3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-11 908,6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-17 908,6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396994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3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Изменение остатков  средств на счетах по учету средств бюджетов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93 520,3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- 31 139,1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-</a:t>
                      </a:r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57 093,5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-29 157,4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-80 402,2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99126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4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Возврат бюджетных кредитов, предоставленных юридическим лицам из бюджетов  городских округов в валюте Российской Федерации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32,6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1170829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5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Исполнение муниципальных гарантий городских округов  в валюте Российской Федерации в случае, если исполнение гарантом муниципальных гарантий ведет к возникновению права регрессного требования гаранта к принципалу, либо обусловлено уступкой гаранту прав требования бенефициара к принципалу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0,0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  <a:tr h="654625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6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100" b="1" i="0" u="none" strike="noStrike" dirty="0">
                          <a:effectLst/>
                          <a:latin typeface="Times New Roman"/>
                        </a:rPr>
                        <a:t>Итого источников внутреннего  финансирования дефицитов  бюджетов (дефицит (-); профицит (+))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-92 051,3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13 789,7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-18 223,2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-18 934,0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1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-93</a:t>
                      </a:r>
                      <a:r>
                        <a:rPr lang="ru-RU" sz="1100" b="1" i="0" u="none" strike="noStrike" baseline="0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</a:rPr>
                        <a:t> 493,6</a:t>
                      </a:r>
                      <a:endParaRPr lang="ru-RU" sz="1100" b="1" i="0" u="none" strike="noStrike" dirty="0">
                        <a:solidFill>
                          <a:schemeClr val="tx1"/>
                        </a:solidFill>
                        <a:effectLst/>
                        <a:latin typeface="Times New Roman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525599-B71D-41F3-8B25-72192D0EA9B2}" type="slidenum">
              <a:rPr lang="ru-RU" smtClean="0"/>
              <a:pPr/>
              <a:t>69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0095012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05800" cy="93610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ru-RU" sz="3200" i="1" dirty="0" smtClean="0">
                <a:latin typeface="Liberation Serif" panose="02020603050405020304" pitchFamily="18" charset="0"/>
              </a:rPr>
              <a:t>Долговые обязательства ГО город Ирбит</a:t>
            </a:r>
            <a:endParaRPr lang="ru-RU" sz="3200" i="1" dirty="0">
              <a:latin typeface="Liberation Serif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A2CEEB3-AD9E-4134-99A3-3A9EDB5631E2}" type="slidenum">
              <a:rPr lang="ru-RU" smtClean="0"/>
              <a:pPr>
                <a:defRPr/>
              </a:pPr>
              <a:t>70</a:t>
            </a:fld>
            <a:endParaRPr lang="ru-RU" dirty="0"/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593587934"/>
              </p:ext>
            </p:extLst>
          </p:nvPr>
        </p:nvGraphicFramePr>
        <p:xfrm>
          <a:off x="611560" y="1412776"/>
          <a:ext cx="8136904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841129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ru-RU" sz="2800" dirty="0" smtClean="0">
                <a:latin typeface="Liberation Serif" panose="02020603050405020304" pitchFamily="18" charset="0"/>
              </a:rPr>
              <a:t>Итоги работы по повышению финансовой грамотности населения на территории Городского округа «город Ирбит» Свердловской области</a:t>
            </a:r>
            <a:endParaRPr lang="ru-RU" sz="2800" dirty="0">
              <a:latin typeface="Liberation Serif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34C675-85D4-491D-8B24-9974C6D24869}" type="slidenum">
              <a:rPr lang="ru-RU" smtClean="0">
                <a:solidFill>
                  <a:srgbClr val="04617B">
                    <a:shade val="90000"/>
                  </a:srgbClr>
                </a:solidFill>
              </a:rPr>
              <a:pPr>
                <a:defRPr/>
              </a:pPr>
              <a:t>71</a:t>
            </a:fld>
            <a:endParaRPr lang="ru-RU" dirty="0">
              <a:solidFill>
                <a:srgbClr val="04617B">
                  <a:shade val="90000"/>
                </a:srgb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55576" y="1916832"/>
            <a:ext cx="832471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Liberation Serif" panose="02020603050405020304" pitchFamily="18" charset="0"/>
              </a:rPr>
              <a:t>В целях повышения финансовой грамотности населения на территории</a:t>
            </a:r>
          </a:p>
          <a:p>
            <a:r>
              <a:rPr lang="ru-RU" dirty="0" smtClean="0">
                <a:latin typeface="Liberation Serif" panose="02020603050405020304" pitchFamily="18" charset="0"/>
              </a:rPr>
              <a:t> Городского округа «город Ирбит» Свердловской области в 2025 году</a:t>
            </a:r>
          </a:p>
          <a:p>
            <a:r>
              <a:rPr lang="ru-RU" dirty="0" smtClean="0">
                <a:latin typeface="Liberation Serif" panose="02020603050405020304" pitchFamily="18" charset="0"/>
              </a:rPr>
              <a:t> реализовано 93 мероприятия в рамках которых приняло участие 5 853 человека.</a:t>
            </a:r>
          </a:p>
        </p:txBody>
      </p:sp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val="441728095"/>
              </p:ext>
            </p:extLst>
          </p:nvPr>
        </p:nvGraphicFramePr>
        <p:xfrm>
          <a:off x="899592" y="3068960"/>
          <a:ext cx="4608512" cy="29432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112" y="3284984"/>
            <a:ext cx="3387747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965066"/>
      </p:ext>
    </p:extLst>
  </p:cSld>
  <p:clrMapOvr>
    <a:masterClrMapping/>
  </p:clrMapOvr>
  <p:transition>
    <p:comb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Объект 8"/>
          <p:cNvSpPr>
            <a:spLocks noGrp="1"/>
          </p:cNvSpPr>
          <p:nvPr>
            <p:ph idx="1"/>
          </p:nvPr>
        </p:nvSpPr>
        <p:spPr>
          <a:xfrm>
            <a:off x="251520" y="116632"/>
            <a:ext cx="8640960" cy="6480720"/>
          </a:xfrm>
          <a:noFill/>
          <a:ln w="76200">
            <a:solidFill>
              <a:schemeClr val="accent2"/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 prst="hardEdge"/>
          </a:sp3d>
          <a:extLst/>
        </p:spPr>
        <p:txBody>
          <a:bodyPr>
            <a:normAutofit fontScale="85000" lnSpcReduction="20000"/>
          </a:bodyPr>
          <a:lstStyle/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 smtClean="0"/>
          </a:p>
          <a:p>
            <a:pPr marL="0" indent="0" algn="just"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По вопросам, касающимся бюджета </a:t>
            </a:r>
            <a:r>
              <a:rPr lang="ru-RU" sz="2800" b="1" i="1" dirty="0">
                <a:solidFill>
                  <a:srgbClr val="7030A0"/>
                </a:solidFill>
                <a:latin typeface="Liberation Serif" panose="02020603050405020304" pitchFamily="18" charset="0"/>
              </a:rPr>
              <a:t>Городского округа «город Ирбит» Свердловской </a:t>
            </a: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области, обращаться в Финансовое управление администрации Городского округа «город Ирбит» Свердловской области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адрес:             город Ирбит, улица Революции,16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                         кабинет № 37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телефоны:  6-30-33, 6-29-06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en-US" sz="2800" b="1" i="1" dirty="0" smtClean="0">
              <a:solidFill>
                <a:srgbClr val="7030A0"/>
              </a:solidFill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адрес электронной почты : </a:t>
            </a:r>
            <a:r>
              <a:rPr lang="en-US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fuirbit@rambler.ru</a:t>
            </a:r>
            <a:endParaRPr lang="ru-RU" sz="2800" b="1" i="1" dirty="0" smtClean="0">
              <a:solidFill>
                <a:srgbClr val="7030A0"/>
              </a:solidFill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 smtClean="0">
              <a:solidFill>
                <a:srgbClr val="7030A0"/>
              </a:solidFill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руководитель: Тарасова Любовь Алексеевна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>
              <a:solidFill>
                <a:srgbClr val="7030A0"/>
              </a:solidFill>
              <a:latin typeface="Liberation Serif" panose="02020603050405020304" pitchFamily="18" charset="0"/>
            </a:endParaRPr>
          </a:p>
          <a:p>
            <a:pPr marL="0" indent="0" algn="just"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Также задать вопрос можно на официальном сайте Администрации </a:t>
            </a:r>
            <a:r>
              <a:rPr lang="ru-RU" sz="2800" b="1" i="1" dirty="0">
                <a:solidFill>
                  <a:srgbClr val="7030A0"/>
                </a:solidFill>
                <a:latin typeface="Liberation Serif" panose="02020603050405020304" pitchFamily="18" charset="0"/>
              </a:rPr>
              <a:t>Городского округа «город Ирбит» Свердловской области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/раздел «Обращения граждан»/ «Приемная онлайн»            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hlinkClick r:id="rId2"/>
              </a:rPr>
              <a:t>http</a:t>
            </a:r>
            <a:r>
              <a:rPr lang="en-US" sz="2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hlinkClick r:id="rId2"/>
              </a:rPr>
              <a:t>://moirbit.ru/online/priemnaya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hlinkClick r:id="rId2"/>
              </a:rPr>
              <a:t>/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 </a:t>
            </a:r>
            <a:r>
              <a:rPr lang="ru-RU" sz="2800" b="1" i="1" dirty="0" smtClean="0">
                <a:solidFill>
                  <a:srgbClr val="7030A0"/>
                </a:solidFill>
                <a:latin typeface="Liberation Serif" panose="02020603050405020304" pitchFamily="18" charset="0"/>
              </a:rPr>
              <a:t> </a:t>
            </a: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 smtClean="0">
              <a:solidFill>
                <a:srgbClr val="7030A0"/>
              </a:solidFill>
              <a:latin typeface="Liberation Serif" panose="02020603050405020304" pitchFamily="18" charset="0"/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>
              <a:solidFill>
                <a:srgbClr val="7030A0"/>
              </a:solidFill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sz="2800" b="1" i="1" dirty="0" smtClean="0">
              <a:solidFill>
                <a:srgbClr val="7030A0"/>
              </a:solidFill>
            </a:endParaRPr>
          </a:p>
          <a:p>
            <a:pPr marL="0" indent="0" algn="just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ru-RU" dirty="0"/>
          </a:p>
        </p:txBody>
      </p:sp>
      <p:sp>
        <p:nvSpPr>
          <p:cNvPr id="141317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8388350" y="6308725"/>
            <a:ext cx="588963" cy="228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fld id="{6254CB80-0328-4EAC-9A38-E224558A54B9}" type="slidenum">
              <a:rPr lang="ru-RU" altLang="ru-RU" b="1" smtClean="0">
                <a:latin typeface="Calibri" pitchFamily="34" charset="0"/>
              </a:rPr>
              <a:pPr eaLnBrk="1" fontAlgn="base" hangingPunct="1">
                <a:spcBef>
                  <a:spcPct val="0"/>
                </a:spcBef>
                <a:spcAft>
                  <a:spcPct val="0"/>
                </a:spcAft>
              </a:pPr>
              <a:t>72</a:t>
            </a:fld>
            <a:endParaRPr lang="ru-RU" altLang="ru-RU" b="1" dirty="0" smtClean="0"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1588959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052736"/>
            <a:ext cx="7931224" cy="5547643"/>
          </a:xfrm>
        </p:spPr>
        <p:txBody>
          <a:bodyPr/>
          <a:lstStyle/>
          <a:p>
            <a:pPr marL="0" indent="0" algn="just">
              <a:buNone/>
            </a:pPr>
            <a:endParaRPr lang="ru-RU" sz="2800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sz="2800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cs typeface="Times New Roman" panose="02020603050405020304" pitchFamily="18" charset="0"/>
              </a:rPr>
              <a:t>Вы можете дать оценку  информационному ресурсу «Бюджет для граждан», поучаствовав  в опросе на официальном 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сайте </a:t>
            </a:r>
            <a:r>
              <a:rPr lang="ru-RU" sz="2800" b="1" i="1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Администрации Городского округа «город Ирбит» Свердловской области</a:t>
            </a:r>
          </a:p>
          <a:p>
            <a:pPr marL="0" indent="0" algn="ctr">
              <a:buNone/>
            </a:pP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 /раздел «Опросы» </a:t>
            </a:r>
            <a:r>
              <a:rPr lang="en-US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  <a:hlinkClick r:id="rId2"/>
              </a:rPr>
              <a:t>http://moirbit.ru/oprosy/</a:t>
            </a:r>
            <a:r>
              <a:rPr lang="ru-RU" sz="2800" b="1" i="1" dirty="0" smtClean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Liberation Serif" panose="02020603050405020304" pitchFamily="18" charset="0"/>
              </a:rPr>
              <a:t> </a:t>
            </a:r>
          </a:p>
          <a:p>
            <a:pPr marL="0" indent="0" algn="just">
              <a:buNone/>
            </a:pPr>
            <a:endParaRPr 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Liberation Serif" panose="02020603050405020304" pitchFamily="18" charset="0"/>
            </a:endParaRPr>
          </a:p>
          <a:p>
            <a:pPr marL="0" indent="0" algn="just">
              <a:buNone/>
            </a:pPr>
            <a:endParaRPr lang="ru-RU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b="1" i="1" dirty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 algn="just">
              <a:buNone/>
            </a:pPr>
            <a:endParaRPr lang="ru-RU" b="1" i="1" dirty="0" smtClean="0">
              <a:solidFill>
                <a:srgbClr val="7030A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709F94-ABE8-459E-80A7-28BBB853D49B}" type="slidenum">
              <a:rPr lang="ru-RU" smtClean="0"/>
              <a:pPr>
                <a:defRPr/>
              </a:pPr>
              <a:t>73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6668130"/>
      </p:ext>
    </p:extLst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сполнительная">
  <a:themeElements>
    <a:clrScheme name="Исполнительная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Исполнительн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Исполните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15209</TotalTime>
  <Words>5161</Words>
  <Application>Microsoft Office PowerPoint</Application>
  <PresentationFormat>Экран (4:3)</PresentationFormat>
  <Paragraphs>1367</Paragraphs>
  <Slides>73</Slides>
  <Notes>13</Notes>
  <HiddenSlides>0</HiddenSlides>
  <MMClips>0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73</vt:i4>
      </vt:variant>
    </vt:vector>
  </HeadingPairs>
  <TitlesOfParts>
    <vt:vector size="75" baseType="lpstr">
      <vt:lpstr>Исполнительная</vt:lpstr>
      <vt:lpstr>Лист</vt:lpstr>
      <vt:lpstr> Отчет  об исполнении бюджета Муниципального образования город Ирбит за 2025 год    в доступной для граждан форме </vt:lpstr>
      <vt:lpstr>Используемые понятия и термины</vt:lpstr>
      <vt:lpstr>Презентация PowerPoint</vt:lpstr>
      <vt:lpstr>Презентация PowerPoint</vt:lpstr>
      <vt:lpstr>   Муниципальные учреждения ГО город Ирбит</vt:lpstr>
      <vt:lpstr>Муниципальные унитарные предприятия Городского округа «город Ирбит» Свердловской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 Жилищное строительство        </vt:lpstr>
      <vt:lpstr>                       (млн.руб.)                                                                                                                             </vt:lpstr>
      <vt:lpstr>Объем   доходов   бюджета  в  расчете  на одного  жителя  в  динамике</vt:lpstr>
      <vt:lpstr>Налог на доходы физических лиц</vt:lpstr>
      <vt:lpstr> Налог, взимаемый в связи с применением упрощенной системы налогообложения</vt:lpstr>
      <vt:lpstr>Налог, взимаемый в связи с применением патентной системы налогообложения </vt:lpstr>
      <vt:lpstr>Доходы от использования имущества</vt:lpstr>
      <vt:lpstr>Доходы   от   реализации   имущества</vt:lpstr>
      <vt:lpstr>Штрафы, санкции, возмещение ущерба</vt:lpstr>
      <vt:lpstr>Межбюджетные трансферты в общем объеме доходов </vt:lpstr>
      <vt:lpstr>Динамика поступлений межбюджетных трансфертов, млн.руб.</vt:lpstr>
      <vt:lpstr>Динамика безвозмездных поступлений в бюджет ГО город Ирбит</vt:lpstr>
      <vt:lpstr>Объем безвозмездных поступлений в расчете на одного жителя в динамике</vt:lpstr>
      <vt:lpstr>Презентация PowerPoint</vt:lpstr>
      <vt:lpstr>Динамика расходов бюджета в расчете на одного жителя</vt:lpstr>
      <vt:lpstr>     Структура расходов                                                                                                                                       (млн. руб.)</vt:lpstr>
      <vt:lpstr>Расходы в области национальной экономики  (в  млн.руб.)</vt:lpstr>
      <vt:lpstr> Расходы   на    ЖКХ                (в  млн.руб.)</vt:lpstr>
      <vt:lpstr> Расходы  на  образование              (в млн.руб.)</vt:lpstr>
      <vt:lpstr>Расходы на культуру  (в млн.руб.)</vt:lpstr>
      <vt:lpstr>                     Реализация Муниципальных программ  в 2025 году </vt:lpstr>
      <vt:lpstr>Муниципальная программа «Развитие системы образования в Городском округе «город Ирбит» Свердловской области»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Муниципальная программа «Развитие жилищно-коммунального хозяйства и повышение энергетической эффективности в Городском округе «город Ирбит» Свердловской области»</vt:lpstr>
      <vt:lpstr> Муниципальная программа «Развитие туризма на территории Городского округа «город Ирбит» Свердловской области»</vt:lpstr>
      <vt:lpstr>Муниципальная программа «Развитие сферы культуры в Городском округе «город Ирбит» Свердловской области»</vt:lpstr>
      <vt:lpstr>Динамика показателей культурно-досуговой сферы  в ГО город Ирбит (ДК им. В.К.Костевича)</vt:lpstr>
      <vt:lpstr>Динамика основных показателей деятельности «Ирбитского драматического театра им.А.Н.Островского»</vt:lpstr>
      <vt:lpstr>Динамика основных показателей деятельности библиотек </vt:lpstr>
      <vt:lpstr>Динамика основных показателей деятельности Историко-этнографического музея </vt:lpstr>
      <vt:lpstr> Муниципальная программа «Развитие физической культуры, спорта и молодежной политики в Городском округе  «город Ирбит» Свердловской области» </vt:lpstr>
      <vt:lpstr>Подпрограмма «Молодежь Городского округа «город Ирбит» Свердловской области»</vt:lpstr>
      <vt:lpstr>Подпрограмма «Патриотическое воспитание граждан Городского округа «город Ирбит» Свердловской области»</vt:lpstr>
      <vt:lpstr>Подпрограмма «Развитие физической культуры и спорта в Городском округе «город Ирбит» Свердловской области»</vt:lpstr>
      <vt:lpstr>Подпрограмма «Развитие инфраструктуры объектов спорта Муниципальной собственности в Городском округе «город Ирбит» Свердловской области» </vt:lpstr>
      <vt:lpstr>Презентация PowerPoint</vt:lpstr>
      <vt:lpstr>Муниципальная программа «Реализация основных направлений муниципальной политики в строительном комплексе Городского округа «город Ирбит» Свердловской области»</vt:lpstr>
      <vt:lpstr>Презентация PowerPoint</vt:lpstr>
      <vt:lpstr>Презентация PowerPoint</vt:lpstr>
      <vt:lpstr>Презентация PowerPoint</vt:lpstr>
      <vt:lpstr>Муниципальная программа «Повышение эффективности управления собственностью Городского округа «город Ирбит» Свердловской области»</vt:lpstr>
      <vt:lpstr>  Муниципальная программа «Обеспечение общественной безопасности на территории Городского округа «город Ирбит» Свердловской области»</vt:lpstr>
      <vt:lpstr>Муниципальная программа «Поддержка общественных организаций инвалидов, ветеранов войны и труда и социально-ориентированных некоммерческих организаций Городского округа «город Ирбит» Свердловской области»</vt:lpstr>
      <vt:lpstr>Муниципальная программа «Развитие кадровой политики в системе муниципального управления и противодействия коррупции в Городском округе «город Ирбит» Свердловской области»</vt:lpstr>
      <vt:lpstr>Муниципальная программа «Формирование современной городской среды Городского округа «город Ирбит» Свердловской области на 2018-2030 годы»</vt:lpstr>
      <vt:lpstr>Презентация PowerPoint</vt:lpstr>
      <vt:lpstr>Презентация PowerPoint</vt:lpstr>
      <vt:lpstr>   Источники  внутреннего финансирования дефицита бюджета ГО город Ирбит,  тыс. руб. </vt:lpstr>
      <vt:lpstr>Долговые обязательства ГО город Ирбит</vt:lpstr>
      <vt:lpstr>Итоги работы по повышению финансовой грамотности населения на территории Городского округа «город Ирбит» Свердловской области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Budjet23</dc:creator>
  <cp:lastModifiedBy>ChOlga</cp:lastModifiedBy>
  <cp:revision>1389</cp:revision>
  <cp:lastPrinted>2023-03-14T09:47:20Z</cp:lastPrinted>
  <dcterms:created xsi:type="dcterms:W3CDTF">2014-02-11T03:07:16Z</dcterms:created>
  <dcterms:modified xsi:type="dcterms:W3CDTF">2026-08-24T11:09:50Z</dcterms:modified>
</cp:coreProperties>
</file>