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87" r:id="rId4"/>
    <p:sldId id="315" r:id="rId5"/>
    <p:sldId id="285" r:id="rId6"/>
    <p:sldId id="289" r:id="rId7"/>
    <p:sldId id="318" r:id="rId8"/>
    <p:sldId id="317" r:id="rId9"/>
    <p:sldId id="288" r:id="rId10"/>
    <p:sldId id="307" r:id="rId11"/>
    <p:sldId id="31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76" autoAdjust="0"/>
  </p:normalViewPr>
  <p:slideViewPr>
    <p:cSldViewPr>
      <p:cViewPr>
        <p:scale>
          <a:sx n="100" d="100"/>
          <a:sy n="100" d="100"/>
        </p:scale>
        <p:origin x="-189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831AD4D-BD86-4CA5-A7E0-C28AD122634B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D13C3293-27B5-4841-861B-01035B9CD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BBB60-CDF9-45B8-BD24-C6F4395FBA6D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9C165-3684-4EA3-B234-1E22620CCA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B36A0-F10C-4557-95C3-A81B012FDC2D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5350F-E37A-4B26-8111-520209B87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A118E-C011-42FC-BA77-6A576EA6AD1D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07992-512E-4B31-A4B7-3B031F7CA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7AEA4819-4DC8-49F6-8871-08814E2EF990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05C7BF30-8A79-4286-B77B-2D4600792C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786CC-4B9C-421E-BBA3-1135C37707E8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A958E-06D2-4085-B55F-33C9199CF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1B26-6A93-40E5-AD92-64C5643E91AA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ABB16-B51A-4AFE-A062-032A6E07D5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9D9F4-CD28-44ED-92C3-7992BD4E54D8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D7B-EBC8-4A20-B761-63993F9DFB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D1C90-1C12-48C2-95A2-164DA46F442E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6D112-8C61-4C20-B3F2-44219E047E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E02AC-2D5D-4B91-BFDB-5A1ED64EBF75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45F1B-64EE-448A-A3ED-FD033AD966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17F17-9146-406F-A06B-D415DE6E3272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96DB9-1BC0-4890-ACF5-90938DB4C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664290-72DF-4A63-88E2-1F5611C05F4D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86AC42-6460-4C9E-85D5-682F26908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подготовке и проведении летней оздоровительной кампании на территории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Городского округа «город Ирбит» Свердловской области в 2021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году</a:t>
            </a: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3" name="Picture 2" descr="C:\Documents and Settings\User\Рабочий стол\Поезд Здоровья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57856"/>
            <a:ext cx="4608512" cy="3083512"/>
          </a:xfrm>
          <a:prstGeom prst="rect">
            <a:avLst/>
          </a:prstGeom>
          <a:noFill/>
        </p:spPr>
      </p:pic>
      <p:pic>
        <p:nvPicPr>
          <p:cNvPr id="10241" name="Picture 1" descr="irbit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76064" cy="7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4" cstate="print"/>
          <a:srcRect l="6663" t="22261" r="8615" b="34565"/>
          <a:stretch>
            <a:fillRect/>
          </a:stretch>
        </p:blipFill>
        <p:spPr bwMode="auto">
          <a:xfrm>
            <a:off x="0" y="44624"/>
            <a:ext cx="1403648" cy="100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395288" y="1052513"/>
            <a:ext cx="792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5146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Информирование о муниципальной услуге, обращение о её предоставлении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676" name="TextBox 11"/>
          <p:cNvSpPr txBox="1">
            <a:spLocks noChangeArrowheads="1"/>
          </p:cNvSpPr>
          <p:nvPr/>
        </p:nvSpPr>
        <p:spPr bwMode="auto">
          <a:xfrm>
            <a:off x="179388" y="1604963"/>
            <a:ext cx="88566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Заявление на организацию отдыха и оздоровления детей и подростков родители (законные представители) могут подать: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непосредственно в учреждения, организующие отдых и оздоровление детей в каникулярный период (школы, учреждения дополнительного образования детей);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в Ирбитский филиал ГБУ СО «Многофункциональный центр предоставления государственных и муниципальных услуг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(подано 515 заявлений (20 %)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Он-лайновые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сервисы для подачи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заявлений (подано 2100 заявлений (80 %):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Единый портал государственных услуг Российской Федерации (ЕПГУ);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публичная часть АИС «Е-услуги. Образование» - Портал образовательных услуг.</a:t>
            </a:r>
          </a:p>
          <a:p>
            <a:endParaRPr lang="ru-RU" b="1" dirty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 l="12712" t="6050" r="15254" b="8073"/>
          <a:stretch>
            <a:fillRect/>
          </a:stretch>
        </p:blipFill>
        <p:spPr bwMode="auto">
          <a:xfrm>
            <a:off x="739775" y="4149725"/>
            <a:ext cx="37592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 cstate="print"/>
          <a:srcRect l="16939" t="5736" r="19337" b="12524"/>
          <a:stretch>
            <a:fillRect/>
          </a:stretch>
        </p:blipFill>
        <p:spPr bwMode="auto">
          <a:xfrm>
            <a:off x="5003800" y="4149725"/>
            <a:ext cx="3492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07704" y="260648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Информационные условия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5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подготовке и проведении летней оздоровительной кампании на территории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Городского округа «город Ирбит» Свердловской области в 2021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году</a:t>
            </a: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3" name="Picture 2" descr="C:\Documents and Settings\User\Рабочий стол\Поезд Здоровья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57856"/>
            <a:ext cx="4608512" cy="3083512"/>
          </a:xfrm>
          <a:prstGeom prst="rect">
            <a:avLst/>
          </a:prstGeom>
          <a:noFill/>
        </p:spPr>
      </p:pic>
      <p:pic>
        <p:nvPicPr>
          <p:cNvPr id="10241" name="Picture 1" descr="irbit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76064" cy="7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4" cstate="print"/>
          <a:srcRect l="6663" t="22261" r="8615" b="34565"/>
          <a:stretch>
            <a:fillRect/>
          </a:stretch>
        </p:blipFill>
        <p:spPr bwMode="auto">
          <a:xfrm>
            <a:off x="0" y="44624"/>
            <a:ext cx="1403648" cy="1009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0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539750" y="2173288"/>
            <a:ext cx="8135938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Нормативно-правовые.</a:t>
            </a: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Ресурсное обеспечение.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Противоэпидемические.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Кадровые.</a:t>
            </a: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Информационные.</a:t>
            </a:r>
          </a:p>
          <a:p>
            <a:pPr marL="342900" indent="-342900"/>
            <a:endParaRPr lang="ru-RU" sz="2400" b="1" dirty="0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331640" y="404664"/>
            <a:ext cx="691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Условия организации отдыха и оздоровления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 в ГО город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Ирбит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D:\документы\Downloads\лагерь\лагерь\2015\Рисунок9.png"/>
          <p:cNvPicPr>
            <a:picLocks noChangeAspect="1" noChangeArrowheads="1"/>
          </p:cNvPicPr>
          <p:nvPr/>
        </p:nvPicPr>
        <p:blipFill>
          <a:blip r:embed="rId3" cstate="print"/>
          <a:srcRect l="1878" t="16238" r="30185" b="5009"/>
          <a:stretch>
            <a:fillRect/>
          </a:stretch>
        </p:blipFill>
        <p:spPr bwMode="auto">
          <a:xfrm>
            <a:off x="4427538" y="3886200"/>
            <a:ext cx="43116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4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907704" y="548680"/>
            <a:ext cx="54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Нормативно-правовые условия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68313" y="1243201"/>
            <a:ext cx="834072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Муниципальная программа «Развитие системы образования в Муниципальном образовании город Ирбит до 2024 года»», утвержденная постановлением администрации Муниципального образования город Ирбит от 13 ноября 2019 года № 1740-ПА «Об утверждении муниципальной программы «Развитие системы образования в Муниципальном образовании город Ирбит до 2024 года»»;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постановление администрации Муниципального образования город Ирбит от 17 февраля 2021 года № 205-ПА «О мерах по организации и обеспечению отдыха и оздоровления детей в Городском округе «город Ирбит» Свердловской области в 2021 году»;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постановление администрации Муниципального образования город Ирбит от 20.02.2019 г. № 204-ПА «Об утверждении «Порядка организации отдыха детей и их оздоровления в оздоровительных лагерях с дневным пребыванием детей, лагерях труда и отдыха, загородных оздоровительных лагерях и санаторных оздоровительных учреждениях»»;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постановление администрации Муниципального образования город Ирбит от 11 февраля 2020 года № 198-ПА «Об утверждении административного регламента предоставления муниципальной услуги «Предоставление путевок детям в организации отдыха в дневных и загородных лагерях на территории Муниципального образования город Ирбит».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3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195736" y="548680"/>
            <a:ext cx="496855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Ресурсное обеспечение.</a:t>
            </a:r>
          </a:p>
        </p:txBody>
      </p:sp>
      <p:pic>
        <p:nvPicPr>
          <p:cNvPr id="7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3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36909"/>
              </p:ext>
            </p:extLst>
          </p:nvPr>
        </p:nvGraphicFramePr>
        <p:xfrm>
          <a:off x="935632" y="1772816"/>
          <a:ext cx="7668815" cy="2808311"/>
        </p:xfrm>
        <a:graphic>
          <a:graphicData uri="http://schemas.openxmlformats.org/drawingml/2006/table">
            <a:tbl>
              <a:tblPr firstRow="1" firstCol="1" bandRow="1"/>
              <a:tblGrid>
                <a:gridCol w="5899147"/>
                <a:gridCol w="1769668"/>
              </a:tblGrid>
              <a:tr h="1227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отдыха и оздоровления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Лагеря с дневным пребыванием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Лагеря труда и отдыха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Палаточные / туристические лагеря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88640"/>
            <a:ext cx="576064" cy="7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окументы\Downloads\Ремонт_2015\Ремонт_2015\AI6LJXb7k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878965" cy="2159224"/>
          </a:xfrm>
          <a:prstGeom prst="rect">
            <a:avLst/>
          </a:prstGeom>
          <a:noFill/>
        </p:spPr>
      </p:pic>
      <p:pic>
        <p:nvPicPr>
          <p:cNvPr id="1028" name="Picture 4" descr="D:\документы\Downloads\Ремонт_2015\Ремонт_2015\O9-Xdaqg2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430016"/>
            <a:ext cx="2782955" cy="2087216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Salut 2013 (2 sm)\Ремонт_2015_фото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2178745" cy="2178745"/>
          </a:xfrm>
          <a:prstGeom prst="rect">
            <a:avLst/>
          </a:prstGeom>
          <a:noFill/>
        </p:spPr>
      </p:pic>
      <p:pic>
        <p:nvPicPr>
          <p:cNvPr id="7" name="Picture 4" descr="C:\Documents and Settings\User\Рабочий стол\Salut 2013 (2 sm)\Ремонт_2015_фото\Ремонт_2015\DSC04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556792"/>
            <a:ext cx="2784309" cy="2088232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Salut 2013 (2 sm)\Ремонт_2015_фото\Рисунок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558009"/>
            <a:ext cx="2031231" cy="2031231"/>
          </a:xfrm>
          <a:prstGeom prst="rect">
            <a:avLst/>
          </a:prstGeom>
          <a:noFill/>
        </p:spPr>
      </p:pic>
      <p:pic>
        <p:nvPicPr>
          <p:cNvPr id="11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8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195736" y="548680"/>
            <a:ext cx="496855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Ресурсное обеспечение.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2" name="TextBox 9"/>
          <p:cNvSpPr txBox="1">
            <a:spLocks noChangeArrowheads="1"/>
          </p:cNvSpPr>
          <p:nvPr/>
        </p:nvSpPr>
        <p:spPr bwMode="auto">
          <a:xfrm>
            <a:off x="1835696" y="116632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25146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Целевые показатели по организации отдыха и оздоровления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b="1" dirty="0"/>
          </a:p>
        </p:txBody>
      </p:sp>
      <p:pic>
        <p:nvPicPr>
          <p:cNvPr id="8243" name="Picture 4" descr="http://xn----7sbbsodjdcciv4aq0an1lf.xn--p1ai/files/site/gallery/1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5249863"/>
            <a:ext cx="22907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4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963" y="5248275"/>
            <a:ext cx="20399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8488" y="5243513"/>
            <a:ext cx="23018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0363" y="5229225"/>
            <a:ext cx="23256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7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0880"/>
              </p:ext>
            </p:extLst>
          </p:nvPr>
        </p:nvGraphicFramePr>
        <p:xfrm>
          <a:off x="417036" y="1412776"/>
          <a:ext cx="8331428" cy="3672408"/>
        </p:xfrm>
        <a:graphic>
          <a:graphicData uri="http://schemas.openxmlformats.org/drawingml/2006/table">
            <a:tbl>
              <a:tblPr firstRow="1" firstCol="1" bandRow="1"/>
              <a:tblGrid>
                <a:gridCol w="4915667"/>
                <a:gridCol w="1086631"/>
                <a:gridCol w="1172136"/>
                <a:gridCol w="1156994"/>
              </a:tblGrid>
              <a:tr h="918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  <a:latin typeface="Liberation Serif"/>
                          <a:ea typeface="Calibri"/>
                        </a:rPr>
                        <a:t>Основные формы оздоровления/год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2019 год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(факт)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2020 год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(факт)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2021 год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(план)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 лагерь с дневным пребыванием детей 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1833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1900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 загородный оздоровительный лагерь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707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168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 палаточный лагерь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 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833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 санатории/ санаторные оздоровительные лагеря круглогодичного действия 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200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250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-лагеря труда и отдыха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290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500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-туристические походы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545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 другие формы отдыха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644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600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1565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 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4219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768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/>
                          <a:ea typeface="Calibri"/>
                        </a:rPr>
                        <a:t>5048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195736" y="548680"/>
            <a:ext cx="496855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Ресурсное обеспечение.</a:t>
            </a:r>
          </a:p>
        </p:txBody>
      </p:sp>
      <p:pic>
        <p:nvPicPr>
          <p:cNvPr id="7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3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4228" y="1628795"/>
            <a:ext cx="795821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ежедневный мониторинг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готовности образовательных учреждений к оздоровительной кампании 2021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года;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сформирован реестр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детских оздоровительных лагерей Городского округа «город Ирбит» Свердловской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области;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поданы заявления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 организации проведения санитарно-эпидемиологической экспертизы и выдаче санитарно-эпидемиологического заключения о соответствии лагерей санитарным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правилам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проведены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обработки территорий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учреждений,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дератизационные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и дезинсекционные мероприятия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195736" y="548680"/>
            <a:ext cx="496855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Ресурсное обеспечение.</a:t>
            </a:r>
          </a:p>
        </p:txBody>
      </p:sp>
      <p:pic>
        <p:nvPicPr>
          <p:cNvPr id="7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3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91580" y="386104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началом каждой смены работники оздоровительных учреждений будут проходить обследование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получением результатов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ранее, чем за 3 календарных дня до дня выхода на работу.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каждом оздоровительном учреждении в наличии достаточное количество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рециркуляторов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антисептика для обработки рук через систему дозирования.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41737"/>
              </p:ext>
            </p:extLst>
          </p:nvPr>
        </p:nvGraphicFramePr>
        <p:xfrm>
          <a:off x="701824" y="1484784"/>
          <a:ext cx="7902623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1975037"/>
                <a:gridCol w="1975862"/>
                <a:gridCol w="1975862"/>
                <a:gridCol w="1975862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/>
                          <a:ea typeface="Calibri"/>
                        </a:rPr>
                        <a:t>Всего работников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вакцинировано против </a:t>
                      </a:r>
                      <a:r>
                        <a:rPr lang="en-US" sz="1800" b="1">
                          <a:effectLst/>
                          <a:latin typeface="Liberation Serif"/>
                          <a:ea typeface="Calibri"/>
                        </a:rPr>
                        <a:t>Covid</a:t>
                      </a: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-19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имеют антитела LgG к возбудителю </a:t>
                      </a:r>
                      <a:r>
                        <a:rPr lang="en-US" sz="1800" b="1">
                          <a:effectLst/>
                          <a:latin typeface="Liberation Serif"/>
                          <a:ea typeface="Calibri"/>
                        </a:rPr>
                        <a:t>Covid</a:t>
                      </a: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-19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будут привиты в плановом режиме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219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176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15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28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 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80,4 %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6,8 %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/>
                          <a:ea typeface="Calibri"/>
                        </a:rPr>
                        <a:t>12,8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2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rbit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8891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195736" y="548680"/>
            <a:ext cx="496855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Финансовые  условия</a:t>
            </a:r>
          </a:p>
        </p:txBody>
      </p:sp>
      <p:pic>
        <p:nvPicPr>
          <p:cNvPr id="7" name="Picture 1" descr="\\Server\обмен\!-Сохранено\Для Юлии Николаевны\Логотип Управления образованием.jpg"/>
          <p:cNvPicPr>
            <a:picLocks noChangeAspect="1" noChangeArrowheads="1"/>
          </p:cNvPicPr>
          <p:nvPr/>
        </p:nvPicPr>
        <p:blipFill>
          <a:blip r:embed="rId3" cstate="print"/>
          <a:srcRect l="6663" t="22261" r="8615" b="34565"/>
          <a:stretch>
            <a:fillRect/>
          </a:stretch>
        </p:blipFill>
        <p:spPr bwMode="auto">
          <a:xfrm>
            <a:off x="0" y="72498"/>
            <a:ext cx="1403648" cy="100936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3440"/>
              </p:ext>
            </p:extLst>
          </p:nvPr>
        </p:nvGraphicFramePr>
        <p:xfrm>
          <a:off x="539552" y="1412776"/>
          <a:ext cx="8280920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2356729"/>
                <a:gridCol w="2107410"/>
                <a:gridCol w="1835344"/>
                <a:gridCol w="1981437"/>
              </a:tblGrid>
              <a:tr h="32776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Субсидии: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Субвенция на оздоровление детей в учебное время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на приобретение/оплату детских путевок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Liberation Serif"/>
                          <a:ea typeface="Calibri"/>
                        </a:rPr>
                        <a:t>на капитальный ремонт и приведение в соответствие с требованиями пожарной безопасности и санитарного законодательства ЗОЛ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Областной бюджет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16 613,800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0,00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1 908,600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Местный бюджет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11 569,592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1 500,00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ВСЕГО: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28 183,392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</a:rPr>
                        <a:t>1 500,00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</a:rPr>
                        <a:t>1 908,600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649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Lyzhina</cp:lastModifiedBy>
  <cp:revision>166</cp:revision>
  <dcterms:modified xsi:type="dcterms:W3CDTF">2021-05-21T08:26:44Z</dcterms:modified>
</cp:coreProperties>
</file>